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12.jpg" ContentType="image/gif"/>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819" r:id="rId5"/>
  </p:sldMasterIdLst>
  <p:notesMasterIdLst>
    <p:notesMasterId r:id="rId79"/>
  </p:notesMasterIdLst>
  <p:handoutMasterIdLst>
    <p:handoutMasterId r:id="rId80"/>
  </p:handoutMasterIdLst>
  <p:sldIdLst>
    <p:sldId id="1109" r:id="rId6"/>
    <p:sldId id="1208" r:id="rId7"/>
    <p:sldId id="1209" r:id="rId8"/>
    <p:sldId id="1120" r:id="rId9"/>
    <p:sldId id="1126" r:id="rId10"/>
    <p:sldId id="1129" r:id="rId11"/>
    <p:sldId id="1162" r:id="rId12"/>
    <p:sldId id="1161" r:id="rId13"/>
    <p:sldId id="1130" r:id="rId14"/>
    <p:sldId id="1158" r:id="rId15"/>
    <p:sldId id="1159" r:id="rId16"/>
    <p:sldId id="1131" r:id="rId17"/>
    <p:sldId id="1163" r:id="rId18"/>
    <p:sldId id="1127" r:id="rId19"/>
    <p:sldId id="1137" r:id="rId20"/>
    <p:sldId id="1133" r:id="rId21"/>
    <p:sldId id="1135" r:id="rId22"/>
    <p:sldId id="1134" r:id="rId23"/>
    <p:sldId id="1167" r:id="rId24"/>
    <p:sldId id="1136" r:id="rId25"/>
    <p:sldId id="1164" r:id="rId26"/>
    <p:sldId id="1165" r:id="rId27"/>
    <p:sldId id="1168" r:id="rId28"/>
    <p:sldId id="1128" r:id="rId29"/>
    <p:sldId id="1138" r:id="rId30"/>
    <p:sldId id="1151" r:id="rId31"/>
    <p:sldId id="1152" r:id="rId32"/>
    <p:sldId id="1153" r:id="rId33"/>
    <p:sldId id="1170" r:id="rId34"/>
    <p:sldId id="1139" r:id="rId35"/>
    <p:sldId id="1150" r:id="rId36"/>
    <p:sldId id="1172" r:id="rId37"/>
    <p:sldId id="1174" r:id="rId38"/>
    <p:sldId id="1175" r:id="rId39"/>
    <p:sldId id="1176" r:id="rId40"/>
    <p:sldId id="1171" r:id="rId41"/>
    <p:sldId id="1177" r:id="rId42"/>
    <p:sldId id="1179" r:id="rId43"/>
    <p:sldId id="1180" r:id="rId44"/>
    <p:sldId id="1181" r:id="rId45"/>
    <p:sldId id="1173" r:id="rId46"/>
    <p:sldId id="1182" r:id="rId47"/>
    <p:sldId id="1183" r:id="rId48"/>
    <p:sldId id="1184" r:id="rId49"/>
    <p:sldId id="1191" r:id="rId50"/>
    <p:sldId id="1186" r:id="rId51"/>
    <p:sldId id="1187" r:id="rId52"/>
    <p:sldId id="1188" r:id="rId53"/>
    <p:sldId id="1192" r:id="rId54"/>
    <p:sldId id="1193" r:id="rId55"/>
    <p:sldId id="1189" r:id="rId56"/>
    <p:sldId id="1190" r:id="rId57"/>
    <p:sldId id="1194" r:id="rId58"/>
    <p:sldId id="1195" r:id="rId59"/>
    <p:sldId id="1196" r:id="rId60"/>
    <p:sldId id="1197" r:id="rId61"/>
    <p:sldId id="1198" r:id="rId62"/>
    <p:sldId id="1199" r:id="rId63"/>
    <p:sldId id="1200" r:id="rId64"/>
    <p:sldId id="1201" r:id="rId65"/>
    <p:sldId id="1202" r:id="rId66"/>
    <p:sldId id="1203" r:id="rId67"/>
    <p:sldId id="1204" r:id="rId68"/>
    <p:sldId id="1205" r:id="rId69"/>
    <p:sldId id="1206" r:id="rId70"/>
    <p:sldId id="1207" r:id="rId71"/>
    <p:sldId id="980" r:id="rId72"/>
    <p:sldId id="1210" r:id="rId73"/>
    <p:sldId id="1211" r:id="rId74"/>
    <p:sldId id="1154" r:id="rId75"/>
    <p:sldId id="1101" r:id="rId76"/>
    <p:sldId id="1065" r:id="rId77"/>
    <p:sldId id="1107"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A541065-8A76-194D-9217-B20A08F697F7}">
          <p14:sldIdLst>
            <p14:sldId id="1109"/>
            <p14:sldId id="1208"/>
            <p14:sldId id="1209"/>
            <p14:sldId id="1120"/>
          </p14:sldIdLst>
        </p14:section>
        <p14:section name="LTM Controls" id="{1FFFB8A2-F953-424A-A8BC-911637A6B4A2}">
          <p14:sldIdLst>
            <p14:sldId id="1126"/>
            <p14:sldId id="1129"/>
            <p14:sldId id="1162"/>
            <p14:sldId id="1161"/>
            <p14:sldId id="1130"/>
            <p14:sldId id="1158"/>
            <p14:sldId id="1159"/>
            <p14:sldId id="1131"/>
            <p14:sldId id="1163"/>
          </p14:sldIdLst>
        </p14:section>
        <p14:section name="APM Controls" id="{A89470BE-48E1-4C4D-9B70-DB1BCB41581D}">
          <p14:sldIdLst>
            <p14:sldId id="1127"/>
            <p14:sldId id="1137"/>
            <p14:sldId id="1133"/>
            <p14:sldId id="1135"/>
            <p14:sldId id="1134"/>
            <p14:sldId id="1167"/>
            <p14:sldId id="1136"/>
            <p14:sldId id="1164"/>
            <p14:sldId id="1165"/>
            <p14:sldId id="1168"/>
          </p14:sldIdLst>
        </p14:section>
        <p14:section name="ASM Controls" id="{1A0D64F7-5B8A-43F9-AD1F-1B3BF03D7795}">
          <p14:sldIdLst>
            <p14:sldId id="1128"/>
            <p14:sldId id="1138"/>
            <p14:sldId id="1151"/>
            <p14:sldId id="1152"/>
            <p14:sldId id="1153"/>
            <p14:sldId id="1170"/>
            <p14:sldId id="1139"/>
            <p14:sldId id="1150"/>
          </p14:sldIdLst>
        </p14:section>
        <p14:section name="A1" id="{DA40CD9C-F905-4990-8E2C-CF28C9F12539}">
          <p14:sldIdLst>
            <p14:sldId id="1172"/>
            <p14:sldId id="1174"/>
            <p14:sldId id="1175"/>
            <p14:sldId id="1176"/>
          </p14:sldIdLst>
        </p14:section>
        <p14:section name="A2" id="{2EB9311F-42D8-489D-9FBA-2532CF687C4B}">
          <p14:sldIdLst>
            <p14:sldId id="1171"/>
            <p14:sldId id="1177"/>
            <p14:sldId id="1179"/>
            <p14:sldId id="1180"/>
            <p14:sldId id="1181"/>
          </p14:sldIdLst>
        </p14:section>
        <p14:section name="A3" id="{CFD116ED-307D-4B33-B5CB-7E0740C14041}">
          <p14:sldIdLst>
            <p14:sldId id="1173"/>
            <p14:sldId id="1182"/>
            <p14:sldId id="1183"/>
          </p14:sldIdLst>
        </p14:section>
        <p14:section name="A4" id="{B5E8E059-C1C7-4381-A9BB-8831276482BA}">
          <p14:sldIdLst>
            <p14:sldId id="1184"/>
            <p14:sldId id="1191"/>
            <p14:sldId id="1186"/>
          </p14:sldIdLst>
        </p14:section>
        <p14:section name="A5" id="{5A416257-D0C5-431F-8B4E-BA86CF551FD2}">
          <p14:sldIdLst>
            <p14:sldId id="1187"/>
            <p14:sldId id="1188"/>
            <p14:sldId id="1192"/>
            <p14:sldId id="1193"/>
          </p14:sldIdLst>
        </p14:section>
        <p14:section name="A6" id="{600E820C-FC5F-4B66-A697-A612B9993F90}">
          <p14:sldIdLst>
            <p14:sldId id="1189"/>
            <p14:sldId id="1190"/>
            <p14:sldId id="1194"/>
            <p14:sldId id="1195"/>
          </p14:sldIdLst>
        </p14:section>
        <p14:section name="A7" id="{BD2D432C-ED4F-4B39-B998-1AFA74E79ED3}">
          <p14:sldIdLst>
            <p14:sldId id="1196"/>
            <p14:sldId id="1197"/>
            <p14:sldId id="1198"/>
            <p14:sldId id="1199"/>
            <p14:sldId id="1200"/>
          </p14:sldIdLst>
        </p14:section>
        <p14:section name="A8" id="{CEDA71EF-0E94-4DD3-AA62-E2A31DFD14A1}">
          <p14:sldIdLst>
            <p14:sldId id="1201"/>
            <p14:sldId id="1202"/>
          </p14:sldIdLst>
        </p14:section>
        <p14:section name="A9" id="{1C17B9AA-A952-4C68-8197-8EB786B5FBBE}">
          <p14:sldIdLst>
            <p14:sldId id="1203"/>
            <p14:sldId id="1204"/>
            <p14:sldId id="1205"/>
          </p14:sldIdLst>
        </p14:section>
        <p14:section name="A10" id="{DAA35AFC-FC80-43B0-BEFB-21C9DB89BD64}">
          <p14:sldIdLst>
            <p14:sldId id="1206"/>
            <p14:sldId id="1207"/>
          </p14:sldIdLst>
        </p14:section>
        <p14:section name="Bots" id="{C045B1FD-0D91-43AA-B1F2-4A71DE499FD0}">
          <p14:sldIdLst>
            <p14:sldId id="980"/>
            <p14:sldId id="1210"/>
            <p14:sldId id="1211"/>
          </p14:sldIdLst>
        </p14:section>
        <p14:section name="Closing" id="{019EC9F3-BDEE-49CE-882B-DDEC779E2B49}">
          <p14:sldIdLst>
            <p14:sldId id="1154"/>
            <p14:sldId id="1101"/>
            <p14:sldId id="1065"/>
            <p14:sldId id="11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ague" initials="JL"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1F1E"/>
    <a:srgbClr val="00FFFF"/>
    <a:srgbClr val="FF0000"/>
    <a:srgbClr val="00FF00"/>
    <a:srgbClr val="66FF66"/>
    <a:srgbClr val="FF6600"/>
    <a:srgbClr val="FFFFFF"/>
    <a:srgbClr val="323B46"/>
    <a:srgbClr val="ECEDEF"/>
    <a:srgbClr val="E55D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4C1A8A3-306A-4EB7-A6B1-4F7E0EB9C5D6}">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39" autoAdjust="0"/>
    <p:restoredTop sz="72834" autoAdjust="0"/>
  </p:normalViewPr>
  <p:slideViewPr>
    <p:cSldViewPr snapToGrid="0" showGuides="1">
      <p:cViewPr varScale="1">
        <p:scale>
          <a:sx n="79" d="100"/>
          <a:sy n="79" d="100"/>
        </p:scale>
        <p:origin x="1554" y="96"/>
      </p:cViewPr>
      <p:guideLst/>
    </p:cSldViewPr>
  </p:slideViewPr>
  <p:outlineViewPr>
    <p:cViewPr>
      <p:scale>
        <a:sx n="33" d="100"/>
        <a:sy n="33" d="100"/>
      </p:scale>
      <p:origin x="0" y="-2448"/>
    </p:cViewPr>
  </p:outlineViewPr>
  <p:notesTextViewPr>
    <p:cViewPr>
      <p:scale>
        <a:sx n="3" d="2"/>
        <a:sy n="3" d="2"/>
      </p:scale>
      <p:origin x="0" y="0"/>
    </p:cViewPr>
  </p:notesTextViewPr>
  <p:sorterViewPr>
    <p:cViewPr>
      <p:scale>
        <a:sx n="63" d="100"/>
        <a:sy n="63" d="100"/>
      </p:scale>
      <p:origin x="0" y="-1512"/>
    </p:cViewPr>
  </p:sorterViewPr>
  <p:notesViewPr>
    <p:cSldViewPr snapToGrid="0" showGuides="1">
      <p:cViewPr varScale="1">
        <p:scale>
          <a:sx n="81" d="100"/>
          <a:sy n="81" d="100"/>
        </p:scale>
        <p:origin x="282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presProps" Target="presProp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2017 F5 Networks</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DCCD72-8AE1-4C05-9C5F-14F19EA16EE4}"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8875643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6CB99C2-7E86-4181-A534-A867C620D293}" type="datetimeFigureOut">
              <a:rPr lang="en-US" smtClean="0"/>
              <a:pPr/>
              <a:t>3/23/2018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r>
              <a:rPr lang="en-US" dirty="0"/>
              <a:t>© 2017 F5 Networks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BA17A2C-01D8-4C3B-BAC4-10BA82BB3F55}" type="slidenum">
              <a:rPr lang="en-US" smtClean="0"/>
              <a:pPr/>
              <a:t>‹#›</a:t>
            </a:fld>
            <a:endParaRPr lang="en-US" dirty="0"/>
          </a:p>
        </p:txBody>
      </p:sp>
    </p:spTree>
    <p:extLst>
      <p:ext uri="{BB962C8B-B14F-4D97-AF65-F5344CB8AC3E}">
        <p14:creationId xmlns:p14="http://schemas.microsoft.com/office/powerpoint/2010/main" val="89323012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a:t>
            </a:fld>
            <a:endParaRPr lang="en-US" dirty="0"/>
          </a:p>
        </p:txBody>
      </p:sp>
    </p:spTree>
    <p:extLst>
      <p:ext uri="{BB962C8B-B14F-4D97-AF65-F5344CB8AC3E}">
        <p14:creationId xmlns:p14="http://schemas.microsoft.com/office/powerpoint/2010/main" val="1735727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via </a:t>
            </a:r>
            <a:r>
              <a:rPr lang="en-US" dirty="0" err="1"/>
              <a:t>Datagroup</a:t>
            </a:r>
            <a:r>
              <a:rPr lang="en-US" dirty="0"/>
              <a:t>: https://devcentral.f5.com/codeshare/update-a-datagroup-using-rest-and-powershell-982</a:t>
            </a:r>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13</a:t>
            </a:fld>
            <a:endParaRPr lang="en-US" dirty="0"/>
          </a:p>
        </p:txBody>
      </p:sp>
    </p:spTree>
    <p:extLst>
      <p:ext uri="{BB962C8B-B14F-4D97-AF65-F5344CB8AC3E}">
        <p14:creationId xmlns:p14="http://schemas.microsoft.com/office/powerpoint/2010/main" val="117947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14</a:t>
            </a:fld>
            <a:endParaRPr lang="en-US" dirty="0"/>
          </a:p>
        </p:txBody>
      </p:sp>
    </p:spTree>
    <p:extLst>
      <p:ext uri="{BB962C8B-B14F-4D97-AF65-F5344CB8AC3E}">
        <p14:creationId xmlns:p14="http://schemas.microsoft.com/office/powerpoint/2010/main" val="3691029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19</a:t>
            </a:fld>
            <a:endParaRPr lang="en-US" dirty="0"/>
          </a:p>
        </p:txBody>
      </p:sp>
    </p:spTree>
    <p:extLst>
      <p:ext uri="{BB962C8B-B14F-4D97-AF65-F5344CB8AC3E}">
        <p14:creationId xmlns:p14="http://schemas.microsoft.com/office/powerpoint/2010/main" val="2529115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21</a:t>
            </a:fld>
            <a:endParaRPr lang="en-US" dirty="0"/>
          </a:p>
        </p:txBody>
      </p:sp>
    </p:spTree>
    <p:extLst>
      <p:ext uri="{BB962C8B-B14F-4D97-AF65-F5344CB8AC3E}">
        <p14:creationId xmlns:p14="http://schemas.microsoft.com/office/powerpoint/2010/main" val="3991823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24</a:t>
            </a:fld>
            <a:endParaRPr lang="en-US" dirty="0"/>
          </a:p>
        </p:txBody>
      </p:sp>
    </p:spTree>
    <p:extLst>
      <p:ext uri="{BB962C8B-B14F-4D97-AF65-F5344CB8AC3E}">
        <p14:creationId xmlns:p14="http://schemas.microsoft.com/office/powerpoint/2010/main" val="1635228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https://f5.com/products/big-ip/application-security-manager-asm</a:t>
            </a:r>
          </a:p>
          <a:p>
            <a:r>
              <a:rPr lang="en-US" dirty="0"/>
              <a:t>https://www.paloaltonetworks.com/resources/techbriefs/palo-alto-networks-vs-web-application-firewalls</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25</a:t>
            </a:fld>
            <a:endParaRPr lang="en-US" dirty="0"/>
          </a:p>
        </p:txBody>
      </p:sp>
    </p:spTree>
    <p:extLst>
      <p:ext uri="{BB962C8B-B14F-4D97-AF65-F5344CB8AC3E}">
        <p14:creationId xmlns:p14="http://schemas.microsoft.com/office/powerpoint/2010/main" val="1999937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26</a:t>
            </a:fld>
            <a:endParaRPr lang="en-US" dirty="0"/>
          </a:p>
        </p:txBody>
      </p:sp>
    </p:spTree>
    <p:extLst>
      <p:ext uri="{BB962C8B-B14F-4D97-AF65-F5344CB8AC3E}">
        <p14:creationId xmlns:p14="http://schemas.microsoft.com/office/powerpoint/2010/main" val="1066936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https://www.owasp.org/images/7/72/OWASP_Top_10-2017_%28en%29.pdf.pdf</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29</a:t>
            </a:fld>
            <a:endParaRPr lang="en-US" dirty="0"/>
          </a:p>
        </p:txBody>
      </p:sp>
    </p:spTree>
    <p:extLst>
      <p:ext uri="{BB962C8B-B14F-4D97-AF65-F5344CB8AC3E}">
        <p14:creationId xmlns:p14="http://schemas.microsoft.com/office/powerpoint/2010/main" val="2699545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Arial" panose="020B0604020202020204" pitchFamily="34" charset="0"/>
              </a:rPr>
              <a:t>https://www.owasp.org/images/7/72/OWASP_Top_10-2017_%28en%29.pdf.pdf</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30</a:t>
            </a:fld>
            <a:endParaRPr lang="en-US" dirty="0"/>
          </a:p>
        </p:txBody>
      </p:sp>
    </p:spTree>
    <p:extLst>
      <p:ext uri="{BB962C8B-B14F-4D97-AF65-F5344CB8AC3E}">
        <p14:creationId xmlns:p14="http://schemas.microsoft.com/office/powerpoint/2010/main" val="2696206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OWASP Top Ten 2017:</a:t>
            </a:r>
          </a:p>
          <a:p>
            <a:r>
              <a:rPr lang="en-US" dirty="0"/>
              <a:t>https://www.owasp.org/images/7/72/OWASP_Top_10-2017_%28en%29.pdf.pdf</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32</a:t>
            </a:fld>
            <a:endParaRPr lang="en-US" dirty="0"/>
          </a:p>
        </p:txBody>
      </p:sp>
    </p:spTree>
    <p:extLst>
      <p:ext uri="{BB962C8B-B14F-4D97-AF65-F5344CB8AC3E}">
        <p14:creationId xmlns:p14="http://schemas.microsoft.com/office/powerpoint/2010/main" val="169102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5</a:t>
            </a:fld>
            <a:endParaRPr lang="en-US" dirty="0"/>
          </a:p>
        </p:txBody>
      </p:sp>
    </p:spTree>
    <p:extLst>
      <p:ext uri="{BB962C8B-B14F-4D97-AF65-F5344CB8AC3E}">
        <p14:creationId xmlns:p14="http://schemas.microsoft.com/office/powerpoint/2010/main" val="2901937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Metacharacters:</a:t>
            </a:r>
          </a:p>
          <a:p>
            <a:r>
              <a:rPr lang="en-US" b="1" dirty="0"/>
              <a:t>Values: </a:t>
            </a:r>
            <a:r>
              <a:rPr lang="en-US" dirty="0"/>
              <a:t>https://support.f5.com/kb/en-us/products/big-ip_asm/manuals/product/asm-implementations-12-1-0/27.html#unique_1449170054</a:t>
            </a:r>
          </a:p>
          <a:p>
            <a:r>
              <a:rPr lang="en-US" b="1" dirty="0"/>
              <a:t>Names: </a:t>
            </a:r>
            <a:r>
              <a:rPr lang="en-US" dirty="0"/>
              <a:t>https://support.f5.com/kb/en-us/products/big-ip_asm/manuals/product/asm-implementations-12-1-0/27.html#unique_2125157892</a:t>
            </a:r>
          </a:p>
          <a:p>
            <a:endParaRPr lang="en-US" dirty="0"/>
          </a:p>
          <a:p>
            <a:r>
              <a:rPr lang="en-US" b="1" u="sng" dirty="0"/>
              <a:t>Parameters: </a:t>
            </a:r>
          </a:p>
          <a:p>
            <a:r>
              <a:rPr lang="en-US" b="1" u="none" dirty="0"/>
              <a:t>Adding Parameters: </a:t>
            </a:r>
            <a:r>
              <a:rPr lang="en-US" dirty="0"/>
              <a:t>https://support.f5.com/kb/en-us/products/big-ip_asm/manuals/product/asm-implementations-12-1-0/27.html#unique_266844492</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33</a:t>
            </a:fld>
            <a:endParaRPr lang="en-US" dirty="0"/>
          </a:p>
        </p:txBody>
      </p:sp>
    </p:spTree>
    <p:extLst>
      <p:ext uri="{BB962C8B-B14F-4D97-AF65-F5344CB8AC3E}">
        <p14:creationId xmlns:p14="http://schemas.microsoft.com/office/powerpoint/2010/main" val="219277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Metacharacters:</a:t>
            </a:r>
          </a:p>
          <a:p>
            <a:r>
              <a:rPr lang="en-US" b="1" dirty="0"/>
              <a:t>Values: </a:t>
            </a:r>
            <a:r>
              <a:rPr lang="en-US" dirty="0"/>
              <a:t>https://support.f5.com/kb/en-us/products/big-ip_asm/manuals/product/asm-implementations-12-1-0/27.html#unique_1449170054</a:t>
            </a:r>
          </a:p>
          <a:p>
            <a:r>
              <a:rPr lang="en-US" b="1" dirty="0"/>
              <a:t>Names: </a:t>
            </a:r>
            <a:r>
              <a:rPr lang="en-US" dirty="0"/>
              <a:t>https://support.f5.com/kb/en-us/products/big-ip_asm/manuals/product/asm-implementations-12-1-0/27.html#unique_2125157892</a:t>
            </a:r>
          </a:p>
          <a:p>
            <a:endParaRPr lang="en-US" dirty="0"/>
          </a:p>
          <a:p>
            <a:r>
              <a:rPr lang="en-US" b="1" u="sng" dirty="0"/>
              <a:t>Parameters: </a:t>
            </a:r>
          </a:p>
          <a:p>
            <a:r>
              <a:rPr lang="en-US" b="1" u="none" dirty="0"/>
              <a:t>Adding Parameters: </a:t>
            </a:r>
            <a:r>
              <a:rPr lang="en-US" dirty="0"/>
              <a:t>https://support.f5.com/kb/en-us/products/big-ip_asm/manuals/product/asm-implementations-12-1-0/27.html#unique_266844492</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34</a:t>
            </a:fld>
            <a:endParaRPr lang="en-US" dirty="0"/>
          </a:p>
        </p:txBody>
      </p:sp>
    </p:spTree>
    <p:extLst>
      <p:ext uri="{BB962C8B-B14F-4D97-AF65-F5344CB8AC3E}">
        <p14:creationId xmlns:p14="http://schemas.microsoft.com/office/powerpoint/2010/main" val="1867356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Metacharacters:</a:t>
            </a:r>
          </a:p>
          <a:p>
            <a:r>
              <a:rPr lang="en-US" b="1" dirty="0"/>
              <a:t>Values: </a:t>
            </a:r>
            <a:r>
              <a:rPr lang="en-US" dirty="0"/>
              <a:t>https://support.f5.com/kb/en-us/products/big-ip_asm/manuals/product/asm-implementations-12-1-0/27.html#unique_1449170054</a:t>
            </a:r>
          </a:p>
          <a:p>
            <a:r>
              <a:rPr lang="en-US" b="1" dirty="0"/>
              <a:t>Names: </a:t>
            </a:r>
            <a:r>
              <a:rPr lang="en-US" dirty="0"/>
              <a:t>https://support.f5.com/kb/en-us/products/big-ip_asm/manuals/product/asm-implementations-12-1-0/27.html#unique_2125157892</a:t>
            </a:r>
          </a:p>
          <a:p>
            <a:endParaRPr lang="en-US" dirty="0"/>
          </a:p>
          <a:p>
            <a:r>
              <a:rPr lang="en-US" b="1" u="sng" dirty="0"/>
              <a:t>Parameters: </a:t>
            </a:r>
          </a:p>
          <a:p>
            <a:r>
              <a:rPr lang="en-US" b="1" u="none" dirty="0"/>
              <a:t>Adding Parameters: </a:t>
            </a:r>
            <a:r>
              <a:rPr lang="en-US" dirty="0"/>
              <a:t>https://support.f5.com/kb/en-us/products/big-ip_asm/manuals/product/asm-implementations-12-1-0/27.html#unique_266844492</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35</a:t>
            </a:fld>
            <a:endParaRPr lang="en-US" dirty="0"/>
          </a:p>
        </p:txBody>
      </p:sp>
    </p:spTree>
    <p:extLst>
      <p:ext uri="{BB962C8B-B14F-4D97-AF65-F5344CB8AC3E}">
        <p14:creationId xmlns:p14="http://schemas.microsoft.com/office/powerpoint/2010/main" val="2824840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OWASP Top Ten 2017:</a:t>
            </a:r>
          </a:p>
          <a:p>
            <a:r>
              <a:rPr lang="en-US" dirty="0"/>
              <a:t>https://www.owasp.org/images/7/72/OWASP_Top_10-2017_%28en%29.pdf.pdf</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36</a:t>
            </a:fld>
            <a:endParaRPr lang="en-US" dirty="0"/>
          </a:p>
        </p:txBody>
      </p:sp>
    </p:spTree>
    <p:extLst>
      <p:ext uri="{BB962C8B-B14F-4D97-AF65-F5344CB8AC3E}">
        <p14:creationId xmlns:p14="http://schemas.microsoft.com/office/powerpoint/2010/main" val="1834934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dirty="0"/>
          </a:p>
          <a:p>
            <a:r>
              <a:rPr lang="en-US" b="1" u="sng" dirty="0"/>
              <a:t>Brute Force &amp; Credential Stuffing</a:t>
            </a:r>
          </a:p>
          <a:p>
            <a:r>
              <a:rPr lang="en-US" dirty="0"/>
              <a:t>https://devcentral.f5.com/articles/mitigating-sentry-mba-credentials-stuffing-threat-24723</a:t>
            </a:r>
          </a:p>
          <a:p>
            <a:endParaRPr lang="en-US" dirty="0"/>
          </a:p>
          <a:p>
            <a:r>
              <a:rPr lang="en-US" b="1" u="sng" dirty="0"/>
              <a:t>Login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https://support.f5.com/kb/en-us/products/big-ip_asm/manuals/product/asm-implementations-12-1-0/5.html</a:t>
            </a:r>
          </a:p>
          <a:p>
            <a:endParaRPr lang="en-US" dirty="0"/>
          </a:p>
          <a:p>
            <a:r>
              <a:rPr lang="en-US" b="1" u="sng" dirty="0"/>
              <a:t>Session Tracking &amp; Hijacking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https://support.f5.com/kb/en-us/products/big-ip_asm/manuals/product/asm-implementations-12-1-0/15.html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Cookie Tampering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https://support.f5.com/csp/article/K57420543</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37</a:t>
            </a:fld>
            <a:endParaRPr lang="en-US" dirty="0"/>
          </a:p>
        </p:txBody>
      </p:sp>
    </p:spTree>
    <p:extLst>
      <p:ext uri="{BB962C8B-B14F-4D97-AF65-F5344CB8AC3E}">
        <p14:creationId xmlns:p14="http://schemas.microsoft.com/office/powerpoint/2010/main" val="129929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Brute Force &amp; Credential Stuffing</a:t>
            </a:r>
          </a:p>
          <a:p>
            <a:r>
              <a:rPr lang="en-US" dirty="0"/>
              <a:t>https://devcentral.f5.com/articles/mitigating-sentry-mba-credentials-stuffing-threat-24723</a:t>
            </a:r>
          </a:p>
          <a:p>
            <a:endParaRPr lang="en-US" dirty="0"/>
          </a:p>
          <a:p>
            <a:r>
              <a:rPr lang="en-US" b="1" u="sng" dirty="0"/>
              <a:t>Login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https://support.f5.com/kb/en-us/products/big-ip_asm/manuals/product/asm-implementations-12-1-0/5.html</a:t>
            </a:r>
          </a:p>
          <a:p>
            <a:endParaRPr lang="en-US" dirty="0"/>
          </a:p>
          <a:p>
            <a:r>
              <a:rPr lang="en-US" b="1" u="sng" dirty="0"/>
              <a:t>Session Tracking &amp; Hijacking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https://support.f5.com/kb/en-us/products/big-ip_asm/manuals/product/asm-implementations-12-1-0/15.html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Cookie Tampering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https://support.f5.com/csp/article/K57420543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38</a:t>
            </a:fld>
            <a:endParaRPr lang="en-US" dirty="0"/>
          </a:p>
        </p:txBody>
      </p:sp>
    </p:spTree>
    <p:extLst>
      <p:ext uri="{BB962C8B-B14F-4D97-AF65-F5344CB8AC3E}">
        <p14:creationId xmlns:p14="http://schemas.microsoft.com/office/powerpoint/2010/main" val="3182512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Brute Force &amp; Credential Stuffing</a:t>
            </a:r>
          </a:p>
          <a:p>
            <a:r>
              <a:rPr lang="en-US" dirty="0"/>
              <a:t>https://devcentral.f5.com/articles/mitigating-sentry-mba-credentials-stuffing-threat-24723</a:t>
            </a:r>
          </a:p>
          <a:p>
            <a:endParaRPr lang="en-US" dirty="0"/>
          </a:p>
          <a:p>
            <a:r>
              <a:rPr lang="en-US" b="1" u="sng" dirty="0"/>
              <a:t>Login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https://support.f5.com/kb/en-us/products/big-ip_asm/manuals/product/asm-implementations-12-1-0/5.html</a:t>
            </a:r>
          </a:p>
          <a:p>
            <a:endParaRPr lang="en-US" dirty="0"/>
          </a:p>
          <a:p>
            <a:r>
              <a:rPr lang="en-US" b="1" u="sng" dirty="0"/>
              <a:t>Session Tracking &amp; Hijacking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https://support.f5.com/kb/en-us/products/big-ip_asm/manuals/product/asm-implementations-12-1-0/15.html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Cookie Tampering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https://support.f5.com/csp/article/K57420543</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39</a:t>
            </a:fld>
            <a:endParaRPr lang="en-US" dirty="0"/>
          </a:p>
        </p:txBody>
      </p:sp>
    </p:spTree>
    <p:extLst>
      <p:ext uri="{BB962C8B-B14F-4D97-AF65-F5344CB8AC3E}">
        <p14:creationId xmlns:p14="http://schemas.microsoft.com/office/powerpoint/2010/main" val="2153501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Brute Force &amp; Credential Stuffing</a:t>
            </a:r>
          </a:p>
          <a:p>
            <a:r>
              <a:rPr lang="en-US" dirty="0"/>
              <a:t>https://devcentral.f5.com/articles/mitigating-sentry-mba-credentials-stuffing-threat-24723</a:t>
            </a:r>
          </a:p>
          <a:p>
            <a:endParaRPr lang="en-US" dirty="0"/>
          </a:p>
          <a:p>
            <a:r>
              <a:rPr lang="en-US" b="1" u="sng" dirty="0"/>
              <a:t>Login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https://support.f5.com/kb/en-us/products/big-ip_asm/manuals/product/asm-implementations-12-1-0/5.html</a:t>
            </a:r>
          </a:p>
          <a:p>
            <a:endParaRPr lang="en-US" dirty="0"/>
          </a:p>
          <a:p>
            <a:r>
              <a:rPr lang="en-US" b="1" u="sng" dirty="0"/>
              <a:t>Session Tracking &amp; Hijacking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https://support.f5.com/kb/en-us/products/big-ip_asm/manuals/product/asm-implementations-12-1-0/15.html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Cookie Tampering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https://support.f5.com/csp/article/K57420543</a:t>
            </a:r>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40</a:t>
            </a:fld>
            <a:endParaRPr lang="en-US" dirty="0"/>
          </a:p>
        </p:txBody>
      </p:sp>
    </p:spTree>
    <p:extLst>
      <p:ext uri="{BB962C8B-B14F-4D97-AF65-F5344CB8AC3E}">
        <p14:creationId xmlns:p14="http://schemas.microsoft.com/office/powerpoint/2010/main" val="3612213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OWASP Top Ten 2017:</a:t>
            </a:r>
          </a:p>
          <a:p>
            <a:r>
              <a:rPr lang="en-US" dirty="0"/>
              <a:t>https://www.owasp.org/images/7/72/OWASP_Top_10-2017_%28en%29.pdf.pdf</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41</a:t>
            </a:fld>
            <a:endParaRPr lang="en-US" dirty="0"/>
          </a:p>
        </p:txBody>
      </p:sp>
    </p:spTree>
    <p:extLst>
      <p:ext uri="{BB962C8B-B14F-4D97-AF65-F5344CB8AC3E}">
        <p14:creationId xmlns:p14="http://schemas.microsoft.com/office/powerpoint/2010/main" val="502715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Data  Guard</a:t>
            </a:r>
          </a:p>
          <a:p>
            <a:r>
              <a:rPr lang="en-US" dirty="0"/>
              <a:t>https://support.f5.com/kb/en-us/products/big-ip_asm/manuals/product/asm-implementations-12-1-0/11.html#conceptid</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42</a:t>
            </a:fld>
            <a:endParaRPr lang="en-US" dirty="0"/>
          </a:p>
        </p:txBody>
      </p:sp>
    </p:spTree>
    <p:extLst>
      <p:ext uri="{BB962C8B-B14F-4D97-AF65-F5344CB8AC3E}">
        <p14:creationId xmlns:p14="http://schemas.microsoft.com/office/powerpoint/2010/main" val="304672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 Intelligence: https://f5.com/products/modules/ip-intelligence-services </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6</a:t>
            </a:fld>
            <a:endParaRPr lang="en-US" dirty="0"/>
          </a:p>
        </p:txBody>
      </p:sp>
    </p:spTree>
    <p:extLst>
      <p:ext uri="{BB962C8B-B14F-4D97-AF65-F5344CB8AC3E}">
        <p14:creationId xmlns:p14="http://schemas.microsoft.com/office/powerpoint/2010/main" val="1243667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Data  Guard</a:t>
            </a:r>
          </a:p>
          <a:p>
            <a:r>
              <a:rPr lang="en-US" dirty="0"/>
              <a:t>https://support.f5.com/kb/en-us/products/big-ip_asm/manuals/product/asm-implementations-12-1-0/11.html#conceptid</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43</a:t>
            </a:fld>
            <a:endParaRPr lang="en-US" dirty="0"/>
          </a:p>
        </p:txBody>
      </p:sp>
    </p:spTree>
    <p:extLst>
      <p:ext uri="{BB962C8B-B14F-4D97-AF65-F5344CB8AC3E}">
        <p14:creationId xmlns:p14="http://schemas.microsoft.com/office/powerpoint/2010/main" val="1029406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OWASP Top Ten 2017:</a:t>
            </a:r>
          </a:p>
          <a:p>
            <a:r>
              <a:rPr lang="en-US" dirty="0"/>
              <a:t>https://www.owasp.org/images/7/72/OWASP_Top_10-2017_%28en%29.pdf.pdf</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44</a:t>
            </a:fld>
            <a:endParaRPr lang="en-US" dirty="0"/>
          </a:p>
        </p:txBody>
      </p:sp>
    </p:spTree>
    <p:extLst>
      <p:ext uri="{BB962C8B-B14F-4D97-AF65-F5344CB8AC3E}">
        <p14:creationId xmlns:p14="http://schemas.microsoft.com/office/powerpoint/2010/main" val="2079806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pPr algn="just"/>
            <a:r>
              <a:rPr lang="en-US" b="1" u="sng" dirty="0"/>
              <a:t>XML Content</a:t>
            </a:r>
          </a:p>
          <a:p>
            <a:r>
              <a:rPr lang="en-US" dirty="0"/>
              <a:t>https://support.f5.com/kb/en-us/products/big-ip_asm/manuals/product/asm-implementations-12-1-0/19.html</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45</a:t>
            </a:fld>
            <a:endParaRPr lang="en-US" dirty="0"/>
          </a:p>
        </p:txBody>
      </p:sp>
    </p:spTree>
    <p:extLst>
      <p:ext uri="{BB962C8B-B14F-4D97-AF65-F5344CB8AC3E}">
        <p14:creationId xmlns:p14="http://schemas.microsoft.com/office/powerpoint/2010/main" val="2982609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pPr algn="just"/>
            <a:r>
              <a:rPr lang="en-US" b="1" u="sng" dirty="0"/>
              <a:t>XML Content</a:t>
            </a:r>
          </a:p>
          <a:p>
            <a:r>
              <a:rPr lang="en-US" dirty="0"/>
              <a:t>https://support.f5.com/kb/en-us/products/big-ip_asm/manuals/product/asm-implementations-12-1-0/19.html</a:t>
            </a:r>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46</a:t>
            </a:fld>
            <a:endParaRPr lang="en-US" dirty="0"/>
          </a:p>
        </p:txBody>
      </p:sp>
    </p:spTree>
    <p:extLst>
      <p:ext uri="{BB962C8B-B14F-4D97-AF65-F5344CB8AC3E}">
        <p14:creationId xmlns:p14="http://schemas.microsoft.com/office/powerpoint/2010/main" val="952414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OWASP Top Ten 2017:</a:t>
            </a:r>
          </a:p>
          <a:p>
            <a:r>
              <a:rPr lang="en-US" dirty="0"/>
              <a:t>https://www.owasp.org/images/7/72/OWASP_Top_10-2017_%28en%29.pdf.pdf</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47</a:t>
            </a:fld>
            <a:endParaRPr lang="en-US" dirty="0"/>
          </a:p>
        </p:txBody>
      </p:sp>
    </p:spTree>
    <p:extLst>
      <p:ext uri="{BB962C8B-B14F-4D97-AF65-F5344CB8AC3E}">
        <p14:creationId xmlns:p14="http://schemas.microsoft.com/office/powerpoint/2010/main" val="4045651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dirty="0"/>
          </a:p>
          <a:p>
            <a:r>
              <a:rPr lang="en-US" b="1" u="sng" dirty="0"/>
              <a:t>File Types</a:t>
            </a:r>
          </a:p>
          <a:p>
            <a:r>
              <a:rPr lang="en-US" dirty="0"/>
              <a:t>https://support.f5.com/kb/en-us/products/big-ip_asm/manuals/product/asm-implementations-12-1-0/27.html#unique_887513989</a:t>
            </a:r>
          </a:p>
          <a:p>
            <a:endParaRPr lang="en-US" dirty="0"/>
          </a:p>
          <a:p>
            <a:r>
              <a:rPr lang="en-US" b="1" u="sng" dirty="0"/>
              <a:t>URLs</a:t>
            </a:r>
          </a:p>
          <a:p>
            <a:r>
              <a:rPr lang="en-US" dirty="0"/>
              <a:t>https://support.f5.com/kb/en-us/products/big-ip_asm/manuals/product/asm-implementations-12-1-0/27.html#unique_1568736666</a:t>
            </a:r>
          </a:p>
          <a:p>
            <a:endParaRPr lang="en-US" dirty="0"/>
          </a:p>
          <a:p>
            <a:r>
              <a:rPr lang="en-US" b="1" u="sng" dirty="0"/>
              <a:t>Login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https://support.f5.com/kb/en-us/products/big-ip_asm/manuals/product/asm-implementations-12-1-0/5.html</a:t>
            </a:r>
          </a:p>
          <a:p>
            <a:endParaRPr lang="en-US" dirty="0"/>
          </a:p>
          <a:p>
            <a:r>
              <a:rPr lang="en-US" b="1" u="sng" dirty="0"/>
              <a:t>Session Tracking &amp; Hijacking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https://support.f5.com/kb/en-us/products/big-ip_asm/manuals/product/asm-implementations-12-1-0/15.html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48</a:t>
            </a:fld>
            <a:endParaRPr lang="en-US" dirty="0"/>
          </a:p>
        </p:txBody>
      </p:sp>
    </p:spTree>
    <p:extLst>
      <p:ext uri="{BB962C8B-B14F-4D97-AF65-F5344CB8AC3E}">
        <p14:creationId xmlns:p14="http://schemas.microsoft.com/office/powerpoint/2010/main" val="1422988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dirty="0"/>
          </a:p>
          <a:p>
            <a:r>
              <a:rPr lang="en-US" b="1" u="sng" dirty="0"/>
              <a:t>File Types</a:t>
            </a:r>
          </a:p>
          <a:p>
            <a:r>
              <a:rPr lang="en-US" dirty="0"/>
              <a:t>https://support.f5.com/kb/en-us/products/big-ip_asm/manuals/product/asm-implementations-12-1-0/27.html#unique_887513989</a:t>
            </a:r>
          </a:p>
          <a:p>
            <a:endParaRPr lang="en-US" dirty="0"/>
          </a:p>
          <a:p>
            <a:r>
              <a:rPr lang="en-US" b="1" u="sng" dirty="0"/>
              <a:t>URLs</a:t>
            </a:r>
          </a:p>
          <a:p>
            <a:r>
              <a:rPr lang="en-US" dirty="0"/>
              <a:t>https://support.f5.com/kb/en-us/products/big-ip_asm/manuals/product/asm-implementations-12-1-0/27.html#unique_1568736666</a:t>
            </a:r>
          </a:p>
          <a:p>
            <a:endParaRPr lang="en-US" dirty="0"/>
          </a:p>
          <a:p>
            <a:r>
              <a:rPr lang="en-US" b="1" u="sng" dirty="0"/>
              <a:t>Login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https://support.f5.com/kb/en-us/products/big-ip_asm/manuals/product/asm-implementations-12-1-0/5.html</a:t>
            </a:r>
          </a:p>
          <a:p>
            <a:endParaRPr lang="en-US" dirty="0"/>
          </a:p>
          <a:p>
            <a:r>
              <a:rPr lang="en-US" b="1" u="sng" dirty="0"/>
              <a:t>Session Tracking &amp; Hijacking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https://support.f5.com/kb/en-us/products/big-ip_asm/manuals/product/asm-implementations-12-1-0/15.html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49</a:t>
            </a:fld>
            <a:endParaRPr lang="en-US" dirty="0"/>
          </a:p>
        </p:txBody>
      </p:sp>
    </p:spTree>
    <p:extLst>
      <p:ext uri="{BB962C8B-B14F-4D97-AF65-F5344CB8AC3E}">
        <p14:creationId xmlns:p14="http://schemas.microsoft.com/office/powerpoint/2010/main" val="4132161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dirty="0"/>
          </a:p>
          <a:p>
            <a:r>
              <a:rPr lang="en-US" b="1" u="sng" dirty="0"/>
              <a:t>File Types</a:t>
            </a:r>
          </a:p>
          <a:p>
            <a:r>
              <a:rPr lang="en-US" dirty="0"/>
              <a:t>https://support.f5.com/kb/en-us/products/big-ip_asm/manuals/product/asm-implementations-12-1-0/27.html#unique_887513989</a:t>
            </a:r>
          </a:p>
          <a:p>
            <a:endParaRPr lang="en-US" dirty="0"/>
          </a:p>
          <a:p>
            <a:r>
              <a:rPr lang="en-US" b="1" u="sng" dirty="0"/>
              <a:t>URLs</a:t>
            </a:r>
          </a:p>
          <a:p>
            <a:r>
              <a:rPr lang="en-US" dirty="0"/>
              <a:t>https://support.f5.com/kb/en-us/products/big-ip_asm/manuals/product/asm-implementations-12-1-0/27.html#unique_1568736666</a:t>
            </a:r>
          </a:p>
          <a:p>
            <a:endParaRPr lang="en-US" dirty="0"/>
          </a:p>
          <a:p>
            <a:r>
              <a:rPr lang="en-US" b="1" u="sng" dirty="0"/>
              <a:t>Login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https://support.f5.com/kb/en-us/products/big-ip_asm/manuals/product/asm-implementations-12-1-0/5.html</a:t>
            </a:r>
          </a:p>
          <a:p>
            <a:endParaRPr lang="en-US" dirty="0"/>
          </a:p>
          <a:p>
            <a:r>
              <a:rPr lang="en-US" b="1" u="sng" dirty="0"/>
              <a:t>Session Tracking &amp; Hijacking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https://support.f5.com/kb/en-us/products/big-ip_asm/manuals/product/asm-implementations-12-1-0/15.html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50</a:t>
            </a:fld>
            <a:endParaRPr lang="en-US" dirty="0"/>
          </a:p>
        </p:txBody>
      </p:sp>
    </p:spTree>
    <p:extLst>
      <p:ext uri="{BB962C8B-B14F-4D97-AF65-F5344CB8AC3E}">
        <p14:creationId xmlns:p14="http://schemas.microsoft.com/office/powerpoint/2010/main" val="3429938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OWASP Top Ten 2017:</a:t>
            </a:r>
          </a:p>
          <a:p>
            <a:r>
              <a:rPr lang="en-US" dirty="0"/>
              <a:t>https://www.owasp.org/images/7/72/OWASP_Top_10-2017_%28en%29.pdf.pdf</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51</a:t>
            </a:fld>
            <a:endParaRPr lang="en-US" dirty="0"/>
          </a:p>
        </p:txBody>
      </p:sp>
    </p:spTree>
    <p:extLst>
      <p:ext uri="{BB962C8B-B14F-4D97-AF65-F5344CB8AC3E}">
        <p14:creationId xmlns:p14="http://schemas.microsoft.com/office/powerpoint/2010/main" val="1085433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b="1" u="sng"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DAST </a:t>
            </a:r>
            <a:r>
              <a:rPr lang="en-US" b="1" u="sng" dirty="0" err="1"/>
              <a:t>Intergration</a:t>
            </a:r>
            <a:endParaRPr lang="en-US" b="1" u="sng" dirty="0"/>
          </a:p>
          <a:p>
            <a:r>
              <a:rPr lang="en-US" b="0" u="none" dirty="0"/>
              <a:t>https://support.f5.com/kb/en-us/products/big-ip_asm/manuals/product/asm-getting-started-12-0-0/5.html</a:t>
            </a:r>
          </a:p>
          <a:p>
            <a:endParaRPr lang="en-US" b="1" u="sng" dirty="0"/>
          </a:p>
          <a:p>
            <a:r>
              <a:rPr lang="en-US" b="1" u="sng" dirty="0"/>
              <a:t>Methods</a:t>
            </a:r>
          </a:p>
          <a:p>
            <a:r>
              <a:rPr lang="en-US" b="0" u="none" dirty="0"/>
              <a:t>https://support.f5.com/csp/article/K12312</a:t>
            </a:r>
          </a:p>
          <a:p>
            <a:endParaRPr lang="en-US" b="1" u="sng" dirty="0"/>
          </a:p>
          <a:p>
            <a:r>
              <a:rPr lang="en-US" b="1" u="sng" dirty="0"/>
              <a:t>CORS </a:t>
            </a:r>
          </a:p>
          <a:p>
            <a:r>
              <a:rPr lang="en-US" b="0" u="none" dirty="0"/>
              <a:t>https://support.f5.com/kb/en-us/products/big-ip_asm/manuals/product/asm-implementations-12-1-0/17.html</a:t>
            </a:r>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52</a:t>
            </a:fld>
            <a:endParaRPr lang="en-US" dirty="0"/>
          </a:p>
        </p:txBody>
      </p:sp>
    </p:spTree>
    <p:extLst>
      <p:ext uri="{BB962C8B-B14F-4D97-AF65-F5344CB8AC3E}">
        <p14:creationId xmlns:p14="http://schemas.microsoft.com/office/powerpoint/2010/main" val="273870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https://devcentral.f5.com/wiki/iRules.IP-intelligence-reputation-blocking-with-whitelist-support.ashx</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7</a:t>
            </a:fld>
            <a:endParaRPr lang="en-US" dirty="0"/>
          </a:p>
        </p:txBody>
      </p:sp>
    </p:spTree>
    <p:extLst>
      <p:ext uri="{BB962C8B-B14F-4D97-AF65-F5344CB8AC3E}">
        <p14:creationId xmlns:p14="http://schemas.microsoft.com/office/powerpoint/2010/main" val="2203010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b="1" u="sng"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DAST </a:t>
            </a:r>
            <a:r>
              <a:rPr lang="en-US" b="1" u="sng" dirty="0" err="1"/>
              <a:t>Intergration</a:t>
            </a:r>
            <a:endParaRPr lang="en-US" b="1" u="sng" dirty="0"/>
          </a:p>
          <a:p>
            <a:r>
              <a:rPr lang="en-US" b="0" u="none" dirty="0"/>
              <a:t>https://support.f5.com/kb/en-us/products/big-ip_asm/manuals/product/asm-getting-started-12-0-0/5.html</a:t>
            </a:r>
          </a:p>
          <a:p>
            <a:endParaRPr lang="en-US" b="1" u="sng" dirty="0"/>
          </a:p>
          <a:p>
            <a:r>
              <a:rPr lang="en-US" b="1" u="sng" dirty="0"/>
              <a:t>Methods</a:t>
            </a:r>
          </a:p>
          <a:p>
            <a:r>
              <a:rPr lang="en-US" b="0" u="none" dirty="0"/>
              <a:t>https://support.f5.com/csp/article/K12312</a:t>
            </a:r>
          </a:p>
          <a:p>
            <a:endParaRPr lang="en-US" b="1" u="sng" dirty="0"/>
          </a:p>
          <a:p>
            <a:r>
              <a:rPr lang="en-US" b="1" u="sng" dirty="0"/>
              <a:t>CORS </a:t>
            </a:r>
          </a:p>
          <a:p>
            <a:r>
              <a:rPr lang="en-US" b="0" u="none" dirty="0"/>
              <a:t>https://support.f5.com/kb/en-us/products/big-ip_asm/manuals/product/asm-implementations-12-1-0/17.html</a:t>
            </a:r>
          </a:p>
          <a:p>
            <a:endParaRPr lang="en-US" dirty="0"/>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53</a:t>
            </a:fld>
            <a:endParaRPr lang="en-US" dirty="0"/>
          </a:p>
        </p:txBody>
      </p:sp>
    </p:spTree>
    <p:extLst>
      <p:ext uri="{BB962C8B-B14F-4D97-AF65-F5344CB8AC3E}">
        <p14:creationId xmlns:p14="http://schemas.microsoft.com/office/powerpoint/2010/main" val="1746272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b="1" u="sng"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DAST </a:t>
            </a:r>
            <a:r>
              <a:rPr lang="en-US" b="1" u="sng" dirty="0" err="1"/>
              <a:t>Intergration</a:t>
            </a:r>
            <a:endParaRPr lang="en-US" b="1" u="sng" dirty="0"/>
          </a:p>
          <a:p>
            <a:r>
              <a:rPr lang="en-US" b="0" u="none" dirty="0"/>
              <a:t>https://support.f5.com/kb/en-us/products/big-ip_asm/manuals/product/asm-getting-started-12-0-0/5.html</a:t>
            </a:r>
          </a:p>
          <a:p>
            <a:endParaRPr lang="en-US" b="1" u="sng" dirty="0"/>
          </a:p>
          <a:p>
            <a:r>
              <a:rPr lang="en-US" b="1" u="sng" dirty="0"/>
              <a:t>Methods</a:t>
            </a:r>
          </a:p>
          <a:p>
            <a:r>
              <a:rPr lang="en-US" b="0" u="none" dirty="0"/>
              <a:t>https://support.f5.com/csp/article/K12312</a:t>
            </a:r>
          </a:p>
          <a:p>
            <a:endParaRPr lang="en-US" b="1" u="sng" dirty="0"/>
          </a:p>
          <a:p>
            <a:r>
              <a:rPr lang="en-US" b="1" u="sng" dirty="0"/>
              <a:t>CORS </a:t>
            </a:r>
          </a:p>
          <a:p>
            <a:r>
              <a:rPr lang="en-US" b="0" u="none" dirty="0"/>
              <a:t>https://support.f5.com/kb/en-us/products/big-ip_asm/manuals/product/asm-implementations-12-1-0/17.html</a:t>
            </a:r>
          </a:p>
          <a:p>
            <a:endParaRPr lang="en-US" dirty="0"/>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54</a:t>
            </a:fld>
            <a:endParaRPr lang="en-US" dirty="0"/>
          </a:p>
        </p:txBody>
      </p:sp>
    </p:spTree>
    <p:extLst>
      <p:ext uri="{BB962C8B-B14F-4D97-AF65-F5344CB8AC3E}">
        <p14:creationId xmlns:p14="http://schemas.microsoft.com/office/powerpoint/2010/main" val="1059733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OWASP Top Ten 2017:</a:t>
            </a:r>
          </a:p>
          <a:p>
            <a:r>
              <a:rPr lang="en-US" dirty="0"/>
              <a:t>https://www.owasp.org/images/7/72/OWASP_Top_10-2017_%28en%29.pdf.pdf</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55</a:t>
            </a:fld>
            <a:endParaRPr lang="en-US" dirty="0"/>
          </a:p>
        </p:txBody>
      </p:sp>
    </p:spTree>
    <p:extLst>
      <p:ext uri="{BB962C8B-B14F-4D97-AF65-F5344CB8AC3E}">
        <p14:creationId xmlns:p14="http://schemas.microsoft.com/office/powerpoint/2010/main" val="398279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b="1" u="sng"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Metacharacters:</a:t>
            </a:r>
          </a:p>
          <a:p>
            <a:r>
              <a:rPr lang="en-US" b="1" dirty="0"/>
              <a:t>Values: </a:t>
            </a:r>
            <a:r>
              <a:rPr lang="en-US" dirty="0"/>
              <a:t>https://support.f5.com/kb/en-us/products/big-ip_asm/manuals/product/asm-implementations-12-1-0/27.html#unique_1449170054</a:t>
            </a:r>
          </a:p>
          <a:p>
            <a:r>
              <a:rPr lang="en-US" b="1" dirty="0"/>
              <a:t>Names: </a:t>
            </a:r>
            <a:r>
              <a:rPr lang="en-US" dirty="0"/>
              <a:t>https://support.f5.com/kb/en-us/products/big-ip_asm/manuals/product/asm-implementations-12-1-0/27.html#unique_2125157892</a:t>
            </a:r>
          </a:p>
          <a:p>
            <a:endParaRPr lang="en-US" b="1" u="sng" dirty="0"/>
          </a:p>
          <a:p>
            <a:r>
              <a:rPr lang="en-US" b="1" u="sng" dirty="0"/>
              <a:t>Parameters</a:t>
            </a:r>
          </a:p>
          <a:p>
            <a:r>
              <a:rPr lang="en-US" b="0" u="none" dirty="0"/>
              <a:t>https://support.f5.com/kb/en-us/products/big-ip_asm/manuals/product/asm-implementations-12-1-0/24.html#unique_1890806994</a:t>
            </a:r>
          </a:p>
          <a:p>
            <a:r>
              <a:rPr lang="en-US" b="0" u="none" dirty="0"/>
              <a:t>https://support.f5.com/kb/en-us/products/big-ip_asm/manuals/product/asm-implementations-12-1-0/27.html#unique_266844492</a:t>
            </a:r>
          </a:p>
          <a:p>
            <a:endParaRPr lang="en-US" b="1" u="sng" dirty="0"/>
          </a:p>
          <a:p>
            <a:r>
              <a:rPr lang="en-US" b="1" u="sng" dirty="0"/>
              <a:t>Methods</a:t>
            </a:r>
          </a:p>
          <a:p>
            <a:r>
              <a:rPr lang="en-US" b="0" u="none" dirty="0"/>
              <a:t>https://support.f5.com/csp/article/K12312</a:t>
            </a:r>
          </a:p>
          <a:p>
            <a:endParaRPr lang="en-US" b="1" u="sng" dirty="0"/>
          </a:p>
          <a:p>
            <a:r>
              <a:rPr lang="en-US" b="1" u="sng" dirty="0"/>
              <a:t>Cookies (HTTP Only) </a:t>
            </a:r>
          </a:p>
          <a:p>
            <a:r>
              <a:rPr lang="en-US" b="0" u="none" dirty="0"/>
              <a:t>https://support.f5.com/csp/article/K13787</a:t>
            </a:r>
            <a:endParaRPr lang="en-US" dirty="0"/>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56</a:t>
            </a:fld>
            <a:endParaRPr lang="en-US" dirty="0"/>
          </a:p>
        </p:txBody>
      </p:sp>
    </p:spTree>
    <p:extLst>
      <p:ext uri="{BB962C8B-B14F-4D97-AF65-F5344CB8AC3E}">
        <p14:creationId xmlns:p14="http://schemas.microsoft.com/office/powerpoint/2010/main" val="4254594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b="1" u="sng"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Metacharacters:</a:t>
            </a:r>
          </a:p>
          <a:p>
            <a:r>
              <a:rPr lang="en-US" b="1" dirty="0"/>
              <a:t>Values: </a:t>
            </a:r>
            <a:r>
              <a:rPr lang="en-US" dirty="0"/>
              <a:t>https://support.f5.com/kb/en-us/products/big-ip_asm/manuals/product/asm-implementations-12-1-0/27.html#unique_1449170054</a:t>
            </a:r>
          </a:p>
          <a:p>
            <a:r>
              <a:rPr lang="en-US" b="1" dirty="0"/>
              <a:t>Names: </a:t>
            </a:r>
            <a:r>
              <a:rPr lang="en-US" dirty="0"/>
              <a:t>https://support.f5.com/kb/en-us/products/big-ip_asm/manuals/product/asm-implementations-12-1-0/27.html#unique_2125157892</a:t>
            </a:r>
          </a:p>
          <a:p>
            <a:endParaRPr lang="en-US" b="1" u="sng" dirty="0"/>
          </a:p>
          <a:p>
            <a:r>
              <a:rPr lang="en-US" b="1" u="sng" dirty="0"/>
              <a:t>Parameters</a:t>
            </a:r>
          </a:p>
          <a:p>
            <a:r>
              <a:rPr lang="en-US" b="0" u="none" dirty="0"/>
              <a:t>https://support.f5.com/kb/en-us/products/big-ip_asm/manuals/product/asm-implementations-12-1-0/24.html#unique_1890806994</a:t>
            </a:r>
          </a:p>
          <a:p>
            <a:r>
              <a:rPr lang="en-US" b="0" u="none" dirty="0"/>
              <a:t>https://support.f5.com/kb/en-us/products/big-ip_asm/manuals/product/asm-implementations-12-1-0/27.html#unique_266844492</a:t>
            </a:r>
          </a:p>
          <a:p>
            <a:endParaRPr lang="en-US" b="1" u="sng" dirty="0"/>
          </a:p>
          <a:p>
            <a:r>
              <a:rPr lang="en-US" b="1" u="sng" dirty="0"/>
              <a:t>Methods</a:t>
            </a:r>
          </a:p>
          <a:p>
            <a:r>
              <a:rPr lang="en-US" b="0" u="none" dirty="0"/>
              <a:t>https://support.f5.com/csp/article/K12312</a:t>
            </a:r>
          </a:p>
          <a:p>
            <a:endParaRPr lang="en-US" b="1" u="sng" dirty="0"/>
          </a:p>
          <a:p>
            <a:r>
              <a:rPr lang="en-US" b="1" u="sng" dirty="0"/>
              <a:t>Cookies (HTTP Only) </a:t>
            </a:r>
          </a:p>
          <a:p>
            <a:r>
              <a:rPr lang="en-US" b="0" u="none" dirty="0"/>
              <a:t>https://support.f5.com/csp/article/K13787</a:t>
            </a:r>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58</a:t>
            </a:fld>
            <a:endParaRPr lang="en-US" dirty="0"/>
          </a:p>
        </p:txBody>
      </p:sp>
    </p:spTree>
    <p:extLst>
      <p:ext uri="{BB962C8B-B14F-4D97-AF65-F5344CB8AC3E}">
        <p14:creationId xmlns:p14="http://schemas.microsoft.com/office/powerpoint/2010/main" val="2664845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b="1" u="sng"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Metacharacters:</a:t>
            </a:r>
          </a:p>
          <a:p>
            <a:r>
              <a:rPr lang="en-US" b="1" dirty="0"/>
              <a:t>Values: </a:t>
            </a:r>
            <a:r>
              <a:rPr lang="en-US" dirty="0"/>
              <a:t>https://support.f5.com/kb/en-us/products/big-ip_asm/manuals/product/asm-implementations-12-1-0/27.html#unique_1449170054</a:t>
            </a:r>
          </a:p>
          <a:p>
            <a:r>
              <a:rPr lang="en-US" b="1" dirty="0"/>
              <a:t>Names: </a:t>
            </a:r>
            <a:r>
              <a:rPr lang="en-US" dirty="0"/>
              <a:t>https://support.f5.com/kb/en-us/products/big-ip_asm/manuals/product/asm-implementations-12-1-0/27.html#unique_2125157892</a:t>
            </a:r>
          </a:p>
          <a:p>
            <a:endParaRPr lang="en-US" b="1" u="sng" dirty="0"/>
          </a:p>
          <a:p>
            <a:r>
              <a:rPr lang="en-US" b="1" u="sng" dirty="0"/>
              <a:t>Parameters</a:t>
            </a:r>
          </a:p>
          <a:p>
            <a:r>
              <a:rPr lang="en-US" b="0" u="none" dirty="0"/>
              <a:t>https://support.f5.com/kb/en-us/products/big-ip_asm/manuals/product/asm-implementations-12-1-0/24.html#unique_1890806994</a:t>
            </a:r>
          </a:p>
          <a:p>
            <a:r>
              <a:rPr lang="en-US" b="0" u="none" dirty="0"/>
              <a:t>https://support.f5.com/kb/en-us/products/big-ip_asm/manuals/product/asm-implementations-12-1-0/27.html#unique_266844492</a:t>
            </a:r>
          </a:p>
          <a:p>
            <a:endParaRPr lang="en-US" b="1" u="sng" dirty="0"/>
          </a:p>
          <a:p>
            <a:r>
              <a:rPr lang="en-US" b="1" u="sng" dirty="0"/>
              <a:t>Methods</a:t>
            </a:r>
          </a:p>
          <a:p>
            <a:r>
              <a:rPr lang="en-US" b="0" u="none" dirty="0"/>
              <a:t>https://support.f5.com/csp/article/K12312</a:t>
            </a:r>
          </a:p>
          <a:p>
            <a:endParaRPr lang="en-US" b="1" u="sng" dirty="0"/>
          </a:p>
          <a:p>
            <a:r>
              <a:rPr lang="en-US" b="1" u="sng" dirty="0"/>
              <a:t>Cookies (HTTP Only) </a:t>
            </a:r>
          </a:p>
          <a:p>
            <a:r>
              <a:rPr lang="en-US" b="0" u="none" dirty="0"/>
              <a:t>https://support.f5.com/csp/article/K13787</a:t>
            </a:r>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59</a:t>
            </a:fld>
            <a:endParaRPr lang="en-US" dirty="0"/>
          </a:p>
        </p:txBody>
      </p:sp>
    </p:spTree>
    <p:extLst>
      <p:ext uri="{BB962C8B-B14F-4D97-AF65-F5344CB8AC3E}">
        <p14:creationId xmlns:p14="http://schemas.microsoft.com/office/powerpoint/2010/main" val="2006791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OWASP Top Ten 2017:</a:t>
            </a:r>
          </a:p>
          <a:p>
            <a:r>
              <a:rPr lang="en-US" dirty="0"/>
              <a:t>https://www.owasp.org/images/7/72/OWASP_Top_10-2017_%28en%29.pdf.pdf</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60</a:t>
            </a:fld>
            <a:endParaRPr lang="en-US" dirty="0"/>
          </a:p>
        </p:txBody>
      </p:sp>
    </p:spTree>
    <p:extLst>
      <p:ext uri="{BB962C8B-B14F-4D97-AF65-F5344CB8AC3E}">
        <p14:creationId xmlns:p14="http://schemas.microsoft.com/office/powerpoint/2010/main" val="3157134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b="1" u="sng"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61</a:t>
            </a:fld>
            <a:endParaRPr lang="en-US" dirty="0"/>
          </a:p>
        </p:txBody>
      </p:sp>
    </p:spTree>
    <p:extLst>
      <p:ext uri="{BB962C8B-B14F-4D97-AF65-F5344CB8AC3E}">
        <p14:creationId xmlns:p14="http://schemas.microsoft.com/office/powerpoint/2010/main" val="545857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OWASP Top Ten 2017:</a:t>
            </a:r>
          </a:p>
          <a:p>
            <a:r>
              <a:rPr lang="en-US" dirty="0"/>
              <a:t>https://www.owasp.org/images/7/72/OWASP_Top_10-2017_%28en%29.pdf.pdf</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62</a:t>
            </a:fld>
            <a:endParaRPr lang="en-US" dirty="0"/>
          </a:p>
        </p:txBody>
      </p:sp>
    </p:spTree>
    <p:extLst>
      <p:ext uri="{BB962C8B-B14F-4D97-AF65-F5344CB8AC3E}">
        <p14:creationId xmlns:p14="http://schemas.microsoft.com/office/powerpoint/2010/main" val="35984926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b="1" u="sng"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DAST </a:t>
            </a:r>
            <a:r>
              <a:rPr lang="en-US" b="1" u="sng" dirty="0" err="1"/>
              <a:t>Intergration</a:t>
            </a:r>
            <a:endParaRPr lang="en-US" b="1" u="sng" dirty="0"/>
          </a:p>
          <a:p>
            <a:r>
              <a:rPr lang="en-US" b="0" u="none" dirty="0"/>
              <a:t>https://support.f5.com/kb/en-us/products/big-ip_asm/manuals/product/asm-getting-started-12-0-0/5.html</a:t>
            </a:r>
          </a:p>
          <a:p>
            <a:endParaRPr lang="en-US" dirty="0"/>
          </a:p>
          <a:p>
            <a:r>
              <a:rPr lang="en-US" b="1" u="sng" dirty="0"/>
              <a:t>Virtual Patching </a:t>
            </a:r>
            <a:r>
              <a:rPr lang="en-US" dirty="0"/>
              <a:t>– ease to mitigate vulnerabilities for solutions issues or sometimes F5 issues</a:t>
            </a:r>
          </a:p>
          <a:p>
            <a:r>
              <a:rPr lang="en-US" dirty="0"/>
              <a:t>https://support.f5.com/csp/article/K21905460</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63</a:t>
            </a:fld>
            <a:endParaRPr lang="en-US" dirty="0"/>
          </a:p>
        </p:txBody>
      </p:sp>
    </p:spTree>
    <p:extLst>
      <p:ext uri="{BB962C8B-B14F-4D97-AF65-F5344CB8AC3E}">
        <p14:creationId xmlns:p14="http://schemas.microsoft.com/office/powerpoint/2010/main" val="2700255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 Intelligence: https://f5.com/products/modules/ip-intelligence-services </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8</a:t>
            </a:fld>
            <a:endParaRPr lang="en-US" dirty="0"/>
          </a:p>
        </p:txBody>
      </p:sp>
    </p:spTree>
    <p:extLst>
      <p:ext uri="{BB962C8B-B14F-4D97-AF65-F5344CB8AC3E}">
        <p14:creationId xmlns:p14="http://schemas.microsoft.com/office/powerpoint/2010/main" val="3190780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OWASP Top 10 - 2017 vs. BIG-IP ASM: </a:t>
            </a:r>
          </a:p>
          <a:p>
            <a:r>
              <a:rPr lang="en-US" dirty="0"/>
              <a:t>https://devcentral.f5.com/articles/big-ip-asm-and-the-owasp-top-10-2017-28911</a:t>
            </a:r>
          </a:p>
          <a:p>
            <a:endParaRPr lang="en-US" b="1" u="sng" dirty="0"/>
          </a:p>
          <a:p>
            <a:r>
              <a:rPr lang="en-US" b="1" u="sng" dirty="0"/>
              <a:t>Attack Signatures:</a:t>
            </a:r>
          </a:p>
          <a:p>
            <a:r>
              <a:rPr lang="en-US" b="1" dirty="0"/>
              <a:t>Working With Signatures: </a:t>
            </a:r>
            <a:r>
              <a:rPr lang="en-US" dirty="0"/>
              <a:t>https://support.f5.com/kb/en-us/products/big-ip_asm/manuals/product/asm-bot-and-attack-signature-reference-12-1-0/1.html</a:t>
            </a:r>
          </a:p>
          <a:p>
            <a:r>
              <a:rPr lang="en-US" b="1" dirty="0"/>
              <a:t>Updating Signatures: </a:t>
            </a:r>
            <a:r>
              <a:rPr lang="en-US" dirty="0"/>
              <a:t>https://support.f5.com/csp/article/K8217</a:t>
            </a:r>
          </a:p>
          <a:p>
            <a:endParaRPr lang="en-US" dirty="0"/>
          </a:p>
          <a:p>
            <a:r>
              <a:rPr lang="en-US" b="1" u="sng" dirty="0"/>
              <a:t>DAST </a:t>
            </a:r>
            <a:r>
              <a:rPr lang="en-US" b="1" u="sng" dirty="0" err="1"/>
              <a:t>Intergration</a:t>
            </a:r>
            <a:endParaRPr lang="en-US" b="1" u="sng" dirty="0"/>
          </a:p>
          <a:p>
            <a:r>
              <a:rPr lang="en-US" b="0" u="none" dirty="0"/>
              <a:t>https://support.f5.com/kb/en-us/products/big-ip_asm/manuals/product/asm-getting-started-12-0-0/5.html</a:t>
            </a:r>
          </a:p>
          <a:p>
            <a:endParaRPr lang="en-US" dirty="0"/>
          </a:p>
          <a:p>
            <a:r>
              <a:rPr lang="en-US" b="1" u="sng" dirty="0"/>
              <a:t>Virtual Patching </a:t>
            </a:r>
            <a:r>
              <a:rPr lang="en-US" dirty="0"/>
              <a:t>– ease to mitigate vulnerabilities for solutions issues or sometimes F5 issues</a:t>
            </a:r>
          </a:p>
          <a:p>
            <a:r>
              <a:rPr lang="en-US" dirty="0"/>
              <a:t>https://support.f5.com/csp/article/K21905460</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64</a:t>
            </a:fld>
            <a:endParaRPr lang="en-US" dirty="0"/>
          </a:p>
        </p:txBody>
      </p:sp>
    </p:spTree>
    <p:extLst>
      <p:ext uri="{BB962C8B-B14F-4D97-AF65-F5344CB8AC3E}">
        <p14:creationId xmlns:p14="http://schemas.microsoft.com/office/powerpoint/2010/main" val="1943839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OWASP Top Ten 2017:</a:t>
            </a:r>
          </a:p>
          <a:p>
            <a:r>
              <a:rPr lang="en-US" dirty="0"/>
              <a:t>https://www.owasp.org/images/7/72/OWASP_Top_10-2017_%28en%29.pdf.pdf</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65</a:t>
            </a:fld>
            <a:endParaRPr lang="en-US" dirty="0"/>
          </a:p>
        </p:txBody>
      </p:sp>
    </p:spTree>
    <p:extLst>
      <p:ext uri="{BB962C8B-B14F-4D97-AF65-F5344CB8AC3E}">
        <p14:creationId xmlns:p14="http://schemas.microsoft.com/office/powerpoint/2010/main" val="1968415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https://norcalf5users.net/files/NorCal-UserGroup-2017-Q1-Logging-Monitoring.pptx</a:t>
            </a:r>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66</a:t>
            </a:fld>
            <a:endParaRPr lang="en-US" dirty="0"/>
          </a:p>
        </p:txBody>
      </p:sp>
    </p:spTree>
    <p:extLst>
      <p:ext uri="{BB962C8B-B14F-4D97-AF65-F5344CB8AC3E}">
        <p14:creationId xmlns:p14="http://schemas.microsoft.com/office/powerpoint/2010/main" val="3965392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err="1"/>
              <a:t>BoT</a:t>
            </a:r>
            <a:r>
              <a:rPr lang="en-US" b="1" u="sng" dirty="0"/>
              <a:t> Signatures </a:t>
            </a:r>
          </a:p>
          <a:p>
            <a:r>
              <a:rPr lang="en-US" dirty="0"/>
              <a:t>https://www.youtube.com/watch?v=MEU34D8nMTo</a:t>
            </a:r>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67</a:t>
            </a:fld>
            <a:endParaRPr lang="en-US" dirty="0"/>
          </a:p>
        </p:txBody>
      </p:sp>
    </p:spTree>
    <p:extLst>
      <p:ext uri="{BB962C8B-B14F-4D97-AF65-F5344CB8AC3E}">
        <p14:creationId xmlns:p14="http://schemas.microsoft.com/office/powerpoint/2010/main" val="3459531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Proactive </a:t>
            </a:r>
            <a:r>
              <a:rPr lang="en-US" b="1" u="sng" dirty="0" err="1"/>
              <a:t>BoT</a:t>
            </a:r>
            <a:r>
              <a:rPr lang="en-US" b="1" u="sng" dirty="0"/>
              <a:t> Defense </a:t>
            </a:r>
          </a:p>
          <a:p>
            <a:r>
              <a:rPr lang="en-US" dirty="0"/>
              <a:t>https://www.youtube.com/watch?v=MEU34D8nMTo</a:t>
            </a:r>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68</a:t>
            </a:fld>
            <a:endParaRPr lang="en-US" dirty="0"/>
          </a:p>
        </p:txBody>
      </p:sp>
    </p:spTree>
    <p:extLst>
      <p:ext uri="{BB962C8B-B14F-4D97-AF65-F5344CB8AC3E}">
        <p14:creationId xmlns:p14="http://schemas.microsoft.com/office/powerpoint/2010/main" val="33799981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71</a:t>
            </a:fld>
            <a:endParaRPr lang="en-US" dirty="0"/>
          </a:p>
        </p:txBody>
      </p:sp>
    </p:spTree>
    <p:extLst>
      <p:ext uri="{BB962C8B-B14F-4D97-AF65-F5344CB8AC3E}">
        <p14:creationId xmlns:p14="http://schemas.microsoft.com/office/powerpoint/2010/main" val="9300834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72</a:t>
            </a:fld>
            <a:endParaRPr lang="en-US" dirty="0"/>
          </a:p>
        </p:txBody>
      </p:sp>
    </p:spTree>
    <p:extLst>
      <p:ext uri="{BB962C8B-B14F-4D97-AF65-F5344CB8AC3E}">
        <p14:creationId xmlns:p14="http://schemas.microsoft.com/office/powerpoint/2010/main" val="2817123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 Location Manual Update: https://support.f5.com/csp/article/K11176</a:t>
            </a:r>
          </a:p>
          <a:p>
            <a:r>
              <a:rPr lang="en-US" dirty="0"/>
              <a:t>Geo Location Auto Update (Community Release): https://devcentral.f5.com/codeshare/auto-updates-geoip-database-on-big-ip-1061</a:t>
            </a:r>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9</a:t>
            </a:fld>
            <a:endParaRPr lang="en-US" dirty="0"/>
          </a:p>
        </p:txBody>
      </p:sp>
    </p:spTree>
    <p:extLst>
      <p:ext uri="{BB962C8B-B14F-4D97-AF65-F5344CB8AC3E}">
        <p14:creationId xmlns:p14="http://schemas.microsoft.com/office/powerpoint/2010/main" val="1319396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10</a:t>
            </a:fld>
            <a:endParaRPr lang="en-US" dirty="0"/>
          </a:p>
        </p:txBody>
      </p:sp>
    </p:spTree>
    <p:extLst>
      <p:ext uri="{BB962C8B-B14F-4D97-AF65-F5344CB8AC3E}">
        <p14:creationId xmlns:p14="http://schemas.microsoft.com/office/powerpoint/2010/main" val="374762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11</a:t>
            </a:fld>
            <a:endParaRPr lang="en-US" dirty="0"/>
          </a:p>
        </p:txBody>
      </p:sp>
    </p:spTree>
    <p:extLst>
      <p:ext uri="{BB962C8B-B14F-4D97-AF65-F5344CB8AC3E}">
        <p14:creationId xmlns:p14="http://schemas.microsoft.com/office/powerpoint/2010/main" val="875987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via Data Group: https://devcentral.f5.com/codeshare/update-a-datagroup-using-rest-and-powershell-982</a:t>
            </a:r>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12</a:t>
            </a:fld>
            <a:endParaRPr lang="en-US" dirty="0"/>
          </a:p>
        </p:txBody>
      </p:sp>
    </p:spTree>
    <p:extLst>
      <p:ext uri="{BB962C8B-B14F-4D97-AF65-F5344CB8AC3E}">
        <p14:creationId xmlns:p14="http://schemas.microsoft.com/office/powerpoint/2010/main" val="3803869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6600" b="1" spc="-200" dirty="0">
                <a:solidFill>
                  <a:schemeClr val="bg2"/>
                </a:solidFill>
                <a:ea typeface="+mn-ea"/>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solidFill>
                  <a:schemeClr val="bg2"/>
                </a:soli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gs>
                    <a:gs pos="100000">
                      <a:schemeClr val="bg1"/>
                    </a:gs>
                  </a:gsLst>
                  <a:lin ang="5400000" scaled="1"/>
                </a:gradFill>
                <a:latin typeface="Arial" panose="020B0604020202020204" pitchFamily="34" charset="0"/>
                <a:cs typeface="Arial" panose="020B0604020202020204" pitchFamily="34" charset="0"/>
              </a:rPr>
              <a:t>PRESENTED BY:</a:t>
            </a:r>
          </a:p>
        </p:txBody>
      </p:sp>
      <p:grpSp>
        <p:nvGrpSpPr>
          <p:cNvPr id="13" name="Group 12"/>
          <p:cNvGrpSpPr/>
          <p:nvPr userDrawn="1"/>
        </p:nvGrpSpPr>
        <p:grpSpPr>
          <a:xfrm>
            <a:off x="8248650" y="6076951"/>
            <a:ext cx="3468688" cy="434975"/>
            <a:chOff x="8248650" y="6076951"/>
            <a:chExt cx="3468688" cy="434975"/>
          </a:xfrm>
        </p:grpSpPr>
        <p:sp>
          <p:nvSpPr>
            <p:cNvPr id="12" name="Oval 11"/>
            <p:cNvSpPr/>
            <p:nvPr userDrawn="1"/>
          </p:nvSpPr>
          <p:spPr>
            <a:xfrm>
              <a:off x="10566661" y="6099176"/>
              <a:ext cx="372360" cy="3723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5" name="AutoShape 3"/>
            <p:cNvSpPr>
              <a:spLocks noChangeAspect="1" noChangeArrowheads="1" noTextEdit="1"/>
            </p:cNvSpPr>
            <p:nvPr userDrawn="1"/>
          </p:nvSpPr>
          <p:spPr bwMode="white">
            <a:xfrm>
              <a:off x="8248650" y="6078538"/>
              <a:ext cx="3468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10093325" y="6080126"/>
              <a:ext cx="393700" cy="425450"/>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DA1F1E"/>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8248650" y="6213476"/>
              <a:ext cx="209550" cy="169863"/>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8485188"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8693150" y="6213476"/>
              <a:ext cx="158750" cy="169863"/>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8875713" y="6213476"/>
              <a:ext cx="157163" cy="169863"/>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9056688" y="6213476"/>
              <a:ext cx="122238" cy="169863"/>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9205913"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9396413" y="6213476"/>
              <a:ext cx="157163" cy="169863"/>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9578975"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9723438"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9858375" y="6210301"/>
              <a:ext cx="122238" cy="176213"/>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10529888" y="6076951"/>
              <a:ext cx="431800" cy="434975"/>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DA1F1E"/>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11053763"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11115675" y="6100763"/>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11217275" y="6099176"/>
              <a:ext cx="74613" cy="106363"/>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11304588" y="6100763"/>
              <a:ext cx="76200" cy="103188"/>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11398250"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11485563" y="6100763"/>
              <a:ext cx="69850" cy="103188"/>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11569700" y="6191251"/>
              <a:ext cx="14288"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11044238" y="6242051"/>
              <a:ext cx="73025" cy="104775"/>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11137900" y="6242051"/>
              <a:ext cx="96838" cy="103188"/>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11249025" y="6242051"/>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11358563" y="6242051"/>
              <a:ext cx="71438" cy="103188"/>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11441113" y="6242051"/>
              <a:ext cx="76200" cy="103188"/>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11534775" y="6242051"/>
              <a:ext cx="65088" cy="103188"/>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11622088" y="6242051"/>
              <a:ext cx="69850" cy="103188"/>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11703050" y="6334126"/>
              <a:ext cx="14288"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11044238" y="6383338"/>
              <a:ext cx="73025" cy="106363"/>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11120438" y="6384926"/>
              <a:ext cx="93663" cy="103188"/>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1122997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1131252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11399838" y="6384926"/>
              <a:ext cx="69850" cy="103188"/>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11482388" y="64754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userDrawn="1">
            <p:ph type="body" sz="quarter" idx="12" hasCustomPrompt="1"/>
          </p:nvPr>
        </p:nvSpPr>
        <p:spPr>
          <a:xfrm>
            <a:off x="304800" y="998779"/>
            <a:ext cx="4775200" cy="579437"/>
          </a:xfrm>
        </p:spPr>
        <p:txBody>
          <a:bodyPr/>
          <a:lstStyle>
            <a:lvl1pPr>
              <a:buNone/>
              <a:defRPr sz="1800" spc="-50" baseline="0">
                <a:gradFill>
                  <a:gsLst>
                    <a:gs pos="0">
                      <a:schemeClr val="bg1"/>
                    </a:gs>
                    <a:gs pos="100000">
                      <a:schemeClr val="bg1"/>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7272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955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7"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a:t>© 2017 F5 Networks</a:t>
            </a:r>
            <a:endParaRPr lang="en-US" dirty="0"/>
          </a:p>
        </p:txBody>
      </p:sp>
      <p:sp>
        <p:nvSpPr>
          <p:cNvPr id="8"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
        <p:nvSpPr>
          <p:cNvPr id="6" name="Text Placeholder 5"/>
          <p:cNvSpPr>
            <a:spLocks noGrp="1"/>
          </p:cNvSpPr>
          <p:nvPr>
            <p:ph type="body" sz="quarter" idx="10"/>
          </p:nvPr>
        </p:nvSpPr>
        <p:spPr>
          <a:xfrm>
            <a:off x="304800" y="1219200"/>
            <a:ext cx="57150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1"/>
          </p:nvPr>
        </p:nvSpPr>
        <p:spPr>
          <a:xfrm>
            <a:off x="6019800" y="1219200"/>
            <a:ext cx="5867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293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Sub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160778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w/Sub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8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dar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5"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a:t>© 2017 F5 Networks</a:t>
            </a:r>
            <a:endParaRPr lang="en-US" dirty="0"/>
          </a:p>
        </p:txBody>
      </p:sp>
      <p:sp>
        <p:nvSpPr>
          <p:cNvPr id="6"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15003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Line Title and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399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Line Two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778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5" name="Straight Connector 4"/>
          <p:cNvCxnSpPr/>
          <p:nvPr userDrawn="1"/>
        </p:nvCxnSpPr>
        <p:spPr>
          <a:xfrm>
            <a:off x="5695950" y="4062248"/>
            <a:ext cx="800100" cy="0"/>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5"/>
          <p:cNvSpPr>
            <a:spLocks noGrp="1"/>
          </p:cNvSpPr>
          <p:nvPr>
            <p:ph type="title" hasCustomPrompt="1"/>
          </p:nvPr>
        </p:nvSpPr>
        <p:spPr>
          <a:xfrm>
            <a:off x="1409700" y="2461074"/>
            <a:ext cx="9372600" cy="1371600"/>
          </a:xfrm>
        </p:spPr>
        <p:txBody>
          <a:bodyPr vert="horz" lIns="155448" tIns="155448" rIns="155448" bIns="155448" rtlCol="0" anchor="b" anchorCtr="0">
            <a:noAutofit/>
          </a:bodyPr>
          <a:lstStyle>
            <a:lvl1pPr algn="ctr">
              <a:defRPr lang="en-US" sz="6600" cap="all" spc="-200" baseline="0" smtClean="0">
                <a:latin typeface="+mn-lt"/>
                <a:ea typeface="+mn-ea"/>
              </a:defRPr>
            </a:lvl1pPr>
          </a:lstStyle>
          <a:p>
            <a:pPr marL="0" lvl="0" indent="0" algn="ctr">
              <a:spcBef>
                <a:spcPts val="1000"/>
              </a:spcBef>
              <a:buFontTx/>
            </a:pPr>
            <a:r>
              <a:rPr lang="en-US" dirty="0"/>
              <a:t>SECTION TITLE</a:t>
            </a:r>
          </a:p>
        </p:txBody>
      </p:sp>
    </p:spTree>
    <p:extLst>
      <p:ext uri="{BB962C8B-B14F-4D97-AF65-F5344CB8AC3E}">
        <p14:creationId xmlns:p14="http://schemas.microsoft.com/office/powerpoint/2010/main" val="408443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9700" y="2414016"/>
            <a:ext cx="9372600" cy="1371600"/>
          </a:xfrm>
        </p:spPr>
        <p:txBody>
          <a:bodyPr vert="horz" lIns="155448" tIns="155448" rIns="155448" bIns="155448" rtlCol="0">
            <a:noAutofit/>
          </a:bodyPr>
          <a:lstStyle>
            <a:lvl1pPr algn="ctr">
              <a:defRPr lang="en-US" sz="8000" spc="-200" baseline="0" dirty="0" smtClean="0">
                <a:latin typeface="+mn-lt"/>
                <a:ea typeface="+mn-ea"/>
              </a:defRPr>
            </a:lvl1pPr>
          </a:lstStyle>
          <a:p>
            <a:pPr marL="0" lvl="0" indent="0" algn="ctr">
              <a:spcBef>
                <a:spcPts val="1000"/>
              </a:spcBef>
              <a:buFontTx/>
            </a:pPr>
            <a:r>
              <a:rPr lang="en-US" dirty="0"/>
              <a:t>Thank You</a:t>
            </a:r>
          </a:p>
        </p:txBody>
      </p:sp>
      <p:cxnSp>
        <p:nvCxnSpPr>
          <p:cNvPr id="5" name="Straight Connector 4"/>
          <p:cNvCxnSpPr/>
          <p:nvPr userDrawn="1"/>
        </p:nvCxnSpPr>
        <p:spPr>
          <a:xfrm>
            <a:off x="569595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7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dar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1637" y="2669710"/>
            <a:ext cx="10034363" cy="978729"/>
          </a:xfrm>
          <a:noFill/>
        </p:spPr>
        <p:txBody>
          <a:bodyPr vert="horz" wrap="square" lIns="155448" tIns="155448" rIns="155448" bIns="155448" rtlCol="0" anchor="ctr" anchorCtr="0">
            <a:spAutoFit/>
          </a:bodyPr>
          <a:lstStyle>
            <a:lvl1pPr>
              <a:defRPr lang="en-US" sz="4800" spc="-200" dirty="0">
                <a:gradFill>
                  <a:gsLst>
                    <a:gs pos="38043">
                      <a:schemeClr val="tx1"/>
                    </a:gs>
                    <a:gs pos="70000">
                      <a:schemeClr val="tx1"/>
                    </a:gs>
                  </a:gsLst>
                  <a:lin ang="5400000" scaled="1"/>
                </a:gradFill>
                <a:ea typeface="+mn-ea"/>
              </a:defRPr>
            </a:lvl1pPr>
          </a:lstStyle>
          <a:p>
            <a:pPr marL="290513" lvl="0" indent="-290513"/>
            <a:r>
              <a:rPr lang="en-US" dirty="0"/>
              <a:t>“Click to edit Master quote slide.”</a:t>
            </a:r>
          </a:p>
        </p:txBody>
      </p:sp>
      <p:sp>
        <p:nvSpPr>
          <p:cNvPr id="52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a:t>© 2017 F5 Networks</a:t>
            </a:r>
            <a:endParaRPr lang="en-US" dirty="0"/>
          </a:p>
        </p:txBody>
      </p:sp>
      <p:sp>
        <p:nvSpPr>
          <p:cNvPr id="52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270268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2017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0349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light)">
    <p:bg>
      <p:bgRef idx="1001">
        <a:schemeClr val="bg1"/>
      </p:bgRef>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26087">
                      <a:schemeClr val="bg1">
                        <a:lumMod val="50000"/>
                      </a:schemeClr>
                    </a:gs>
                    <a:gs pos="69000">
                      <a:schemeClr val="bg1">
                        <a:lumMod val="50000"/>
                      </a:schemeClr>
                    </a:gs>
                  </a:gsLst>
                  <a:lin ang="5400000" scaled="1"/>
                </a:gradFill>
              </a:defRPr>
            </a:lvl1pPr>
          </a:lstStyle>
          <a:p>
            <a:r>
              <a:rPr lang="en-US"/>
              <a:t>© 2017 F5 Networks</a:t>
            </a:r>
            <a:endParaRPr lang="en-US" dirty="0"/>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26087">
                      <a:schemeClr val="bg1">
                        <a:lumMod val="50000"/>
                      </a:schemeClr>
                    </a:gs>
                    <a:gs pos="69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72713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Map (Large)">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a:t>© 2017 F5 Networks</a:t>
            </a:r>
            <a:endParaRPr lang="en-US" dirty="0"/>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pic>
        <p:nvPicPr>
          <p:cNvPr id="5" name="Picture 4"/>
          <p:cNvPicPr>
            <a:picLocks noChangeAspect="1"/>
          </p:cNvPicPr>
          <p:nvPr userDrawn="1"/>
        </p:nvPicPr>
        <p:blipFill>
          <a:blip r:embed="rId2">
            <a:lum bright="22000"/>
          </a:blip>
          <a:stretch>
            <a:fillRect/>
          </a:stretch>
        </p:blipFill>
        <p:spPr>
          <a:xfrm>
            <a:off x="0" y="484632"/>
            <a:ext cx="12192000" cy="5946832"/>
          </a:xfrm>
          <a:prstGeom prst="rect">
            <a:avLst/>
          </a:prstGeom>
        </p:spPr>
      </p:pic>
    </p:spTree>
    <p:extLst>
      <p:ext uri="{BB962C8B-B14F-4D97-AF65-F5344CB8AC3E}">
        <p14:creationId xmlns:p14="http://schemas.microsoft.com/office/powerpoint/2010/main" val="15412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5 Penultimate Slide (dar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3586" y="1998303"/>
            <a:ext cx="3384828" cy="2658194"/>
          </a:xfrm>
          <a:prstGeom prst="rect">
            <a:avLst/>
          </a:prstGeom>
        </p:spPr>
      </p:pic>
      <p:sp>
        <p:nvSpPr>
          <p:cNvPr id="9" name="AutoShape 4"/>
          <p:cNvSpPr>
            <a:spLocks noChangeAspect="1" noChangeArrowheads="1" noTextEdit="1"/>
          </p:cNvSpPr>
          <p:nvPr/>
        </p:nvSpPr>
        <p:spPr bwMode="auto">
          <a:xfrm>
            <a:off x="3076681" y="1600200"/>
            <a:ext cx="6035462" cy="3412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a:spLocks noChangeArrowheads="1"/>
          </p:cNvSpPr>
          <p:nvPr/>
        </p:nvSpPr>
        <p:spPr bwMode="auto">
          <a:xfrm>
            <a:off x="3076681" y="1600200"/>
            <a:ext cx="6035462" cy="341203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9662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5 End Slide (dark)">
    <p:spTree>
      <p:nvGrpSpPr>
        <p:cNvPr id="1" name=""/>
        <p:cNvGrpSpPr/>
        <p:nvPr/>
      </p:nvGrpSpPr>
      <p:grpSpPr>
        <a:xfrm>
          <a:off x="0" y="0"/>
          <a:ext cx="0" cy="0"/>
          <a:chOff x="0" y="0"/>
          <a:chExt cx="0" cy="0"/>
        </a:xfrm>
      </p:grpSpPr>
      <p:grpSp>
        <p:nvGrpSpPr>
          <p:cNvPr id="10" name="Group 9"/>
          <p:cNvGrpSpPr/>
          <p:nvPr userDrawn="1"/>
        </p:nvGrpSpPr>
        <p:grpSpPr bwMode="gray">
          <a:xfrm>
            <a:off x="4629083" y="1841637"/>
            <a:ext cx="2929156" cy="2929160"/>
            <a:chOff x="4864938" y="1600200"/>
            <a:chExt cx="2457445" cy="2457446"/>
          </a:xfrm>
        </p:grpSpPr>
        <p:sp>
          <p:nvSpPr>
            <p:cNvPr id="11" name="Rectangle 10"/>
            <p:cNvSpPr>
              <a:spLocks noChangeArrowheads="1"/>
            </p:cNvSpPr>
            <p:nvPr/>
          </p:nvSpPr>
          <p:spPr bwMode="gray">
            <a:xfrm>
              <a:off x="4864938" y="1600200"/>
              <a:ext cx="2457445" cy="245744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D6010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3" name="Freeform 12"/>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060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8219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6450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214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4111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11342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9048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6694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435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411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4902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0450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594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solidFill>
                  <a:schemeClr val="tx2"/>
                </a:soli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solidFill>
                  <a:schemeClr val="tx2"/>
                </a:soli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tx1"/>
                    </a:gs>
                    <a:gs pos="99000">
                      <a:schemeClr val="tx1"/>
                    </a:gs>
                  </a:gsLst>
                  <a:lin ang="5400000" scaled="1"/>
                </a:gradFill>
              </a:defRPr>
            </a:lvl1pPr>
          </a:lstStyle>
          <a:p>
            <a:pPr lvl="0"/>
            <a:r>
              <a:rPr lang="en-US" dirty="0"/>
              <a:t>Date Placeholder: Month, Day, Year</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gs>
                    <a:gs pos="99000">
                      <a:schemeClr val="tx1"/>
                    </a:gs>
                  </a:gsLst>
                  <a:lin ang="5400000" scaled="1"/>
                </a:gradFill>
                <a:latin typeface="Arial" panose="020B0604020202020204" pitchFamily="34" charset="0"/>
                <a:cs typeface="Arial" panose="020B0604020202020204" pitchFamily="34" charset="0"/>
              </a:rPr>
              <a:t>PRESENTED BY:</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55"/>
          <p:cNvGrpSpPr/>
          <p:nvPr userDrawn="1"/>
        </p:nvGrpSpPr>
        <p:grpSpPr>
          <a:xfrm>
            <a:off x="8248650" y="6076951"/>
            <a:ext cx="3468688" cy="434975"/>
            <a:chOff x="8248650" y="6076951"/>
            <a:chExt cx="3468688" cy="434975"/>
          </a:xfrm>
        </p:grpSpPr>
        <p:sp>
          <p:nvSpPr>
            <p:cNvPr id="57" name="Oval 56"/>
            <p:cNvSpPr/>
            <p:nvPr userDrawn="1"/>
          </p:nvSpPr>
          <p:spPr>
            <a:xfrm>
              <a:off x="10566661" y="6099176"/>
              <a:ext cx="372360" cy="372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58" name="AutoShape 3"/>
            <p:cNvSpPr>
              <a:spLocks noChangeAspect="1" noChangeArrowheads="1" noTextEdit="1"/>
            </p:cNvSpPr>
            <p:nvPr userDrawn="1"/>
          </p:nvSpPr>
          <p:spPr bwMode="white">
            <a:xfrm>
              <a:off x="8248650" y="6078538"/>
              <a:ext cx="3468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8"/>
            <p:cNvSpPr>
              <a:spLocks/>
            </p:cNvSpPr>
            <p:nvPr userDrawn="1"/>
          </p:nvSpPr>
          <p:spPr bwMode="white">
            <a:xfrm>
              <a:off x="10093325" y="6080126"/>
              <a:ext cx="393700" cy="425450"/>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DA1F1E"/>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9"/>
            <p:cNvSpPr>
              <a:spLocks/>
            </p:cNvSpPr>
            <p:nvPr userDrawn="1"/>
          </p:nvSpPr>
          <p:spPr bwMode="white">
            <a:xfrm>
              <a:off x="8248650" y="6213476"/>
              <a:ext cx="209550" cy="169863"/>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7"/>
            <p:cNvSpPr>
              <a:spLocks/>
            </p:cNvSpPr>
            <p:nvPr userDrawn="1"/>
          </p:nvSpPr>
          <p:spPr bwMode="white">
            <a:xfrm>
              <a:off x="8485188"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8"/>
            <p:cNvSpPr>
              <a:spLocks/>
            </p:cNvSpPr>
            <p:nvPr userDrawn="1"/>
          </p:nvSpPr>
          <p:spPr bwMode="white">
            <a:xfrm>
              <a:off x="8693150" y="6213476"/>
              <a:ext cx="158750" cy="169863"/>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9"/>
            <p:cNvSpPr>
              <a:spLocks noEditPoints="1"/>
            </p:cNvSpPr>
            <p:nvPr userDrawn="1"/>
          </p:nvSpPr>
          <p:spPr bwMode="white">
            <a:xfrm>
              <a:off x="8875713" y="6213476"/>
              <a:ext cx="157163" cy="169863"/>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0"/>
            <p:cNvSpPr>
              <a:spLocks/>
            </p:cNvSpPr>
            <p:nvPr userDrawn="1"/>
          </p:nvSpPr>
          <p:spPr bwMode="white">
            <a:xfrm>
              <a:off x="9056688" y="6213476"/>
              <a:ext cx="122238" cy="169863"/>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1"/>
            <p:cNvSpPr>
              <a:spLocks/>
            </p:cNvSpPr>
            <p:nvPr userDrawn="1"/>
          </p:nvSpPr>
          <p:spPr bwMode="white">
            <a:xfrm>
              <a:off x="9205913"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2"/>
            <p:cNvSpPr>
              <a:spLocks noEditPoints="1"/>
            </p:cNvSpPr>
            <p:nvPr userDrawn="1"/>
          </p:nvSpPr>
          <p:spPr bwMode="white">
            <a:xfrm>
              <a:off x="9396413" y="6213476"/>
              <a:ext cx="157163" cy="169863"/>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3"/>
            <p:cNvSpPr>
              <a:spLocks noEditPoints="1"/>
            </p:cNvSpPr>
            <p:nvPr userDrawn="1"/>
          </p:nvSpPr>
          <p:spPr bwMode="white">
            <a:xfrm>
              <a:off x="9578975"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4"/>
            <p:cNvSpPr>
              <a:spLocks noEditPoints="1"/>
            </p:cNvSpPr>
            <p:nvPr userDrawn="1"/>
          </p:nvSpPr>
          <p:spPr bwMode="white">
            <a:xfrm>
              <a:off x="9723438"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5"/>
            <p:cNvSpPr>
              <a:spLocks/>
            </p:cNvSpPr>
            <p:nvPr userDrawn="1"/>
          </p:nvSpPr>
          <p:spPr bwMode="white">
            <a:xfrm>
              <a:off x="9858375" y="6210301"/>
              <a:ext cx="122238" cy="176213"/>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6"/>
            <p:cNvSpPr>
              <a:spLocks noEditPoints="1"/>
            </p:cNvSpPr>
            <p:nvPr userDrawn="1"/>
          </p:nvSpPr>
          <p:spPr bwMode="white">
            <a:xfrm>
              <a:off x="10529888" y="6076951"/>
              <a:ext cx="431800" cy="434975"/>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DA1F1E"/>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7"/>
            <p:cNvSpPr>
              <a:spLocks/>
            </p:cNvSpPr>
            <p:nvPr userDrawn="1"/>
          </p:nvSpPr>
          <p:spPr bwMode="white">
            <a:xfrm>
              <a:off x="11053763"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8"/>
            <p:cNvSpPr>
              <a:spLocks noEditPoints="1"/>
            </p:cNvSpPr>
            <p:nvPr userDrawn="1"/>
          </p:nvSpPr>
          <p:spPr bwMode="white">
            <a:xfrm>
              <a:off x="11115675" y="6100763"/>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9"/>
            <p:cNvSpPr>
              <a:spLocks/>
            </p:cNvSpPr>
            <p:nvPr userDrawn="1"/>
          </p:nvSpPr>
          <p:spPr bwMode="white">
            <a:xfrm>
              <a:off x="11217275" y="6099176"/>
              <a:ext cx="74613" cy="106363"/>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0"/>
            <p:cNvSpPr>
              <a:spLocks/>
            </p:cNvSpPr>
            <p:nvPr userDrawn="1"/>
          </p:nvSpPr>
          <p:spPr bwMode="white">
            <a:xfrm>
              <a:off x="11304588" y="6100763"/>
              <a:ext cx="76200" cy="103188"/>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1"/>
            <p:cNvSpPr>
              <a:spLocks/>
            </p:cNvSpPr>
            <p:nvPr userDrawn="1"/>
          </p:nvSpPr>
          <p:spPr bwMode="white">
            <a:xfrm>
              <a:off x="11398250"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2"/>
            <p:cNvSpPr>
              <a:spLocks noEditPoints="1"/>
            </p:cNvSpPr>
            <p:nvPr userDrawn="1"/>
          </p:nvSpPr>
          <p:spPr bwMode="white">
            <a:xfrm>
              <a:off x="11485563" y="6100763"/>
              <a:ext cx="69850" cy="103188"/>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Oval 23"/>
            <p:cNvSpPr>
              <a:spLocks noChangeArrowheads="1"/>
            </p:cNvSpPr>
            <p:nvPr userDrawn="1"/>
          </p:nvSpPr>
          <p:spPr bwMode="white">
            <a:xfrm>
              <a:off x="11569700" y="6191251"/>
              <a:ext cx="14288"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4"/>
            <p:cNvSpPr>
              <a:spLocks/>
            </p:cNvSpPr>
            <p:nvPr userDrawn="1"/>
          </p:nvSpPr>
          <p:spPr bwMode="white">
            <a:xfrm>
              <a:off x="11044238" y="6242051"/>
              <a:ext cx="73025" cy="104775"/>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5"/>
            <p:cNvSpPr>
              <a:spLocks/>
            </p:cNvSpPr>
            <p:nvPr userDrawn="1"/>
          </p:nvSpPr>
          <p:spPr bwMode="white">
            <a:xfrm>
              <a:off x="11137900" y="6242051"/>
              <a:ext cx="96838" cy="103188"/>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6"/>
            <p:cNvSpPr>
              <a:spLocks noEditPoints="1"/>
            </p:cNvSpPr>
            <p:nvPr userDrawn="1"/>
          </p:nvSpPr>
          <p:spPr bwMode="white">
            <a:xfrm>
              <a:off x="11249025" y="6242051"/>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7"/>
            <p:cNvSpPr>
              <a:spLocks noEditPoints="1"/>
            </p:cNvSpPr>
            <p:nvPr userDrawn="1"/>
          </p:nvSpPr>
          <p:spPr bwMode="white">
            <a:xfrm>
              <a:off x="11358563" y="6242051"/>
              <a:ext cx="71438" cy="103188"/>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8"/>
            <p:cNvSpPr>
              <a:spLocks/>
            </p:cNvSpPr>
            <p:nvPr userDrawn="1"/>
          </p:nvSpPr>
          <p:spPr bwMode="white">
            <a:xfrm>
              <a:off x="11441113" y="6242051"/>
              <a:ext cx="76200" cy="103188"/>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9"/>
            <p:cNvSpPr>
              <a:spLocks/>
            </p:cNvSpPr>
            <p:nvPr userDrawn="1"/>
          </p:nvSpPr>
          <p:spPr bwMode="white">
            <a:xfrm>
              <a:off x="11534775" y="6242051"/>
              <a:ext cx="65088" cy="103188"/>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30"/>
            <p:cNvSpPr>
              <a:spLocks noEditPoints="1"/>
            </p:cNvSpPr>
            <p:nvPr userDrawn="1"/>
          </p:nvSpPr>
          <p:spPr bwMode="white">
            <a:xfrm>
              <a:off x="11622088" y="6242051"/>
              <a:ext cx="69850" cy="103188"/>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Oval 31"/>
            <p:cNvSpPr>
              <a:spLocks noChangeArrowheads="1"/>
            </p:cNvSpPr>
            <p:nvPr userDrawn="1"/>
          </p:nvSpPr>
          <p:spPr bwMode="white">
            <a:xfrm>
              <a:off x="11703050" y="6334126"/>
              <a:ext cx="14288"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32"/>
            <p:cNvSpPr>
              <a:spLocks/>
            </p:cNvSpPr>
            <p:nvPr userDrawn="1"/>
          </p:nvSpPr>
          <p:spPr bwMode="white">
            <a:xfrm>
              <a:off x="11044238" y="6383338"/>
              <a:ext cx="73025" cy="106363"/>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33"/>
            <p:cNvSpPr>
              <a:spLocks noEditPoints="1"/>
            </p:cNvSpPr>
            <p:nvPr userDrawn="1"/>
          </p:nvSpPr>
          <p:spPr bwMode="white">
            <a:xfrm>
              <a:off x="11120438" y="6384926"/>
              <a:ext cx="93663" cy="103188"/>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34"/>
            <p:cNvSpPr>
              <a:spLocks/>
            </p:cNvSpPr>
            <p:nvPr userDrawn="1"/>
          </p:nvSpPr>
          <p:spPr bwMode="white">
            <a:xfrm>
              <a:off x="1122997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35"/>
            <p:cNvSpPr>
              <a:spLocks/>
            </p:cNvSpPr>
            <p:nvPr userDrawn="1"/>
          </p:nvSpPr>
          <p:spPr bwMode="white">
            <a:xfrm>
              <a:off x="1131252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36"/>
            <p:cNvSpPr>
              <a:spLocks noEditPoints="1"/>
            </p:cNvSpPr>
            <p:nvPr userDrawn="1"/>
          </p:nvSpPr>
          <p:spPr bwMode="white">
            <a:xfrm>
              <a:off x="11399838" y="6384926"/>
              <a:ext cx="69850" cy="103188"/>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Oval 37"/>
            <p:cNvSpPr>
              <a:spLocks noChangeArrowheads="1"/>
            </p:cNvSpPr>
            <p:nvPr userDrawn="1"/>
          </p:nvSpPr>
          <p:spPr bwMode="white">
            <a:xfrm>
              <a:off x="11482388" y="64754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4912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771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7"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2017 F5 Networks</a:t>
            </a:r>
          </a:p>
        </p:txBody>
      </p:sp>
      <p:sp>
        <p:nvSpPr>
          <p:cNvPr id="8"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sp>
        <p:nvSpPr>
          <p:cNvPr id="6" name="Text Placeholder 5"/>
          <p:cNvSpPr>
            <a:spLocks noGrp="1"/>
          </p:cNvSpPr>
          <p:nvPr>
            <p:ph type="body" sz="quarter" idx="10"/>
          </p:nvPr>
        </p:nvSpPr>
        <p:spPr>
          <a:xfrm>
            <a:off x="304800" y="1219200"/>
            <a:ext cx="57150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1"/>
          </p:nvPr>
        </p:nvSpPr>
        <p:spPr>
          <a:xfrm>
            <a:off x="6019800" y="1219200"/>
            <a:ext cx="5867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946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w/Sub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5687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w/Sub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174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5"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2017 F5 Networks</a:t>
            </a:r>
          </a:p>
        </p:txBody>
      </p:sp>
      <p:sp>
        <p:nvSpPr>
          <p:cNvPr id="6"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6715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118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Line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608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bg bwMode="invGray">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5" name="Straight Connector 4"/>
          <p:cNvCxnSpPr/>
          <p:nvPr userDrawn="1"/>
        </p:nvCxnSpPr>
        <p:spPr bwMode="white">
          <a:xfrm>
            <a:off x="5695950" y="4062248"/>
            <a:ext cx="800100" cy="0"/>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5"/>
          <p:cNvSpPr>
            <a:spLocks noGrp="1"/>
          </p:cNvSpPr>
          <p:nvPr>
            <p:ph type="title" hasCustomPrompt="1"/>
          </p:nvPr>
        </p:nvSpPr>
        <p:spPr>
          <a:xfrm>
            <a:off x="1409700" y="2461074"/>
            <a:ext cx="9372600" cy="1371600"/>
          </a:xfrm>
        </p:spPr>
        <p:txBody>
          <a:bodyPr vert="horz" lIns="155448" tIns="155448" rIns="155448" bIns="155448" rtlCol="0" anchor="b" anchorCtr="0">
            <a:noAutofit/>
          </a:bodyPr>
          <a:lstStyle>
            <a:lvl1pPr algn="ctr">
              <a:defRPr lang="en-US" sz="6600" cap="all" spc="-200" baseline="0" smtClean="0">
                <a:gradFill>
                  <a:gsLst>
                    <a:gs pos="0">
                      <a:schemeClr val="tx1"/>
                    </a:gs>
                    <a:gs pos="100000">
                      <a:schemeClr val="tx1"/>
                    </a:gs>
                  </a:gsLst>
                  <a:lin ang="5400000" scaled="1"/>
                </a:gradFill>
                <a:latin typeface="+mn-lt"/>
                <a:ea typeface="+mn-ea"/>
              </a:defRPr>
            </a:lvl1pPr>
          </a:lstStyle>
          <a:p>
            <a:pPr marL="0" lvl="0" indent="0" algn="ctr">
              <a:spcBef>
                <a:spcPts val="1000"/>
              </a:spcBef>
              <a:buFontTx/>
            </a:pPr>
            <a:r>
              <a:rPr lang="en-US" dirty="0"/>
              <a:t>SECTION TITLE</a:t>
            </a:r>
          </a:p>
        </p:txBody>
      </p:sp>
    </p:spTree>
    <p:extLst>
      <p:ext uri="{BB962C8B-B14F-4D97-AF65-F5344CB8AC3E}">
        <p14:creationId xmlns:p14="http://schemas.microsoft.com/office/powerpoint/2010/main" val="60929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
    <p:bg bwMode="invGray">
      <p:bgPr>
        <a:solidFill>
          <a:schemeClr val="bg1"/>
        </a:solidFill>
        <a:effectLst/>
      </p:bgPr>
    </p:bg>
    <p:spTree>
      <p:nvGrpSpPr>
        <p:cNvPr id="1" name=""/>
        <p:cNvGrpSpPr/>
        <p:nvPr/>
      </p:nvGrpSpPr>
      <p:grpSpPr>
        <a:xfrm>
          <a:off x="0" y="0"/>
          <a:ext cx="0" cy="0"/>
          <a:chOff x="0" y="0"/>
          <a:chExt cx="0" cy="0"/>
        </a:xfrm>
      </p:grpSpPr>
      <p:cxnSp>
        <p:nvCxnSpPr>
          <p:cNvPr id="704" name="Straight Connector 703"/>
          <p:cNvCxnSpPr/>
          <p:nvPr userDrawn="1"/>
        </p:nvCxnSpPr>
        <p:spPr>
          <a:xfrm>
            <a:off x="569595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1409700" y="2414016"/>
            <a:ext cx="9372600" cy="1371600"/>
          </a:xfrm>
        </p:spPr>
        <p:txBody>
          <a:bodyPr vert="horz" lIns="155448" tIns="155448" rIns="155448" bIns="155448" rtlCol="0">
            <a:noAutofit/>
          </a:bodyPr>
          <a:lstStyle>
            <a:lvl1pPr algn="ctr">
              <a:defRPr lang="en-US" sz="8000" spc="-200" baseline="0" dirty="0" smtClean="0">
                <a:latin typeface="+mn-lt"/>
                <a:ea typeface="+mn-ea"/>
              </a:defRPr>
            </a:lvl1pPr>
          </a:lstStyle>
          <a:p>
            <a:pPr marL="0" lvl="0" indent="0" algn="ctr">
              <a:spcBef>
                <a:spcPts val="1000"/>
              </a:spcBef>
              <a:buFontTx/>
            </a:pPr>
            <a:r>
              <a:rPr lang="en-US" dirty="0"/>
              <a:t>Thank You</a:t>
            </a:r>
          </a:p>
        </p:txBody>
      </p:sp>
    </p:spTree>
    <p:extLst>
      <p:ext uri="{BB962C8B-B14F-4D97-AF65-F5344CB8AC3E}">
        <p14:creationId xmlns:p14="http://schemas.microsoft.com/office/powerpoint/2010/main" val="117082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1637" y="2669710"/>
            <a:ext cx="10034363" cy="978729"/>
          </a:xfrm>
          <a:noFill/>
        </p:spPr>
        <p:txBody>
          <a:bodyPr vert="horz" wrap="square" lIns="155448" tIns="155448" rIns="155448" bIns="155448" rtlCol="0" anchor="ctr" anchorCtr="0">
            <a:spAutoFit/>
          </a:bodyPr>
          <a:lstStyle>
            <a:lvl1pPr>
              <a:defRPr lang="en-US" sz="4800" spc="-200" dirty="0">
                <a:gradFill>
                  <a:gsLst>
                    <a:gs pos="0">
                      <a:schemeClr val="tx2"/>
                    </a:gs>
                    <a:gs pos="99000">
                      <a:schemeClr val="tx2"/>
                    </a:gs>
                  </a:gsLst>
                  <a:lin ang="5400000" scaled="1"/>
                </a:gradFill>
                <a:ea typeface="+mn-ea"/>
              </a:defRPr>
            </a:lvl1pPr>
          </a:lstStyle>
          <a:p>
            <a:pPr marL="290513" lvl="0" indent="-290513"/>
            <a:r>
              <a:rPr lang="en-US" dirty="0"/>
              <a:t>“Click to edit Master quote slide.”</a:t>
            </a:r>
          </a:p>
        </p:txBody>
      </p:sp>
      <p:sp>
        <p:nvSpPr>
          <p:cNvPr id="52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2017 F5 Networks</a:t>
            </a:r>
          </a:p>
        </p:txBody>
      </p:sp>
      <p:sp>
        <p:nvSpPr>
          <p:cNvPr id="52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924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2017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37519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chemeClr val="tx2"/>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2017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96673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Map (Large)">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2017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pic>
        <p:nvPicPr>
          <p:cNvPr id="8" name="Picture 7"/>
          <p:cNvPicPr>
            <a:picLocks noChangeAspect="1"/>
          </p:cNvPicPr>
          <p:nvPr userDrawn="1"/>
        </p:nvPicPr>
        <p:blipFill>
          <a:blip r:embed="rId2">
            <a:lum bright="74000"/>
          </a:blip>
          <a:stretch>
            <a:fillRect/>
          </a:stretch>
        </p:blipFill>
        <p:spPr bwMode="auto">
          <a:xfrm>
            <a:off x="0" y="484632"/>
            <a:ext cx="12192000" cy="5946832"/>
          </a:xfrm>
          <a:prstGeom prst="rect">
            <a:avLst/>
          </a:prstGeom>
        </p:spPr>
      </p:pic>
    </p:spTree>
    <p:extLst>
      <p:ext uri="{BB962C8B-B14F-4D97-AF65-F5344CB8AC3E}">
        <p14:creationId xmlns:p14="http://schemas.microsoft.com/office/powerpoint/2010/main" val="43714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5 Penultimate Slide (light)">
    <p:bg>
      <p:bgPr>
        <a:solidFill>
          <a:schemeClr val="bg1"/>
        </a:solidFill>
        <a:effectLst/>
      </p:bgPr>
    </p:bg>
    <p:spTree>
      <p:nvGrpSpPr>
        <p:cNvPr id="1" name=""/>
        <p:cNvGrpSpPr/>
        <p:nvPr/>
      </p:nvGrpSpPr>
      <p:grpSpPr>
        <a:xfrm>
          <a:off x="0" y="0"/>
          <a:ext cx="0" cy="0"/>
          <a:chOff x="0" y="0"/>
          <a:chExt cx="0" cy="0"/>
        </a:xfrm>
      </p:grpSpPr>
      <p:sp>
        <p:nvSpPr>
          <p:cNvPr id="9" name="AutoShape 4"/>
          <p:cNvSpPr>
            <a:spLocks noChangeAspect="1" noChangeArrowheads="1" noTextEdit="1"/>
          </p:cNvSpPr>
          <p:nvPr/>
        </p:nvSpPr>
        <p:spPr bwMode="auto">
          <a:xfrm>
            <a:off x="3076681" y="1600200"/>
            <a:ext cx="6035462" cy="3412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a:spLocks noChangeArrowheads="1"/>
          </p:cNvSpPr>
          <p:nvPr/>
        </p:nvSpPr>
        <p:spPr bwMode="auto">
          <a:xfrm>
            <a:off x="3076681" y="1600200"/>
            <a:ext cx="6035462" cy="341203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7" name="Picture 4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98242" y="1998303"/>
            <a:ext cx="3390172" cy="2658194"/>
          </a:xfrm>
          <a:prstGeom prst="rect">
            <a:avLst/>
          </a:prstGeom>
        </p:spPr>
      </p:pic>
    </p:spTree>
    <p:extLst>
      <p:ext uri="{BB962C8B-B14F-4D97-AF65-F5344CB8AC3E}">
        <p14:creationId xmlns:p14="http://schemas.microsoft.com/office/powerpoint/2010/main" val="146479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5 End Slide (light)">
    <p:spTree>
      <p:nvGrpSpPr>
        <p:cNvPr id="1" name=""/>
        <p:cNvGrpSpPr/>
        <p:nvPr/>
      </p:nvGrpSpPr>
      <p:grpSpPr>
        <a:xfrm>
          <a:off x="0" y="0"/>
          <a:ext cx="0" cy="0"/>
          <a:chOff x="0" y="0"/>
          <a:chExt cx="0" cy="0"/>
        </a:xfrm>
      </p:grpSpPr>
      <p:grpSp>
        <p:nvGrpSpPr>
          <p:cNvPr id="10" name="Group 9"/>
          <p:cNvGrpSpPr/>
          <p:nvPr userDrawn="1"/>
        </p:nvGrpSpPr>
        <p:grpSpPr bwMode="gray">
          <a:xfrm>
            <a:off x="4629083" y="1841637"/>
            <a:ext cx="2929156" cy="2929160"/>
            <a:chOff x="4864938" y="1600200"/>
            <a:chExt cx="2457445" cy="2457446"/>
          </a:xfrm>
        </p:grpSpPr>
        <p:sp>
          <p:nvSpPr>
            <p:cNvPr id="11" name="Rectangle 10"/>
            <p:cNvSpPr>
              <a:spLocks noChangeArrowheads="1"/>
            </p:cNvSpPr>
            <p:nvPr/>
          </p:nvSpPr>
          <p:spPr bwMode="gray">
            <a:xfrm>
              <a:off x="4864938" y="1600200"/>
              <a:ext cx="2457445" cy="245744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D6010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3" name="Freeform 12"/>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449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1"/>
            <a:ext cx="11582400" cy="867930"/>
          </a:xfrm>
          <a:prstGeom prst="rect">
            <a:avLst/>
          </a:prstGeom>
        </p:spPr>
        <p:txBody>
          <a:bodyPr vert="horz" lIns="155448" tIns="155448" rIns="155448" bIns="155448" rtlCol="0" anchor="t" anchorCtr="0">
            <a:spAutoFit/>
          </a:bodyPr>
          <a:lstStyle/>
          <a:p>
            <a:pPr lvl="0"/>
            <a:r>
              <a:rPr lang="en-US"/>
              <a:t>Click to edit Master title style</a:t>
            </a:r>
            <a:endParaRPr lang="en-US" dirty="0"/>
          </a:p>
        </p:txBody>
      </p:sp>
      <p:sp>
        <p:nvSpPr>
          <p:cNvPr id="3" name="Text Placeholder 2"/>
          <p:cNvSpPr>
            <a:spLocks noGrp="1"/>
          </p:cNvSpPr>
          <p:nvPr>
            <p:ph type="body" idx="1"/>
          </p:nvPr>
        </p:nvSpPr>
        <p:spPr>
          <a:xfrm>
            <a:off x="304800" y="1219200"/>
            <a:ext cx="11582400" cy="5333999"/>
          </a:xfrm>
          <a:prstGeom prst="rect">
            <a:avLst/>
          </a:prstGeom>
        </p:spPr>
        <p:txBody>
          <a:bodyPr vert="horz" lIns="155448" tIns="155448" rIns="155448" bIns="155448" rtlCol="0">
            <a:noAutofit/>
          </a:bodyPr>
          <a:lstStyle/>
          <a:p>
            <a:pPr marL="457200" lvl="0" indent="-457200">
              <a:buClr>
                <a:schemeClr val="accent5"/>
              </a:buClr>
              <a:buFont typeface="Arial" charset="0"/>
            </a:pPr>
            <a:r>
              <a:rPr lang="en-US"/>
              <a:t>Click to edit Master text styles</a:t>
            </a:r>
          </a:p>
          <a:p>
            <a:pPr marL="457200" lvl="1" indent="-457200">
              <a:buClr>
                <a:schemeClr val="accent5"/>
              </a:buClr>
              <a:buFont typeface="Arial" charset="0"/>
            </a:pPr>
            <a:r>
              <a:rPr lang="en-US"/>
              <a:t>Second level</a:t>
            </a:r>
          </a:p>
          <a:p>
            <a:pPr marL="457200" lvl="2" indent="-457200">
              <a:buClr>
                <a:schemeClr val="accent5"/>
              </a:buClr>
              <a:buFont typeface="Arial" charset="0"/>
            </a:pPr>
            <a:r>
              <a:rPr lang="en-US"/>
              <a:t>Third level</a:t>
            </a:r>
          </a:p>
          <a:p>
            <a:pPr marL="457200" lvl="3" indent="-457200">
              <a:buClr>
                <a:schemeClr val="accent5"/>
              </a:buClr>
              <a:buFont typeface="Arial" charset="0"/>
            </a:pPr>
            <a:r>
              <a:rPr lang="en-US"/>
              <a:t>Fourth level</a:t>
            </a:r>
          </a:p>
          <a:p>
            <a:pPr marL="457200" lvl="4" indent="-457200">
              <a:buClr>
                <a:schemeClr val="accent5"/>
              </a:buClr>
              <a:buFont typeface="Arial" charset="0"/>
            </a:pPr>
            <a:r>
              <a:rPr lang="en-US"/>
              <a:t>Fifth level</a:t>
            </a:r>
            <a:endParaRPr lang="en-US" dirty="0"/>
          </a:p>
        </p:txBody>
      </p:sp>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a:t>© 2017 F5 Networks</a:t>
            </a:r>
            <a:endParaRPr lang="en-US" dirty="0"/>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081725600"/>
      </p:ext>
    </p:extLst>
  </p:cSld>
  <p:clrMap bg1="dk1" tx1="lt1" bg2="dk2" tx2="lt2" accent1="accent1" accent2="accent2" accent3="accent3" accent4="accent4" accent5="accent5" accent6="accent6" hlink="hlink" folHlink="folHlink"/>
  <p:sldLayoutIdLst>
    <p:sldLayoutId id="2147483844" r:id="rId1"/>
    <p:sldLayoutId id="2147483838" r:id="rId2"/>
    <p:sldLayoutId id="2147483858" r:id="rId3"/>
    <p:sldLayoutId id="2147483843" r:id="rId4"/>
    <p:sldLayoutId id="2147483839" r:id="rId5"/>
    <p:sldLayoutId id="2147483845" r:id="rId6"/>
    <p:sldLayoutId id="2147483842" r:id="rId7"/>
    <p:sldLayoutId id="2147483841" r:id="rId8"/>
    <p:sldLayoutId id="2147483846" r:id="rId9"/>
    <p:sldLayoutId id="2147483847" r:id="rId10"/>
    <p:sldLayoutId id="2147483840" r:id="rId11"/>
    <p:sldLayoutId id="2147483775" r:id="rId12"/>
    <p:sldLayoutId id="2147483813" r:id="rId13"/>
    <p:sldLayoutId id="2147483740" r:id="rId14"/>
    <p:sldLayoutId id="2147483814" r:id="rId15"/>
    <p:sldLayoutId id="2147483815" r:id="rId16"/>
    <p:sldLayoutId id="2147483739" r:id="rId17"/>
    <p:sldLayoutId id="2147483816" r:id="rId18"/>
    <p:sldLayoutId id="2147483817" r:id="rId19"/>
    <p:sldLayoutId id="2147483749" r:id="rId20"/>
    <p:sldLayoutId id="2147483818" r:id="rId21"/>
    <p:sldLayoutId id="2147483752" r:id="rId22"/>
    <p:sldLayoutId id="2147483754" r:id="rId23"/>
    <p:sldLayoutId id="2147483759" r:id="rId24"/>
    <p:sldLayoutId id="2147483760" r:id="rId25"/>
    <p:sldLayoutId id="2147483771" r:id="rId26"/>
    <p:sldLayoutId id="2147483837"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792">
          <p15:clr>
            <a:srgbClr val="5ACBF0"/>
          </p15:clr>
        </p15:guide>
        <p15:guide id="2" pos="3888">
          <p15:clr>
            <a:srgbClr val="5ACBF0"/>
          </p15:clr>
        </p15:guide>
        <p15:guide id="3" pos="3288">
          <p15:clr>
            <a:srgbClr val="5ACBF0"/>
          </p15:clr>
        </p15:guide>
        <p15:guide id="4" pos="2688">
          <p15:clr>
            <a:srgbClr val="5ACBF0"/>
          </p15:clr>
        </p15:guide>
        <p15:guide id="5" pos="2592">
          <p15:clr>
            <a:srgbClr val="5ACBF0"/>
          </p15:clr>
        </p15:guide>
        <p15:guide id="6" pos="2088">
          <p15:clr>
            <a:srgbClr val="5ACBF0"/>
          </p15:clr>
        </p15:guide>
        <p15:guide id="7" pos="1992">
          <p15:clr>
            <a:srgbClr val="5ACBF0"/>
          </p15:clr>
        </p15:guide>
        <p15:guide id="8" pos="1392">
          <p15:clr>
            <a:srgbClr val="5ACBF0"/>
          </p15:clr>
        </p15:guide>
        <p15:guide id="9" pos="792">
          <p15:clr>
            <a:srgbClr val="5ACBF0"/>
          </p15:clr>
        </p15:guide>
        <p15:guide id="10" pos="4392">
          <p15:clr>
            <a:srgbClr val="5ACBF0"/>
          </p15:clr>
        </p15:guide>
        <p15:guide id="11" pos="4488">
          <p15:clr>
            <a:srgbClr val="5ACBF0"/>
          </p15:clr>
        </p15:guide>
        <p15:guide id="12" pos="4992">
          <p15:clr>
            <a:srgbClr val="5ACBF0"/>
          </p15:clr>
        </p15:guide>
        <p15:guide id="13" pos="5088">
          <p15:clr>
            <a:srgbClr val="5ACBF0"/>
          </p15:clr>
        </p15:guide>
        <p15:guide id="14" pos="5592">
          <p15:clr>
            <a:srgbClr val="5ACBF0"/>
          </p15:clr>
        </p15:guide>
        <p15:guide id="15" pos="5688">
          <p15:clr>
            <a:srgbClr val="5ACBF0"/>
          </p15:clr>
        </p15:guide>
        <p15:guide id="16" pos="6192">
          <p15:clr>
            <a:srgbClr val="5ACBF0"/>
          </p15:clr>
        </p15:guide>
        <p15:guide id="17" pos="6288">
          <p15:clr>
            <a:srgbClr val="5ACBF0"/>
          </p15:clr>
        </p15:guide>
        <p15:guide id="18" pos="6792">
          <p15:clr>
            <a:srgbClr val="5ACBF0"/>
          </p15:clr>
        </p15:guide>
        <p15:guide id="19" pos="6888">
          <p15:clr>
            <a:srgbClr val="5ACBF0"/>
          </p15:clr>
        </p15:guide>
        <p15:guide id="20" pos="7392">
          <p15:clr>
            <a:srgbClr val="C35EA4"/>
          </p15:clr>
        </p15:guide>
        <p15:guide id="21" pos="3192">
          <p15:clr>
            <a:srgbClr val="5ACBF0"/>
          </p15:clr>
        </p15:guide>
        <p15:guide id="22" pos="1488">
          <p15:clr>
            <a:srgbClr val="5ACBF0"/>
          </p15:clr>
        </p15:guide>
        <p15:guide id="23" pos="888">
          <p15:clr>
            <a:srgbClr val="5ACBF0"/>
          </p15:clr>
        </p15:guide>
        <p15:guide id="24" pos="288">
          <p15:clr>
            <a:srgbClr val="C35EA4"/>
          </p15:clr>
        </p15:guide>
        <p15:guide id="25" orient="horz" pos="2112">
          <p15:clr>
            <a:srgbClr val="5ACBF0"/>
          </p15:clr>
        </p15:guide>
        <p15:guide id="26" orient="horz" pos="2208">
          <p15:clr>
            <a:srgbClr val="5ACBF0"/>
          </p15:clr>
        </p15:guide>
        <p15:guide id="27" orient="horz" pos="1728">
          <p15:clr>
            <a:srgbClr val="5ACBF0"/>
          </p15:clr>
        </p15:guide>
        <p15:guide id="28" orient="horz" pos="1632">
          <p15:clr>
            <a:srgbClr val="5ACBF0"/>
          </p15:clr>
        </p15:guide>
        <p15:guide id="29" orient="horz" pos="2592">
          <p15:clr>
            <a:srgbClr val="5ACBF0"/>
          </p15:clr>
        </p15:guide>
        <p15:guide id="30" orient="horz" pos="2688">
          <p15:clr>
            <a:srgbClr val="5ACBF0"/>
          </p15:clr>
        </p15:guide>
        <p15:guide id="31" orient="horz" pos="1248">
          <p15:clr>
            <a:srgbClr val="5ACBF0"/>
          </p15:clr>
        </p15:guide>
        <p15:guide id="32" orient="horz" pos="1152">
          <p15:clr>
            <a:srgbClr val="5ACBF0"/>
          </p15:clr>
        </p15:guide>
        <p15:guide id="33" orient="horz" pos="768">
          <p15:clr>
            <a:srgbClr val="5ACBF0"/>
          </p15:clr>
        </p15:guide>
        <p15:guide id="34" orient="horz" pos="672">
          <p15:clr>
            <a:srgbClr val="5ACBF0"/>
          </p15:clr>
        </p15:guide>
        <p15:guide id="35" orient="horz" pos="192">
          <p15:clr>
            <a:srgbClr val="5ACBF0"/>
          </p15:clr>
        </p15:guide>
        <p15:guide id="36" orient="horz" pos="3072">
          <p15:clr>
            <a:srgbClr val="5ACBF0"/>
          </p15:clr>
        </p15:guide>
        <p15:guide id="37" orient="horz" pos="3168">
          <p15:clr>
            <a:srgbClr val="5ACBF0"/>
          </p15:clr>
        </p15:guide>
        <p15:guide id="38" orient="horz" pos="3552">
          <p15:clr>
            <a:srgbClr val="5ACBF0"/>
          </p15:clr>
        </p15:guide>
        <p15:guide id="39" orient="horz" pos="3648">
          <p15:clr>
            <a:srgbClr val="5ACBF0"/>
          </p15:clr>
        </p15:guide>
        <p15:guide id="40" orient="horz" pos="4032">
          <p15:clr>
            <a:srgbClr val="C35EA4"/>
          </p15:clr>
        </p15:guide>
        <p15:guide id="41" orient="horz" pos="4128">
          <p15:clr>
            <a:srgbClr val="5ACBF0"/>
          </p15:clr>
        </p15:guide>
        <p15:guide id="42" pos="7488">
          <p15:clr>
            <a:srgbClr val="5ACBF0"/>
          </p15:clr>
        </p15:guide>
        <p15:guide id="43" pos="192">
          <p15:clr>
            <a:srgbClr val="5ACBF0"/>
          </p15:clr>
        </p15:guide>
        <p15:guide id="44" orient="horz" pos="288">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1"/>
            <a:ext cx="11582400" cy="867930"/>
          </a:xfrm>
          <a:prstGeom prst="rect">
            <a:avLst/>
          </a:prstGeom>
        </p:spPr>
        <p:txBody>
          <a:bodyPr vert="horz" lIns="155448" tIns="155448" rIns="155448" bIns="155448" rtlCol="0" anchor="t" anchorCtr="0">
            <a:spAutoFit/>
          </a:bodyPr>
          <a:lstStyle/>
          <a:p>
            <a:pPr lvl="0"/>
            <a:r>
              <a:rPr lang="en-US" dirty="0"/>
              <a:t>Click to edit Master title style</a:t>
            </a:r>
          </a:p>
        </p:txBody>
      </p:sp>
      <p:sp>
        <p:nvSpPr>
          <p:cNvPr id="3" name="Text Placeholder 2"/>
          <p:cNvSpPr>
            <a:spLocks noGrp="1"/>
          </p:cNvSpPr>
          <p:nvPr>
            <p:ph type="body" idx="1"/>
          </p:nvPr>
        </p:nvSpPr>
        <p:spPr>
          <a:xfrm>
            <a:off x="304800" y="1219200"/>
            <a:ext cx="11582400" cy="5333999"/>
          </a:xfrm>
          <a:prstGeom prst="rect">
            <a:avLst/>
          </a:prstGeom>
        </p:spPr>
        <p:txBody>
          <a:bodyPr vert="horz" lIns="155448" tIns="155448" rIns="155448" bIns="155448" rtlCol="0">
            <a:noAutofit/>
          </a:bodyPr>
          <a:lstStyle/>
          <a:p>
            <a:pPr marL="457200" lvl="0" indent="-457200">
              <a:buClr>
                <a:schemeClr val="accent5"/>
              </a:buClr>
              <a:buFont typeface="Arial" charset="0"/>
            </a:pPr>
            <a:r>
              <a:rPr lang="en-US" dirty="0"/>
              <a:t>Click to edit Master text styles</a:t>
            </a:r>
          </a:p>
          <a:p>
            <a:pPr marL="457200" lvl="1" indent="-457200">
              <a:buClr>
                <a:schemeClr val="accent5"/>
              </a:buClr>
              <a:buFont typeface="Arial" charset="0"/>
            </a:pPr>
            <a:r>
              <a:rPr lang="en-US" dirty="0"/>
              <a:t>Second level</a:t>
            </a:r>
          </a:p>
          <a:p>
            <a:pPr marL="457200" lvl="2" indent="-457200">
              <a:buClr>
                <a:schemeClr val="accent5"/>
              </a:buClr>
              <a:buFont typeface="Arial" charset="0"/>
            </a:pPr>
            <a:r>
              <a:rPr lang="en-US" dirty="0"/>
              <a:t>Third level</a:t>
            </a:r>
          </a:p>
          <a:p>
            <a:pPr marL="457200" lvl="3" indent="-457200">
              <a:buClr>
                <a:schemeClr val="accent5"/>
              </a:buClr>
              <a:buFont typeface="Arial" charset="0"/>
            </a:pPr>
            <a:r>
              <a:rPr lang="en-US" dirty="0"/>
              <a:t>Fourth level</a:t>
            </a:r>
          </a:p>
          <a:p>
            <a:pPr marL="457200" lvl="4" indent="-457200">
              <a:buClr>
                <a:schemeClr val="accent5"/>
              </a:buClr>
              <a:buFont typeface="Arial" charset="0"/>
            </a:pPr>
            <a:r>
              <a:rPr lang="en-US" dirty="0"/>
              <a:t>Fifth level</a:t>
            </a:r>
          </a:p>
        </p:txBody>
      </p:sp>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2017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46418618"/>
      </p:ext>
    </p:extLst>
  </p:cSld>
  <p:clrMap bg1="lt1" tx1="dk1" bg2="lt2" tx2="dk2" accent1="accent1" accent2="accent2" accent3="accent3" accent4="accent4" accent5="accent5" accent6="accent6" hlink="hlink" folHlink="folHlink"/>
  <p:sldLayoutIdLst>
    <p:sldLayoutId id="2147483820" r:id="rId1"/>
    <p:sldLayoutId id="2147483849" r:id="rId2"/>
    <p:sldLayoutId id="2147483848"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61"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000" b="1" kern="1200" dirty="0">
          <a:gradFill>
            <a:gsLst>
              <a:gs pos="0">
                <a:schemeClr val="tx2"/>
              </a:gs>
              <a:gs pos="100000">
                <a:schemeClr val="tx2"/>
              </a:gs>
            </a:gsLst>
            <a:lin ang="5400000" scaled="1"/>
          </a:gra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2"/>
              </a:gs>
              <a:gs pos="99000">
                <a:schemeClr val="tx2"/>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792">
          <p15:clr>
            <a:srgbClr val="5ACBF0"/>
          </p15:clr>
        </p15:guide>
        <p15:guide id="2" pos="3888">
          <p15:clr>
            <a:srgbClr val="5ACBF0"/>
          </p15:clr>
        </p15:guide>
        <p15:guide id="3" pos="3288">
          <p15:clr>
            <a:srgbClr val="5ACBF0"/>
          </p15:clr>
        </p15:guide>
        <p15:guide id="4" pos="2688">
          <p15:clr>
            <a:srgbClr val="5ACBF0"/>
          </p15:clr>
        </p15:guide>
        <p15:guide id="5" pos="2592">
          <p15:clr>
            <a:srgbClr val="5ACBF0"/>
          </p15:clr>
        </p15:guide>
        <p15:guide id="6" pos="2088">
          <p15:clr>
            <a:srgbClr val="5ACBF0"/>
          </p15:clr>
        </p15:guide>
        <p15:guide id="7" pos="1992">
          <p15:clr>
            <a:srgbClr val="5ACBF0"/>
          </p15:clr>
        </p15:guide>
        <p15:guide id="8" pos="1392">
          <p15:clr>
            <a:srgbClr val="5ACBF0"/>
          </p15:clr>
        </p15:guide>
        <p15:guide id="9" pos="792">
          <p15:clr>
            <a:srgbClr val="5ACBF0"/>
          </p15:clr>
        </p15:guide>
        <p15:guide id="10" pos="4392">
          <p15:clr>
            <a:srgbClr val="5ACBF0"/>
          </p15:clr>
        </p15:guide>
        <p15:guide id="11" pos="4488">
          <p15:clr>
            <a:srgbClr val="5ACBF0"/>
          </p15:clr>
        </p15:guide>
        <p15:guide id="12" pos="4992">
          <p15:clr>
            <a:srgbClr val="5ACBF0"/>
          </p15:clr>
        </p15:guide>
        <p15:guide id="13" pos="5088">
          <p15:clr>
            <a:srgbClr val="5ACBF0"/>
          </p15:clr>
        </p15:guide>
        <p15:guide id="14" pos="5592">
          <p15:clr>
            <a:srgbClr val="5ACBF0"/>
          </p15:clr>
        </p15:guide>
        <p15:guide id="15" pos="5688">
          <p15:clr>
            <a:srgbClr val="5ACBF0"/>
          </p15:clr>
        </p15:guide>
        <p15:guide id="16" pos="6192">
          <p15:clr>
            <a:srgbClr val="5ACBF0"/>
          </p15:clr>
        </p15:guide>
        <p15:guide id="17" pos="6288">
          <p15:clr>
            <a:srgbClr val="5ACBF0"/>
          </p15:clr>
        </p15:guide>
        <p15:guide id="18" pos="6792">
          <p15:clr>
            <a:srgbClr val="5ACBF0"/>
          </p15:clr>
        </p15:guide>
        <p15:guide id="19" pos="6888">
          <p15:clr>
            <a:srgbClr val="5ACBF0"/>
          </p15:clr>
        </p15:guide>
        <p15:guide id="20" pos="7392">
          <p15:clr>
            <a:srgbClr val="C35EA4"/>
          </p15:clr>
        </p15:guide>
        <p15:guide id="21" pos="3192">
          <p15:clr>
            <a:srgbClr val="5ACBF0"/>
          </p15:clr>
        </p15:guide>
        <p15:guide id="22" pos="1488">
          <p15:clr>
            <a:srgbClr val="5ACBF0"/>
          </p15:clr>
        </p15:guide>
        <p15:guide id="23" pos="888">
          <p15:clr>
            <a:srgbClr val="5ACBF0"/>
          </p15:clr>
        </p15:guide>
        <p15:guide id="24" pos="288">
          <p15:clr>
            <a:srgbClr val="C35EA4"/>
          </p15:clr>
        </p15:guide>
        <p15:guide id="25" orient="horz" pos="2112">
          <p15:clr>
            <a:srgbClr val="5ACBF0"/>
          </p15:clr>
        </p15:guide>
        <p15:guide id="26" orient="horz" pos="2208">
          <p15:clr>
            <a:srgbClr val="5ACBF0"/>
          </p15:clr>
        </p15:guide>
        <p15:guide id="27" orient="horz" pos="1728">
          <p15:clr>
            <a:srgbClr val="5ACBF0"/>
          </p15:clr>
        </p15:guide>
        <p15:guide id="28" orient="horz" pos="1632">
          <p15:clr>
            <a:srgbClr val="5ACBF0"/>
          </p15:clr>
        </p15:guide>
        <p15:guide id="29" orient="horz" pos="2592">
          <p15:clr>
            <a:srgbClr val="5ACBF0"/>
          </p15:clr>
        </p15:guide>
        <p15:guide id="30" orient="horz" pos="2688">
          <p15:clr>
            <a:srgbClr val="5ACBF0"/>
          </p15:clr>
        </p15:guide>
        <p15:guide id="31" orient="horz" pos="1248">
          <p15:clr>
            <a:srgbClr val="5ACBF0"/>
          </p15:clr>
        </p15:guide>
        <p15:guide id="32" orient="horz" pos="1152">
          <p15:clr>
            <a:srgbClr val="5ACBF0"/>
          </p15:clr>
        </p15:guide>
        <p15:guide id="33" orient="horz" pos="768">
          <p15:clr>
            <a:srgbClr val="5ACBF0"/>
          </p15:clr>
        </p15:guide>
        <p15:guide id="34" orient="horz" pos="672">
          <p15:clr>
            <a:srgbClr val="5ACBF0"/>
          </p15:clr>
        </p15:guide>
        <p15:guide id="35" orient="horz" pos="192">
          <p15:clr>
            <a:srgbClr val="5ACBF0"/>
          </p15:clr>
        </p15:guide>
        <p15:guide id="36" orient="horz" pos="3072">
          <p15:clr>
            <a:srgbClr val="5ACBF0"/>
          </p15:clr>
        </p15:guide>
        <p15:guide id="37" orient="horz" pos="3168">
          <p15:clr>
            <a:srgbClr val="5ACBF0"/>
          </p15:clr>
        </p15:guide>
        <p15:guide id="38" orient="horz" pos="3552">
          <p15:clr>
            <a:srgbClr val="5ACBF0"/>
          </p15:clr>
        </p15:guide>
        <p15:guide id="39" orient="horz" pos="3648">
          <p15:clr>
            <a:srgbClr val="5ACBF0"/>
          </p15:clr>
        </p15:guide>
        <p15:guide id="40" orient="horz" pos="4032">
          <p15:clr>
            <a:srgbClr val="C35EA4"/>
          </p15:clr>
        </p15:guide>
        <p15:guide id="41" orient="horz" pos="4128">
          <p15:clr>
            <a:srgbClr val="5ACBF0"/>
          </p15:clr>
        </p15:guide>
        <p15:guide id="42" pos="7488">
          <p15:clr>
            <a:srgbClr val="5ACBF0"/>
          </p15:clr>
        </p15:guide>
        <p15:guide id="43" pos="192">
          <p15:clr>
            <a:srgbClr val="5ACBF0"/>
          </p15:clr>
        </p15:guide>
        <p15:guide id="44" orient="horz" pos="288">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9.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9.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9.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3.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image" Target="../media/image44.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3.png"/><Relationship Id="rId7"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4.png"/><Relationship Id="rId7" Type="http://schemas.openxmlformats.org/officeDocument/2006/relationships/image" Target="../media/image72.png"/><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5.png"/><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4.png"/><Relationship Id="rId7" Type="http://schemas.openxmlformats.org/officeDocument/2006/relationships/image" Target="../media/image77.png"/><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79.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4.png"/><Relationship Id="rId7" Type="http://schemas.openxmlformats.org/officeDocument/2006/relationships/image" Target="../media/image82.png"/><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25.png"/><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87.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5" Type="http://schemas.openxmlformats.org/officeDocument/2006/relationships/image" Target="../media/image88.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28.png"/><Relationship Id="rId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41.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hyperlink" Target="https://www.paloaltonetworks.com/resources/techbriefs/palo-alto-networks-vs-web-application-firewalls" TargetMode="External"/><Relationship Id="rId3" Type="http://schemas.openxmlformats.org/officeDocument/2006/relationships/image" Target="../media/image89.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6.png"/><Relationship Id="rId7"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93.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94.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7.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96.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6.pn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26.png"/><Relationship Id="rId7"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02.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03.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6.png"/><Relationship Id="rId7"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06.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6.png"/><Relationship Id="rId7" Type="http://schemas.openxmlformats.org/officeDocument/2006/relationships/image" Target="../media/image101.emf"/><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08.png"/></Relationships>
</file>

<file path=ppt/slides/_rels/slide39.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09.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28.png"/></Relationships>
</file>

<file path=ppt/slides/_rels/slide4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6.png"/><Relationship Id="rId7" Type="http://schemas.openxmlformats.org/officeDocument/2006/relationships/image" Target="../media/image101.emf"/><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26.png"/><Relationship Id="rId7"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6.png"/><Relationship Id="rId7" Type="http://schemas.openxmlformats.org/officeDocument/2006/relationships/image" Target="../media/image101.emf"/><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14.pn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15.png"/></Relationships>
</file>

<file path=ppt/slides/_rels/slide4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6.png"/><Relationship Id="rId7" Type="http://schemas.openxmlformats.org/officeDocument/2006/relationships/image" Target="../media/image116.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6.png"/><Relationship Id="rId7" Type="http://schemas.openxmlformats.org/officeDocument/2006/relationships/image" Target="../media/image101.emf"/><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19.png"/></Relationships>
</file>

<file path=ppt/slides/_rels/slide4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26.png"/><Relationship Id="rId7" Type="http://schemas.openxmlformats.org/officeDocument/2006/relationships/image" Target="../media/image101.emf"/><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26.png"/><Relationship Id="rId7" Type="http://schemas.openxmlformats.org/officeDocument/2006/relationships/image" Target="../media/image121.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6.png"/><Relationship Id="rId7" Type="http://schemas.openxmlformats.org/officeDocument/2006/relationships/image" Target="../media/image101.emf"/><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6.png"/><Relationship Id="rId7" Type="http://schemas.openxmlformats.org/officeDocument/2006/relationships/image" Target="../media/image101.emf"/><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28.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50.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25.png"/><Relationship Id="rId7"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26.png"/><Relationship Id="rId7" Type="http://schemas.openxmlformats.org/officeDocument/2006/relationships/image" Target="../media/image126.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26.png"/><Relationship Id="rId7" Type="http://schemas.openxmlformats.org/officeDocument/2006/relationships/image" Target="../media/image101.emf"/><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29.png"/></Relationships>
</file>

<file path=ppt/slides/_rels/slide5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26.png"/><Relationship Id="rId7" Type="http://schemas.openxmlformats.org/officeDocument/2006/relationships/image" Target="../media/image101.emf"/><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31.png"/></Relationships>
</file>

<file path=ppt/slides/_rels/slide54.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32.png"/><Relationship Id="rId7"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26.png"/><Relationship Id="rId7"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35.png"/><Relationship Id="rId7"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02.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101.emf"/><Relationship Id="rId5" Type="http://schemas.openxmlformats.org/officeDocument/2006/relationships/image" Target="../media/image29.png"/><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10.png"/><Relationship Id="rId7"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26.png"/><Relationship Id="rId7" Type="http://schemas.openxmlformats.org/officeDocument/2006/relationships/image" Target="../media/image101.emf"/><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9.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50.png"/><Relationship Id="rId5" Type="http://schemas.openxmlformats.org/officeDocument/2006/relationships/image" Target="../media/image21.png"/><Relationship Id="rId10" Type="http://schemas.openxmlformats.org/officeDocument/2006/relationships/image" Target="../media/image49.png"/><Relationship Id="rId4" Type="http://schemas.openxmlformats.org/officeDocument/2006/relationships/image" Target="../media/image20.png"/><Relationship Id="rId9" Type="http://schemas.openxmlformats.org/officeDocument/2006/relationships/image" Target="../media/image48.png"/></Relationships>
</file>

<file path=ppt/slides/_rels/slide6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26.png"/><Relationship Id="rId7" Type="http://schemas.openxmlformats.org/officeDocument/2006/relationships/image" Target="../media/image136.png"/><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38.png"/><Relationship Id="rId7"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39.png"/></Relationships>
</file>

<file path=ppt/slides/_rels/slide6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26.png"/><Relationship Id="rId7" Type="http://schemas.openxmlformats.org/officeDocument/2006/relationships/image" Target="../media/image140.png"/><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26.png"/><Relationship Id="rId7" Type="http://schemas.openxmlformats.org/officeDocument/2006/relationships/image" Target="../media/image101.emf"/><Relationship Id="rId2" Type="http://schemas.openxmlformats.org/officeDocument/2006/relationships/notesSlide" Target="../notesSlides/notesSlide49.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29.png"/></Relationships>
</file>

<file path=ppt/slides/_rels/slide64.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42.png"/><Relationship Id="rId7"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43.png"/></Relationships>
</file>

<file path=ppt/slides/_rels/slide6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26.png"/><Relationship Id="rId7"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26.png"/><Relationship Id="rId7" Type="http://schemas.openxmlformats.org/officeDocument/2006/relationships/image" Target="../media/image101.emf"/><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47.png"/></Relationships>
</file>

<file path=ppt/slides/_rels/slide6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8.png"/><Relationship Id="rId7"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150.png"/><Relationship Id="rId10" Type="http://schemas.openxmlformats.org/officeDocument/2006/relationships/image" Target="../media/image49.png"/><Relationship Id="rId4" Type="http://schemas.openxmlformats.org/officeDocument/2006/relationships/image" Target="../media/image149.png"/><Relationship Id="rId9" Type="http://schemas.openxmlformats.org/officeDocument/2006/relationships/image" Target="../media/image29.png"/></Relationships>
</file>

<file path=ppt/slides/_rels/slide6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1.png"/><Relationship Id="rId7"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52.png"/><Relationship Id="rId9"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8.png"/></Relationships>
</file>

<file path=ppt/slides/_rels/slide7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5.xml"/><Relationship Id="rId1" Type="http://schemas.openxmlformats.org/officeDocument/2006/relationships/slideLayout" Target="../slideLayouts/slideLayout23.xml"/><Relationship Id="rId4" Type="http://schemas.openxmlformats.org/officeDocument/2006/relationships/image" Target="../media/image154.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9.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04800" y="641468"/>
            <a:ext cx="11430000" cy="3194721"/>
          </a:xfrm>
        </p:spPr>
        <p:txBody>
          <a:bodyPr/>
          <a:lstStyle/>
          <a:p>
            <a:r>
              <a:rPr lang="en-US" sz="6000" dirty="0"/>
              <a:t>Sacramento</a:t>
            </a:r>
            <a:br>
              <a:rPr lang="en-US" sz="6000" dirty="0"/>
            </a:br>
            <a:r>
              <a:rPr lang="en-US" sz="6000" dirty="0"/>
              <a:t>F5 User Group</a:t>
            </a:r>
            <a:br>
              <a:rPr lang="en-US" sz="6000" dirty="0"/>
            </a:br>
            <a:r>
              <a:rPr lang="en-US" sz="4400" b="0" dirty="0"/>
              <a:t>F5 Fundamental IP Security Controls &amp;</a:t>
            </a:r>
            <a:br>
              <a:rPr lang="en-US" sz="4400" b="0" dirty="0"/>
            </a:br>
            <a:r>
              <a:rPr lang="en-US" sz="4400" b="0" dirty="0"/>
              <a:t>OWASP 2017 Top Ten</a:t>
            </a:r>
          </a:p>
        </p:txBody>
      </p:sp>
      <p:sp>
        <p:nvSpPr>
          <p:cNvPr id="7" name="Subtitle 6"/>
          <p:cNvSpPr>
            <a:spLocks noGrp="1"/>
          </p:cNvSpPr>
          <p:nvPr>
            <p:ph type="subTitle" idx="1"/>
          </p:nvPr>
        </p:nvSpPr>
        <p:spPr/>
        <p:txBody>
          <a:bodyPr/>
          <a:lstStyle/>
          <a:p>
            <a:r>
              <a:rPr lang="en-US" dirty="0"/>
              <a:t>Chas Lesley, SE, CISSP </a:t>
            </a:r>
          </a:p>
        </p:txBody>
      </p:sp>
      <p:sp>
        <p:nvSpPr>
          <p:cNvPr id="8" name="Text Placeholder 7"/>
          <p:cNvSpPr>
            <a:spLocks noGrp="1"/>
          </p:cNvSpPr>
          <p:nvPr>
            <p:ph type="body" sz="quarter" idx="12"/>
          </p:nvPr>
        </p:nvSpPr>
        <p:spPr/>
        <p:txBody>
          <a:bodyPr/>
          <a:lstStyle/>
          <a:p>
            <a:r>
              <a:rPr lang="en-US" dirty="0"/>
              <a:t>March 14, 2018</a:t>
            </a:r>
          </a:p>
        </p:txBody>
      </p:sp>
    </p:spTree>
    <p:extLst>
      <p:ext uri="{BB962C8B-B14F-4D97-AF65-F5344CB8AC3E}">
        <p14:creationId xmlns:p14="http://schemas.microsoft.com/office/powerpoint/2010/main" val="232352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10</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LTM: Geo-Location</a:t>
            </a:r>
          </a:p>
        </p:txBody>
      </p:sp>
      <p:grpSp>
        <p:nvGrpSpPr>
          <p:cNvPr id="5" name="Group 4">
            <a:extLst>
              <a:ext uri="{FF2B5EF4-FFF2-40B4-BE49-F238E27FC236}">
                <a16:creationId xmlns:a16="http://schemas.microsoft.com/office/drawing/2014/main" id="{DBEA0ADB-9BEA-4F1D-A87E-0AF207C6ED43}"/>
              </a:ext>
            </a:extLst>
          </p:cNvPr>
          <p:cNvGrpSpPr/>
          <p:nvPr/>
        </p:nvGrpSpPr>
        <p:grpSpPr>
          <a:xfrm>
            <a:off x="11062555" y="102928"/>
            <a:ext cx="1037709" cy="1069803"/>
            <a:chOff x="852727" y="2000036"/>
            <a:chExt cx="2771775" cy="2857500"/>
          </a:xfrm>
        </p:grpSpPr>
        <p:grpSp>
          <p:nvGrpSpPr>
            <p:cNvPr id="6" name="Group 5">
              <a:extLst>
                <a:ext uri="{FF2B5EF4-FFF2-40B4-BE49-F238E27FC236}">
                  <a16:creationId xmlns:a16="http://schemas.microsoft.com/office/drawing/2014/main" id="{41E1C4F6-945B-4DFA-B7DD-6844DD94A409}"/>
                </a:ext>
              </a:extLst>
            </p:cNvPr>
            <p:cNvGrpSpPr/>
            <p:nvPr/>
          </p:nvGrpSpPr>
          <p:grpSpPr>
            <a:xfrm>
              <a:off x="852727" y="2000036"/>
              <a:ext cx="2771775" cy="2857500"/>
              <a:chOff x="852727" y="755436"/>
              <a:chExt cx="2771775" cy="2857500"/>
            </a:xfrm>
          </p:grpSpPr>
          <p:pic>
            <p:nvPicPr>
              <p:cNvPr id="9" name="Picture 8">
                <a:extLst>
                  <a:ext uri="{FF2B5EF4-FFF2-40B4-BE49-F238E27FC236}">
                    <a16:creationId xmlns:a16="http://schemas.microsoft.com/office/drawing/2014/main" id="{4A927AE3-19AB-4BE7-8260-727CEFF7C3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10" name="Picture 9">
                <a:extLst>
                  <a:ext uri="{FF2B5EF4-FFF2-40B4-BE49-F238E27FC236}">
                    <a16:creationId xmlns:a16="http://schemas.microsoft.com/office/drawing/2014/main" id="{47F792E0-0FC6-40D4-AAFE-B0C69EECB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7" name="Picture 6">
              <a:extLst>
                <a:ext uri="{FF2B5EF4-FFF2-40B4-BE49-F238E27FC236}">
                  <a16:creationId xmlns:a16="http://schemas.microsoft.com/office/drawing/2014/main" id="{333D37F0-008C-41A5-A0DC-009AAE1204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888800F-3E45-40B1-8A93-08B248A2AB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sp>
        <p:nvSpPr>
          <p:cNvPr id="16" name="Rectangle: Rounded Corners 15">
            <a:extLst>
              <a:ext uri="{FF2B5EF4-FFF2-40B4-BE49-F238E27FC236}">
                <a16:creationId xmlns:a16="http://schemas.microsoft.com/office/drawing/2014/main" id="{132E66AC-5B1A-42E0-AE7D-4AEC4F1AF13F}"/>
              </a:ext>
            </a:extLst>
          </p:cNvPr>
          <p:cNvSpPr/>
          <p:nvPr/>
        </p:nvSpPr>
        <p:spPr>
          <a:xfrm>
            <a:off x="8724900" y="1504950"/>
            <a:ext cx="3162300" cy="4576980"/>
          </a:xfrm>
          <a:prstGeom prst="roundRect">
            <a:avLst>
              <a:gd name="adj" fmla="val 5824"/>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b="1" u="sng" dirty="0" err="1">
                <a:solidFill>
                  <a:schemeClr val="bg1"/>
                </a:solidFill>
              </a:rPr>
              <a:t>iRule</a:t>
            </a:r>
            <a:r>
              <a:rPr lang="en-US" sz="2000" b="1" u="sng" dirty="0">
                <a:solidFill>
                  <a:schemeClr val="bg1"/>
                </a:solidFill>
              </a:rPr>
              <a:t> Implementation </a:t>
            </a:r>
          </a:p>
          <a:p>
            <a:pPr algn="ctr">
              <a:lnSpc>
                <a:spcPct val="90000"/>
              </a:lnSpc>
            </a:pPr>
            <a:endParaRPr lang="en-US" sz="2000" b="1" u="sng" dirty="0">
              <a:solidFill>
                <a:schemeClr val="bg1"/>
              </a:solidFill>
            </a:endParaRPr>
          </a:p>
          <a:p>
            <a:pPr algn="ctr">
              <a:lnSpc>
                <a:spcPct val="90000"/>
              </a:lnSpc>
            </a:pPr>
            <a:r>
              <a:rPr lang="en-US" sz="2000" dirty="0">
                <a:solidFill>
                  <a:schemeClr val="bg1"/>
                </a:solidFill>
              </a:rPr>
              <a:t>CLIENT_ACCEPTED</a:t>
            </a:r>
          </a:p>
          <a:p>
            <a:pPr algn="ctr">
              <a:lnSpc>
                <a:spcPct val="90000"/>
              </a:lnSpc>
            </a:pPr>
            <a:r>
              <a:rPr lang="en-US" sz="2000" dirty="0">
                <a:solidFill>
                  <a:schemeClr val="bg1"/>
                </a:solidFill>
              </a:rPr>
              <a:t>(IP/TCP Event)</a:t>
            </a:r>
          </a:p>
          <a:p>
            <a:pPr algn="ctr">
              <a:lnSpc>
                <a:spcPct val="90000"/>
              </a:lnSpc>
            </a:pPr>
            <a:endParaRPr lang="en-US" sz="2000" dirty="0">
              <a:solidFill>
                <a:schemeClr val="bg1"/>
              </a:solidFill>
            </a:endParaRPr>
          </a:p>
          <a:p>
            <a:pPr algn="ctr">
              <a:lnSpc>
                <a:spcPct val="90000"/>
              </a:lnSpc>
            </a:pPr>
            <a:r>
              <a:rPr lang="en-US" sz="2000" dirty="0">
                <a:solidFill>
                  <a:schemeClr val="bg1"/>
                </a:solidFill>
              </a:rPr>
              <a:t>HTTP_REQUEST</a:t>
            </a:r>
          </a:p>
          <a:p>
            <a:pPr algn="ctr">
              <a:lnSpc>
                <a:spcPct val="90000"/>
              </a:lnSpc>
            </a:pPr>
            <a:r>
              <a:rPr lang="en-US" sz="2000" dirty="0">
                <a:solidFill>
                  <a:schemeClr val="bg1"/>
                </a:solidFill>
              </a:rPr>
              <a:t>(</a:t>
            </a:r>
            <a:r>
              <a:rPr lang="en-US" sz="2000" dirty="0" err="1">
                <a:solidFill>
                  <a:schemeClr val="bg1"/>
                </a:solidFill>
              </a:rPr>
              <a:t>HTTP_Event</a:t>
            </a:r>
            <a:r>
              <a:rPr lang="en-US" sz="2000" dirty="0">
                <a:solidFill>
                  <a:schemeClr val="bg1"/>
                </a:solidFill>
              </a:rPr>
              <a:t>)</a:t>
            </a:r>
          </a:p>
        </p:txBody>
      </p:sp>
      <p:pic>
        <p:nvPicPr>
          <p:cNvPr id="17" name="Picture 16">
            <a:extLst>
              <a:ext uri="{FF2B5EF4-FFF2-40B4-BE49-F238E27FC236}">
                <a16:creationId xmlns:a16="http://schemas.microsoft.com/office/drawing/2014/main" id="{1AAFCD88-94BC-4369-BD62-101C08379AD0}"/>
              </a:ext>
            </a:extLst>
          </p:cNvPr>
          <p:cNvPicPr>
            <a:picLocks noChangeAspect="1"/>
          </p:cNvPicPr>
          <p:nvPr/>
        </p:nvPicPr>
        <p:blipFill>
          <a:blip r:embed="rId7"/>
          <a:stretch>
            <a:fillRect/>
          </a:stretch>
        </p:blipFill>
        <p:spPr>
          <a:xfrm>
            <a:off x="514350" y="1295232"/>
            <a:ext cx="7715708" cy="4947227"/>
          </a:xfrm>
          <a:prstGeom prst="rect">
            <a:avLst/>
          </a:prstGeom>
        </p:spPr>
      </p:pic>
      <p:pic>
        <p:nvPicPr>
          <p:cNvPr id="14" name="Picture 13">
            <a:extLst>
              <a:ext uri="{FF2B5EF4-FFF2-40B4-BE49-F238E27FC236}">
                <a16:creationId xmlns:a16="http://schemas.microsoft.com/office/drawing/2014/main" id="{BF5A2902-AF01-4A18-BB98-AEB95CCEDDBA}"/>
              </a:ext>
            </a:extLst>
          </p:cNvPr>
          <p:cNvPicPr>
            <a:picLocks noChangeAspect="1"/>
          </p:cNvPicPr>
          <p:nvPr/>
        </p:nvPicPr>
        <p:blipFill>
          <a:blip r:embed="rId8"/>
          <a:stretch>
            <a:fillRect/>
          </a:stretch>
        </p:blipFill>
        <p:spPr>
          <a:xfrm>
            <a:off x="761771" y="1504950"/>
            <a:ext cx="7810500" cy="5075141"/>
          </a:xfrm>
          <a:prstGeom prst="rect">
            <a:avLst/>
          </a:prstGeom>
        </p:spPr>
      </p:pic>
    </p:spTree>
    <p:extLst>
      <p:ext uri="{BB962C8B-B14F-4D97-AF65-F5344CB8AC3E}">
        <p14:creationId xmlns:p14="http://schemas.microsoft.com/office/powerpoint/2010/main" val="789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11</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LTM: Geo-Location</a:t>
            </a:r>
          </a:p>
        </p:txBody>
      </p:sp>
      <p:grpSp>
        <p:nvGrpSpPr>
          <p:cNvPr id="5" name="Group 4">
            <a:extLst>
              <a:ext uri="{FF2B5EF4-FFF2-40B4-BE49-F238E27FC236}">
                <a16:creationId xmlns:a16="http://schemas.microsoft.com/office/drawing/2014/main" id="{DBEA0ADB-9BEA-4F1D-A87E-0AF207C6ED43}"/>
              </a:ext>
            </a:extLst>
          </p:cNvPr>
          <p:cNvGrpSpPr/>
          <p:nvPr/>
        </p:nvGrpSpPr>
        <p:grpSpPr>
          <a:xfrm>
            <a:off x="11062555" y="102928"/>
            <a:ext cx="1037709" cy="1069803"/>
            <a:chOff x="852727" y="2000036"/>
            <a:chExt cx="2771775" cy="2857500"/>
          </a:xfrm>
        </p:grpSpPr>
        <p:grpSp>
          <p:nvGrpSpPr>
            <p:cNvPr id="6" name="Group 5">
              <a:extLst>
                <a:ext uri="{FF2B5EF4-FFF2-40B4-BE49-F238E27FC236}">
                  <a16:creationId xmlns:a16="http://schemas.microsoft.com/office/drawing/2014/main" id="{41E1C4F6-945B-4DFA-B7DD-6844DD94A409}"/>
                </a:ext>
              </a:extLst>
            </p:cNvPr>
            <p:cNvGrpSpPr/>
            <p:nvPr/>
          </p:nvGrpSpPr>
          <p:grpSpPr>
            <a:xfrm>
              <a:off x="852727" y="2000036"/>
              <a:ext cx="2771775" cy="2857500"/>
              <a:chOff x="852727" y="755436"/>
              <a:chExt cx="2771775" cy="2857500"/>
            </a:xfrm>
          </p:grpSpPr>
          <p:pic>
            <p:nvPicPr>
              <p:cNvPr id="9" name="Picture 8">
                <a:extLst>
                  <a:ext uri="{FF2B5EF4-FFF2-40B4-BE49-F238E27FC236}">
                    <a16:creationId xmlns:a16="http://schemas.microsoft.com/office/drawing/2014/main" id="{4A927AE3-19AB-4BE7-8260-727CEFF7C3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10" name="Picture 9">
                <a:extLst>
                  <a:ext uri="{FF2B5EF4-FFF2-40B4-BE49-F238E27FC236}">
                    <a16:creationId xmlns:a16="http://schemas.microsoft.com/office/drawing/2014/main" id="{47F792E0-0FC6-40D4-AAFE-B0C69EECB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7" name="Picture 6">
              <a:extLst>
                <a:ext uri="{FF2B5EF4-FFF2-40B4-BE49-F238E27FC236}">
                  <a16:creationId xmlns:a16="http://schemas.microsoft.com/office/drawing/2014/main" id="{333D37F0-008C-41A5-A0DC-009AAE1204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888800F-3E45-40B1-8A93-08B248A2AB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pic>
        <p:nvPicPr>
          <p:cNvPr id="11" name="Picture 10">
            <a:extLst>
              <a:ext uri="{FF2B5EF4-FFF2-40B4-BE49-F238E27FC236}">
                <a16:creationId xmlns:a16="http://schemas.microsoft.com/office/drawing/2014/main" id="{538D7026-0B83-4354-AA52-D4395E87CB54}"/>
              </a:ext>
            </a:extLst>
          </p:cNvPr>
          <p:cNvPicPr>
            <a:picLocks noChangeAspect="1"/>
          </p:cNvPicPr>
          <p:nvPr/>
        </p:nvPicPr>
        <p:blipFill>
          <a:blip r:embed="rId7"/>
          <a:stretch>
            <a:fillRect/>
          </a:stretch>
        </p:blipFill>
        <p:spPr>
          <a:xfrm>
            <a:off x="485775" y="1681162"/>
            <a:ext cx="10229850" cy="4048125"/>
          </a:xfrm>
          <a:prstGeom prst="rect">
            <a:avLst/>
          </a:prstGeom>
        </p:spPr>
      </p:pic>
      <p:sp>
        <p:nvSpPr>
          <p:cNvPr id="13" name="Rectangle: Rounded Corners 12">
            <a:extLst>
              <a:ext uri="{FF2B5EF4-FFF2-40B4-BE49-F238E27FC236}">
                <a16:creationId xmlns:a16="http://schemas.microsoft.com/office/drawing/2014/main" id="{521BDAD2-A3CB-4062-B4EE-C37DA2F91D0A}"/>
              </a:ext>
            </a:extLst>
          </p:cNvPr>
          <p:cNvSpPr/>
          <p:nvPr/>
        </p:nvSpPr>
        <p:spPr>
          <a:xfrm>
            <a:off x="9147659" y="2542165"/>
            <a:ext cx="2743200" cy="2495550"/>
          </a:xfrm>
          <a:prstGeom prst="roundRect">
            <a:avLst>
              <a:gd name="adj" fmla="val 5824"/>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b="1" u="sng" dirty="0">
                <a:solidFill>
                  <a:schemeClr val="bg1"/>
                </a:solidFill>
              </a:rPr>
              <a:t>Traffic Policy Implementation</a:t>
            </a:r>
          </a:p>
          <a:p>
            <a:pPr algn="ctr">
              <a:lnSpc>
                <a:spcPct val="90000"/>
              </a:lnSpc>
            </a:pPr>
            <a:endParaRPr lang="en-US" sz="2000" b="1" u="sng" dirty="0">
              <a:solidFill>
                <a:schemeClr val="bg1"/>
              </a:solidFill>
            </a:endParaRPr>
          </a:p>
        </p:txBody>
      </p:sp>
    </p:spTree>
    <p:extLst>
      <p:ext uri="{BB962C8B-B14F-4D97-AF65-F5344CB8AC3E}">
        <p14:creationId xmlns:p14="http://schemas.microsoft.com/office/powerpoint/2010/main" val="379486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12</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LTM: IP Filters</a:t>
            </a:r>
          </a:p>
        </p:txBody>
      </p:sp>
      <p:grpSp>
        <p:nvGrpSpPr>
          <p:cNvPr id="5" name="Group 4">
            <a:extLst>
              <a:ext uri="{FF2B5EF4-FFF2-40B4-BE49-F238E27FC236}">
                <a16:creationId xmlns:a16="http://schemas.microsoft.com/office/drawing/2014/main" id="{DBEA0ADB-9BEA-4F1D-A87E-0AF207C6ED43}"/>
              </a:ext>
            </a:extLst>
          </p:cNvPr>
          <p:cNvGrpSpPr/>
          <p:nvPr/>
        </p:nvGrpSpPr>
        <p:grpSpPr>
          <a:xfrm>
            <a:off x="11062555" y="102928"/>
            <a:ext cx="1037709" cy="1069803"/>
            <a:chOff x="852727" y="2000036"/>
            <a:chExt cx="2771775" cy="2857500"/>
          </a:xfrm>
        </p:grpSpPr>
        <p:grpSp>
          <p:nvGrpSpPr>
            <p:cNvPr id="6" name="Group 5">
              <a:extLst>
                <a:ext uri="{FF2B5EF4-FFF2-40B4-BE49-F238E27FC236}">
                  <a16:creationId xmlns:a16="http://schemas.microsoft.com/office/drawing/2014/main" id="{41E1C4F6-945B-4DFA-B7DD-6844DD94A409}"/>
                </a:ext>
              </a:extLst>
            </p:cNvPr>
            <p:cNvGrpSpPr/>
            <p:nvPr/>
          </p:nvGrpSpPr>
          <p:grpSpPr>
            <a:xfrm>
              <a:off x="852727" y="2000036"/>
              <a:ext cx="2771775" cy="2857500"/>
              <a:chOff x="852727" y="755436"/>
              <a:chExt cx="2771775" cy="2857500"/>
            </a:xfrm>
          </p:grpSpPr>
          <p:pic>
            <p:nvPicPr>
              <p:cNvPr id="9" name="Picture 8">
                <a:extLst>
                  <a:ext uri="{FF2B5EF4-FFF2-40B4-BE49-F238E27FC236}">
                    <a16:creationId xmlns:a16="http://schemas.microsoft.com/office/drawing/2014/main" id="{4A927AE3-19AB-4BE7-8260-727CEFF7C3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10" name="Picture 9">
                <a:extLst>
                  <a:ext uri="{FF2B5EF4-FFF2-40B4-BE49-F238E27FC236}">
                    <a16:creationId xmlns:a16="http://schemas.microsoft.com/office/drawing/2014/main" id="{47F792E0-0FC6-40D4-AAFE-B0C69EECB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7" name="Picture 6">
              <a:extLst>
                <a:ext uri="{FF2B5EF4-FFF2-40B4-BE49-F238E27FC236}">
                  <a16:creationId xmlns:a16="http://schemas.microsoft.com/office/drawing/2014/main" id="{333D37F0-008C-41A5-A0DC-009AAE1204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888800F-3E45-40B1-8A93-08B248A2AB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sp>
        <p:nvSpPr>
          <p:cNvPr id="12" name="Text Placeholder 4">
            <a:extLst>
              <a:ext uri="{FF2B5EF4-FFF2-40B4-BE49-F238E27FC236}">
                <a16:creationId xmlns:a16="http://schemas.microsoft.com/office/drawing/2014/main" id="{FF82566B-BC12-4F62-924A-3272A5C220F1}"/>
              </a:ext>
            </a:extLst>
          </p:cNvPr>
          <p:cNvSpPr txBox="1">
            <a:spLocks/>
          </p:cNvSpPr>
          <p:nvPr/>
        </p:nvSpPr>
        <p:spPr>
          <a:xfrm>
            <a:off x="304800" y="3175411"/>
            <a:ext cx="5791200" cy="492126"/>
          </a:xfrm>
          <a:prstGeom prst="rect">
            <a:avLst/>
          </a:prstGeom>
        </p:spPr>
        <p:txBody>
          <a:bodyPr/>
          <a:lst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0" dirty="0">
                <a:solidFill>
                  <a:srgbClr val="FF0000"/>
                </a:solidFill>
              </a:rPr>
              <a:t>[Negative Enforcement]</a:t>
            </a:r>
          </a:p>
        </p:txBody>
      </p:sp>
      <p:pic>
        <p:nvPicPr>
          <p:cNvPr id="14" name="Picture 13">
            <a:extLst>
              <a:ext uri="{FF2B5EF4-FFF2-40B4-BE49-F238E27FC236}">
                <a16:creationId xmlns:a16="http://schemas.microsoft.com/office/drawing/2014/main" id="{F565FFE4-66B1-4307-B250-DD439AAEC649}"/>
              </a:ext>
            </a:extLst>
          </p:cNvPr>
          <p:cNvPicPr>
            <a:picLocks noChangeAspect="1"/>
          </p:cNvPicPr>
          <p:nvPr/>
        </p:nvPicPr>
        <p:blipFill>
          <a:blip r:embed="rId7"/>
          <a:stretch>
            <a:fillRect/>
          </a:stretch>
        </p:blipFill>
        <p:spPr>
          <a:xfrm>
            <a:off x="304800" y="3737316"/>
            <a:ext cx="5676900" cy="2524125"/>
          </a:xfrm>
          <a:prstGeom prst="rect">
            <a:avLst/>
          </a:prstGeom>
        </p:spPr>
      </p:pic>
      <p:sp>
        <p:nvSpPr>
          <p:cNvPr id="15" name="Text Placeholder 4">
            <a:extLst>
              <a:ext uri="{FF2B5EF4-FFF2-40B4-BE49-F238E27FC236}">
                <a16:creationId xmlns:a16="http://schemas.microsoft.com/office/drawing/2014/main" id="{C9E83AC5-C354-426E-91BD-337CCDCC1571}"/>
              </a:ext>
            </a:extLst>
          </p:cNvPr>
          <p:cNvSpPr txBox="1">
            <a:spLocks/>
          </p:cNvSpPr>
          <p:nvPr/>
        </p:nvSpPr>
        <p:spPr>
          <a:xfrm>
            <a:off x="6153978" y="3175410"/>
            <a:ext cx="5791200" cy="492126"/>
          </a:xfrm>
          <a:prstGeom prst="rect">
            <a:avLst/>
          </a:prstGeom>
        </p:spPr>
        <p:txBody>
          <a:bodyPr/>
          <a:lst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0" dirty="0">
                <a:solidFill>
                  <a:srgbClr val="00FF00"/>
                </a:solidFill>
              </a:rPr>
              <a:t>[Positive Enforcement]</a:t>
            </a:r>
          </a:p>
        </p:txBody>
      </p:sp>
      <p:pic>
        <p:nvPicPr>
          <p:cNvPr id="16" name="Picture 15">
            <a:extLst>
              <a:ext uri="{FF2B5EF4-FFF2-40B4-BE49-F238E27FC236}">
                <a16:creationId xmlns:a16="http://schemas.microsoft.com/office/drawing/2014/main" id="{F8C6202A-7322-4F4D-8098-B3FAF7F860E9}"/>
              </a:ext>
            </a:extLst>
          </p:cNvPr>
          <p:cNvPicPr>
            <a:picLocks noChangeAspect="1"/>
          </p:cNvPicPr>
          <p:nvPr/>
        </p:nvPicPr>
        <p:blipFill>
          <a:blip r:embed="rId8"/>
          <a:stretch>
            <a:fillRect/>
          </a:stretch>
        </p:blipFill>
        <p:spPr>
          <a:xfrm>
            <a:off x="6039678" y="3737316"/>
            <a:ext cx="5905500" cy="2533650"/>
          </a:xfrm>
          <a:prstGeom prst="rect">
            <a:avLst/>
          </a:prstGeom>
        </p:spPr>
      </p:pic>
      <p:sp>
        <p:nvSpPr>
          <p:cNvPr id="17" name="Text Placeholder 4">
            <a:extLst>
              <a:ext uri="{FF2B5EF4-FFF2-40B4-BE49-F238E27FC236}">
                <a16:creationId xmlns:a16="http://schemas.microsoft.com/office/drawing/2014/main" id="{4B44BA7F-B2CE-4978-88A9-1790DB5B51C2}"/>
              </a:ext>
            </a:extLst>
          </p:cNvPr>
          <p:cNvSpPr txBox="1">
            <a:spLocks/>
          </p:cNvSpPr>
          <p:nvPr/>
        </p:nvSpPr>
        <p:spPr>
          <a:xfrm>
            <a:off x="282606" y="1172731"/>
            <a:ext cx="9366451" cy="1823309"/>
          </a:xfrm>
          <a:prstGeom prst="rect">
            <a:avLst/>
          </a:prstGeom>
        </p:spPr>
        <p:txBody>
          <a:bodyPr vert="horz" lIns="155448" tIns="155448" rIns="155448" bIns="155448" rtlCol="0">
            <a:noAutofit/>
          </a:bodyPr>
          <a:lstStyle>
            <a:lvl1pPr marL="463550" indent="-463550">
              <a:lnSpc>
                <a:spcPct val="90000"/>
              </a:lnSpc>
              <a:spcBef>
                <a:spcPts val="1000"/>
              </a:spcBef>
              <a:buClr>
                <a:schemeClr val="accent5"/>
              </a:buClr>
              <a:buFont typeface="Arial" charset="0"/>
              <a:buChar char="•"/>
              <a:tabLst/>
              <a:defRPr lang="en-US" sz="3200" b="0">
                <a:gradFill>
                  <a:gsLst>
                    <a:gs pos="0">
                      <a:schemeClr val="tx1"/>
                    </a:gs>
                    <a:gs pos="100000">
                      <a:schemeClr val="tx1"/>
                    </a:gs>
                  </a:gsLst>
                  <a:lin ang="5400000" scaled="1"/>
                </a:gradFill>
                <a:cs typeface="Arial" panose="020B0604020202020204" pitchFamily="34" charset="0"/>
              </a:defRPr>
            </a:lvl1pPr>
            <a:lvl2pPr marL="463550" indent="-463550">
              <a:lnSpc>
                <a:spcPct val="90000"/>
              </a:lnSpc>
              <a:spcBef>
                <a:spcPts val="500"/>
              </a:spcBef>
              <a:buClr>
                <a:schemeClr val="accent5"/>
              </a:buClr>
              <a:buFont typeface="Arial" charset="0"/>
              <a:buChar char="•"/>
              <a:tabLst/>
              <a:defRPr lang="en-US" sz="2400">
                <a:gradFill>
                  <a:gsLst>
                    <a:gs pos="100000">
                      <a:schemeClr val="tx1">
                        <a:lumMod val="65000"/>
                      </a:schemeClr>
                    </a:gs>
                    <a:gs pos="0">
                      <a:schemeClr val="tx1">
                        <a:lumMod val="65000"/>
                      </a:schemeClr>
                    </a:gs>
                  </a:gsLst>
                  <a:lin ang="5400000" scaled="1"/>
                </a:gradFill>
                <a:cs typeface="Arial" panose="020B0604020202020204" pitchFamily="34" charset="0"/>
              </a:defRPr>
            </a:lvl2pPr>
            <a:lvl3pPr marL="463550" indent="-463550">
              <a:lnSpc>
                <a:spcPct val="90000"/>
              </a:lnSpc>
              <a:spcBef>
                <a:spcPts val="500"/>
              </a:spcBef>
              <a:buClr>
                <a:schemeClr val="accent5"/>
              </a:buClr>
              <a:buFont typeface="Arial" charset="0"/>
              <a:buChar char="•"/>
              <a:tabLst/>
              <a:defRPr lang="en-US" sz="2000">
                <a:gradFill>
                  <a:gsLst>
                    <a:gs pos="100000">
                      <a:schemeClr val="tx1">
                        <a:lumMod val="65000"/>
                      </a:schemeClr>
                    </a:gs>
                    <a:gs pos="0">
                      <a:schemeClr val="tx1">
                        <a:lumMod val="65000"/>
                      </a:schemeClr>
                    </a:gs>
                  </a:gsLst>
                  <a:lin ang="5400000" scaled="1"/>
                </a:gradFill>
                <a:cs typeface="Arial" panose="020B0604020202020204" pitchFamily="34" charset="0"/>
              </a:defRPr>
            </a:lvl3pPr>
            <a:lvl4pPr marL="463550" indent="-463550">
              <a:lnSpc>
                <a:spcPct val="90000"/>
              </a:lnSpc>
              <a:spcBef>
                <a:spcPts val="500"/>
              </a:spcBef>
              <a:buClr>
                <a:schemeClr val="accent5"/>
              </a:buClr>
              <a:buFont typeface="Arial" charset="0"/>
              <a:buChar char="•"/>
              <a:tabLst/>
              <a:defRPr lang="en-US">
                <a:gradFill>
                  <a:gsLst>
                    <a:gs pos="100000">
                      <a:schemeClr val="tx1">
                        <a:lumMod val="65000"/>
                      </a:schemeClr>
                    </a:gs>
                    <a:gs pos="0">
                      <a:schemeClr val="tx1">
                        <a:lumMod val="65000"/>
                      </a:schemeClr>
                    </a:gs>
                  </a:gsLst>
                  <a:lin ang="5400000" scaled="1"/>
                </a:gradFill>
                <a:cs typeface="Arial" panose="020B0604020202020204" pitchFamily="34" charset="0"/>
              </a:defRPr>
            </a:lvl4pPr>
            <a:lvl5pPr marL="463550" indent="-463550">
              <a:lnSpc>
                <a:spcPct val="90000"/>
              </a:lnSpc>
              <a:spcBef>
                <a:spcPts val="500"/>
              </a:spcBef>
              <a:buClr>
                <a:schemeClr val="accent5"/>
              </a:buClr>
              <a:buFont typeface="Arial" charset="0"/>
              <a:buChar char="•"/>
              <a:tabLst/>
              <a:defRPr lang="en-US">
                <a:gradFill>
                  <a:gsLst>
                    <a:gs pos="100000">
                      <a:schemeClr val="tx1">
                        <a:lumMod val="65000"/>
                      </a:schemeClr>
                    </a:gs>
                    <a:gs pos="0">
                      <a:schemeClr val="tx1">
                        <a:lumMod val="65000"/>
                      </a:schemeClr>
                    </a:gs>
                  </a:gsLst>
                  <a:lin ang="5400000" scaled="1"/>
                </a:gradFill>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Leverage </a:t>
            </a:r>
            <a:r>
              <a:rPr lang="en-US" dirty="0" err="1"/>
              <a:t>Datagroups</a:t>
            </a:r>
            <a:endParaRPr lang="en-US" dirty="0"/>
          </a:p>
          <a:p>
            <a:r>
              <a:rPr lang="en-US" dirty="0"/>
              <a:t>Can be IP or subnets</a:t>
            </a:r>
          </a:p>
          <a:p>
            <a:r>
              <a:rPr lang="en-US" dirty="0"/>
              <a:t>Update via REST</a:t>
            </a:r>
          </a:p>
        </p:txBody>
      </p:sp>
      <p:sp>
        <p:nvSpPr>
          <p:cNvPr id="18" name="Rectangle: Rounded Corners 17">
            <a:extLst>
              <a:ext uri="{FF2B5EF4-FFF2-40B4-BE49-F238E27FC236}">
                <a16:creationId xmlns:a16="http://schemas.microsoft.com/office/drawing/2014/main" id="{1459D547-6924-4F6A-92F6-C2B378B7C23B}"/>
              </a:ext>
            </a:extLst>
          </p:cNvPr>
          <p:cNvSpPr/>
          <p:nvPr/>
        </p:nvSpPr>
        <p:spPr>
          <a:xfrm>
            <a:off x="9649056" y="1504950"/>
            <a:ext cx="2238143" cy="1440363"/>
          </a:xfrm>
          <a:prstGeom prst="roundRect">
            <a:avLst>
              <a:gd name="adj" fmla="val 5824"/>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b="1" u="sng" dirty="0" err="1">
                <a:solidFill>
                  <a:schemeClr val="bg1"/>
                </a:solidFill>
              </a:rPr>
              <a:t>iRule</a:t>
            </a:r>
            <a:r>
              <a:rPr lang="en-US" sz="2000" b="1" u="sng" dirty="0">
                <a:solidFill>
                  <a:schemeClr val="bg1"/>
                </a:solidFill>
              </a:rPr>
              <a:t> Implementation </a:t>
            </a:r>
          </a:p>
          <a:p>
            <a:pPr algn="ctr">
              <a:lnSpc>
                <a:spcPct val="90000"/>
              </a:lnSpc>
            </a:pPr>
            <a:endParaRPr lang="en-US" sz="2000" b="1" u="sng" dirty="0">
              <a:solidFill>
                <a:schemeClr val="bg1"/>
              </a:solidFill>
            </a:endParaRPr>
          </a:p>
        </p:txBody>
      </p:sp>
    </p:spTree>
    <p:extLst>
      <p:ext uri="{BB962C8B-B14F-4D97-AF65-F5344CB8AC3E}">
        <p14:creationId xmlns:p14="http://schemas.microsoft.com/office/powerpoint/2010/main" val="253169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13</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LTM: IP Filters</a:t>
            </a:r>
          </a:p>
        </p:txBody>
      </p:sp>
      <p:grpSp>
        <p:nvGrpSpPr>
          <p:cNvPr id="5" name="Group 4">
            <a:extLst>
              <a:ext uri="{FF2B5EF4-FFF2-40B4-BE49-F238E27FC236}">
                <a16:creationId xmlns:a16="http://schemas.microsoft.com/office/drawing/2014/main" id="{DBEA0ADB-9BEA-4F1D-A87E-0AF207C6ED43}"/>
              </a:ext>
            </a:extLst>
          </p:cNvPr>
          <p:cNvGrpSpPr/>
          <p:nvPr/>
        </p:nvGrpSpPr>
        <p:grpSpPr>
          <a:xfrm>
            <a:off x="11062555" y="102928"/>
            <a:ext cx="1037709" cy="1069803"/>
            <a:chOff x="852727" y="2000036"/>
            <a:chExt cx="2771775" cy="2857500"/>
          </a:xfrm>
        </p:grpSpPr>
        <p:grpSp>
          <p:nvGrpSpPr>
            <p:cNvPr id="6" name="Group 5">
              <a:extLst>
                <a:ext uri="{FF2B5EF4-FFF2-40B4-BE49-F238E27FC236}">
                  <a16:creationId xmlns:a16="http://schemas.microsoft.com/office/drawing/2014/main" id="{41E1C4F6-945B-4DFA-B7DD-6844DD94A409}"/>
                </a:ext>
              </a:extLst>
            </p:cNvPr>
            <p:cNvGrpSpPr/>
            <p:nvPr/>
          </p:nvGrpSpPr>
          <p:grpSpPr>
            <a:xfrm>
              <a:off x="852727" y="2000036"/>
              <a:ext cx="2771775" cy="2857500"/>
              <a:chOff x="852727" y="755436"/>
              <a:chExt cx="2771775" cy="2857500"/>
            </a:xfrm>
          </p:grpSpPr>
          <p:pic>
            <p:nvPicPr>
              <p:cNvPr id="9" name="Picture 8">
                <a:extLst>
                  <a:ext uri="{FF2B5EF4-FFF2-40B4-BE49-F238E27FC236}">
                    <a16:creationId xmlns:a16="http://schemas.microsoft.com/office/drawing/2014/main" id="{4A927AE3-19AB-4BE7-8260-727CEFF7C3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10" name="Picture 9">
                <a:extLst>
                  <a:ext uri="{FF2B5EF4-FFF2-40B4-BE49-F238E27FC236}">
                    <a16:creationId xmlns:a16="http://schemas.microsoft.com/office/drawing/2014/main" id="{47F792E0-0FC6-40D4-AAFE-B0C69EECB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7" name="Picture 6">
              <a:extLst>
                <a:ext uri="{FF2B5EF4-FFF2-40B4-BE49-F238E27FC236}">
                  <a16:creationId xmlns:a16="http://schemas.microsoft.com/office/drawing/2014/main" id="{333D37F0-008C-41A5-A0DC-009AAE1204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888800F-3E45-40B1-8A93-08B248A2AB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sp>
        <p:nvSpPr>
          <p:cNvPr id="19" name="Rectangle: Rounded Corners 18">
            <a:extLst>
              <a:ext uri="{FF2B5EF4-FFF2-40B4-BE49-F238E27FC236}">
                <a16:creationId xmlns:a16="http://schemas.microsoft.com/office/drawing/2014/main" id="{E76336BB-B3A3-4E58-B787-46A0B0F131AE}"/>
              </a:ext>
            </a:extLst>
          </p:cNvPr>
          <p:cNvSpPr/>
          <p:nvPr/>
        </p:nvSpPr>
        <p:spPr>
          <a:xfrm>
            <a:off x="8765209" y="2975234"/>
            <a:ext cx="2644746" cy="2066796"/>
          </a:xfrm>
          <a:prstGeom prst="roundRect">
            <a:avLst>
              <a:gd name="adj" fmla="val 5824"/>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b="1" u="sng" dirty="0">
                <a:solidFill>
                  <a:schemeClr val="bg1"/>
                </a:solidFill>
              </a:rPr>
              <a:t>Traffic Policy Implementation</a:t>
            </a:r>
          </a:p>
        </p:txBody>
      </p:sp>
      <p:pic>
        <p:nvPicPr>
          <p:cNvPr id="13" name="Picture 12">
            <a:extLst>
              <a:ext uri="{FF2B5EF4-FFF2-40B4-BE49-F238E27FC236}">
                <a16:creationId xmlns:a16="http://schemas.microsoft.com/office/drawing/2014/main" id="{25BF5A66-ABA0-43DA-ADE1-F36E9BB02DDE}"/>
              </a:ext>
            </a:extLst>
          </p:cNvPr>
          <p:cNvPicPr>
            <a:picLocks noChangeAspect="1"/>
          </p:cNvPicPr>
          <p:nvPr/>
        </p:nvPicPr>
        <p:blipFill>
          <a:blip r:embed="rId7"/>
          <a:stretch>
            <a:fillRect/>
          </a:stretch>
        </p:blipFill>
        <p:spPr>
          <a:xfrm>
            <a:off x="387768" y="997874"/>
            <a:ext cx="7648575" cy="2724150"/>
          </a:xfrm>
          <a:prstGeom prst="rect">
            <a:avLst/>
          </a:prstGeom>
        </p:spPr>
      </p:pic>
      <p:pic>
        <p:nvPicPr>
          <p:cNvPr id="20" name="Picture 19">
            <a:extLst>
              <a:ext uri="{FF2B5EF4-FFF2-40B4-BE49-F238E27FC236}">
                <a16:creationId xmlns:a16="http://schemas.microsoft.com/office/drawing/2014/main" id="{167C63A4-4228-4B09-A576-8B77E0B4EB24}"/>
              </a:ext>
            </a:extLst>
          </p:cNvPr>
          <p:cNvPicPr>
            <a:picLocks noChangeAspect="1"/>
          </p:cNvPicPr>
          <p:nvPr/>
        </p:nvPicPr>
        <p:blipFill>
          <a:blip r:embed="rId8"/>
          <a:stretch>
            <a:fillRect/>
          </a:stretch>
        </p:blipFill>
        <p:spPr>
          <a:xfrm>
            <a:off x="387768" y="3790949"/>
            <a:ext cx="7629525" cy="2762250"/>
          </a:xfrm>
          <a:prstGeom prst="rect">
            <a:avLst/>
          </a:prstGeom>
        </p:spPr>
      </p:pic>
      <p:sp>
        <p:nvSpPr>
          <p:cNvPr id="21" name="Text Placeholder 4">
            <a:extLst>
              <a:ext uri="{FF2B5EF4-FFF2-40B4-BE49-F238E27FC236}">
                <a16:creationId xmlns:a16="http://schemas.microsoft.com/office/drawing/2014/main" id="{41ACA7A3-6F15-451C-A4FD-0119F00C1F04}"/>
              </a:ext>
            </a:extLst>
          </p:cNvPr>
          <p:cNvSpPr txBox="1">
            <a:spLocks/>
          </p:cNvSpPr>
          <p:nvPr/>
        </p:nvSpPr>
        <p:spPr>
          <a:xfrm>
            <a:off x="2903621" y="1241656"/>
            <a:ext cx="4806215" cy="492126"/>
          </a:xfrm>
          <a:prstGeom prst="rect">
            <a:avLst/>
          </a:prstGeom>
        </p:spPr>
        <p:txBody>
          <a:bodyPr/>
          <a:lst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0" dirty="0">
                <a:solidFill>
                  <a:srgbClr val="FF0000"/>
                </a:solidFill>
              </a:rPr>
              <a:t>[Negative Enforcement]</a:t>
            </a:r>
          </a:p>
        </p:txBody>
      </p:sp>
      <p:sp>
        <p:nvSpPr>
          <p:cNvPr id="22" name="Text Placeholder 4">
            <a:extLst>
              <a:ext uri="{FF2B5EF4-FFF2-40B4-BE49-F238E27FC236}">
                <a16:creationId xmlns:a16="http://schemas.microsoft.com/office/drawing/2014/main" id="{5A4A96A8-9E3C-4825-9759-B9414857F4FA}"/>
              </a:ext>
            </a:extLst>
          </p:cNvPr>
          <p:cNvSpPr txBox="1">
            <a:spLocks/>
          </p:cNvSpPr>
          <p:nvPr/>
        </p:nvSpPr>
        <p:spPr>
          <a:xfrm>
            <a:off x="2309061" y="4042380"/>
            <a:ext cx="5791200" cy="492126"/>
          </a:xfrm>
          <a:prstGeom prst="rect">
            <a:avLst/>
          </a:prstGeom>
          <a:effectLst>
            <a:outerShdw blurRad="50800" dist="38100" dir="2700000" algn="tl" rotWithShape="0">
              <a:prstClr val="black">
                <a:alpha val="40000"/>
              </a:prstClr>
            </a:outerShdw>
          </a:effectLst>
        </p:spPr>
        <p:txBody>
          <a:bodyPr/>
          <a:lst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0" dirty="0">
                <a:solidFill>
                  <a:srgbClr val="00FF00"/>
                </a:solidFill>
              </a:rPr>
              <a:t>[Positive Enforcement]</a:t>
            </a:r>
          </a:p>
        </p:txBody>
      </p:sp>
    </p:spTree>
    <p:extLst>
      <p:ext uri="{BB962C8B-B14F-4D97-AF65-F5344CB8AC3E}">
        <p14:creationId xmlns:p14="http://schemas.microsoft.com/office/powerpoint/2010/main" val="33159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44305F2-EFC3-4677-9CCC-D343AF8AB1F4}"/>
              </a:ext>
            </a:extLst>
          </p:cNvPr>
          <p:cNvGrpSpPr/>
          <p:nvPr/>
        </p:nvGrpSpPr>
        <p:grpSpPr>
          <a:xfrm>
            <a:off x="3314987" y="1053631"/>
            <a:ext cx="754131" cy="777455"/>
            <a:chOff x="852727" y="2000036"/>
            <a:chExt cx="2771775" cy="2857500"/>
          </a:xfrm>
        </p:grpSpPr>
        <p:grpSp>
          <p:nvGrpSpPr>
            <p:cNvPr id="24" name="Group 23">
              <a:extLst>
                <a:ext uri="{FF2B5EF4-FFF2-40B4-BE49-F238E27FC236}">
                  <a16:creationId xmlns:a16="http://schemas.microsoft.com/office/drawing/2014/main" id="{BB2362C4-BE2E-48ED-9075-E584185D86F6}"/>
                </a:ext>
              </a:extLst>
            </p:cNvPr>
            <p:cNvGrpSpPr/>
            <p:nvPr/>
          </p:nvGrpSpPr>
          <p:grpSpPr>
            <a:xfrm>
              <a:off x="852727" y="2000036"/>
              <a:ext cx="2771775" cy="2857500"/>
              <a:chOff x="852727" y="755436"/>
              <a:chExt cx="2771775" cy="2857500"/>
            </a:xfrm>
          </p:grpSpPr>
          <p:pic>
            <p:nvPicPr>
              <p:cNvPr id="46" name="Picture 45">
                <a:extLst>
                  <a:ext uri="{FF2B5EF4-FFF2-40B4-BE49-F238E27FC236}">
                    <a16:creationId xmlns:a16="http://schemas.microsoft.com/office/drawing/2014/main" id="{A921536F-98AC-47F7-AD18-B43976C19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47" name="Picture 46">
                <a:extLst>
                  <a:ext uri="{FF2B5EF4-FFF2-40B4-BE49-F238E27FC236}">
                    <a16:creationId xmlns:a16="http://schemas.microsoft.com/office/drawing/2014/main" id="{6EE634CB-3061-4031-96C3-F90EBBF45E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31" name="Picture 30">
              <a:extLst>
                <a:ext uri="{FF2B5EF4-FFF2-40B4-BE49-F238E27FC236}">
                  <a16:creationId xmlns:a16="http://schemas.microsoft.com/office/drawing/2014/main" id="{3F4E7654-0B99-45A3-96D7-4C48EAAD03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E5254A2F-A249-48C5-9644-9E89D29879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grpSp>
        <p:nvGrpSpPr>
          <p:cNvPr id="88" name="Group 87">
            <a:extLst>
              <a:ext uri="{FF2B5EF4-FFF2-40B4-BE49-F238E27FC236}">
                <a16:creationId xmlns:a16="http://schemas.microsoft.com/office/drawing/2014/main" id="{128F4DAC-7BC2-4EC2-90A7-BF453715B1FD}"/>
              </a:ext>
            </a:extLst>
          </p:cNvPr>
          <p:cNvGrpSpPr/>
          <p:nvPr/>
        </p:nvGrpSpPr>
        <p:grpSpPr>
          <a:xfrm>
            <a:off x="10935842" y="950357"/>
            <a:ext cx="750316" cy="773521"/>
            <a:chOff x="8567498" y="2000036"/>
            <a:chExt cx="2771775" cy="2857500"/>
          </a:xfrm>
        </p:grpSpPr>
        <p:grpSp>
          <p:nvGrpSpPr>
            <p:cNvPr id="89" name="Group 88">
              <a:extLst>
                <a:ext uri="{FF2B5EF4-FFF2-40B4-BE49-F238E27FC236}">
                  <a16:creationId xmlns:a16="http://schemas.microsoft.com/office/drawing/2014/main" id="{D6F3FA2D-D929-40B7-B1A4-53C8A277011F}"/>
                </a:ext>
              </a:extLst>
            </p:cNvPr>
            <p:cNvGrpSpPr/>
            <p:nvPr/>
          </p:nvGrpSpPr>
          <p:grpSpPr>
            <a:xfrm>
              <a:off x="8567498" y="2000036"/>
              <a:ext cx="2771775" cy="2857500"/>
              <a:chOff x="8567498" y="2000036"/>
              <a:chExt cx="2771775" cy="2857500"/>
            </a:xfrm>
          </p:grpSpPr>
          <p:pic>
            <p:nvPicPr>
              <p:cNvPr id="92" name="Picture 91">
                <a:extLst>
                  <a:ext uri="{FF2B5EF4-FFF2-40B4-BE49-F238E27FC236}">
                    <a16:creationId xmlns:a16="http://schemas.microsoft.com/office/drawing/2014/main" id="{52720193-9307-44D1-A2AB-E368929690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93" name="Picture 92">
                <a:extLst>
                  <a:ext uri="{FF2B5EF4-FFF2-40B4-BE49-F238E27FC236}">
                    <a16:creationId xmlns:a16="http://schemas.microsoft.com/office/drawing/2014/main" id="{D2BB30F3-9C4F-409E-A376-79A05249F1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90" name="Picture 89">
              <a:extLst>
                <a:ext uri="{FF2B5EF4-FFF2-40B4-BE49-F238E27FC236}">
                  <a16:creationId xmlns:a16="http://schemas.microsoft.com/office/drawing/2014/main" id="{449973D8-3CC1-4E38-9F8F-4DB926C226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91" name="Picture 90">
              <a:extLst>
                <a:ext uri="{FF2B5EF4-FFF2-40B4-BE49-F238E27FC236}">
                  <a16:creationId xmlns:a16="http://schemas.microsoft.com/office/drawing/2014/main" id="{B5EB3F6C-83ED-4354-8358-5F604BE643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21" name="Rectangle 20"/>
          <p:cNvSpPr/>
          <p:nvPr/>
        </p:nvSpPr>
        <p:spPr>
          <a:xfrm>
            <a:off x="4267200" y="457200"/>
            <a:ext cx="3657600" cy="6400800"/>
          </a:xfrm>
          <a:prstGeom prst="rect">
            <a:avLst/>
          </a:prstGeom>
          <a:solidFill>
            <a:srgbClr val="66FF66">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lumOff val="50000"/>
                </a:schemeClr>
              </a:solidFill>
            </a:endParaRPr>
          </a:p>
        </p:txBody>
      </p:sp>
      <p:sp>
        <p:nvSpPr>
          <p:cNvPr id="22" name="Rectangle 21"/>
          <p:cNvSpPr/>
          <p:nvPr/>
        </p:nvSpPr>
        <p:spPr>
          <a:xfrm>
            <a:off x="8058150" y="457200"/>
            <a:ext cx="3657600" cy="6400800"/>
          </a:xfrm>
          <a:prstGeom prst="rect">
            <a:avLst/>
          </a:prstGeom>
          <a:solidFill>
            <a:schemeClr val="tx2">
              <a:lumMod val="9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lumOff val="50000"/>
                </a:schemeClr>
              </a:solidFill>
            </a:endParaRPr>
          </a:p>
        </p:txBody>
      </p:sp>
      <p:sp>
        <p:nvSpPr>
          <p:cNvPr id="25" name="Rectangle 24"/>
          <p:cNvSpPr/>
          <p:nvPr/>
        </p:nvSpPr>
        <p:spPr>
          <a:xfrm>
            <a:off x="457200" y="457200"/>
            <a:ext cx="3657600" cy="6400800"/>
          </a:xfrm>
          <a:prstGeom prst="rect">
            <a:avLst/>
          </a:prstGeom>
          <a:solidFill>
            <a:schemeClr val="tx2">
              <a:lumMod val="9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lumOff val="50000"/>
                </a:schemeClr>
              </a:solidFill>
            </a:endParaRPr>
          </a:p>
        </p:txBody>
      </p:sp>
      <p:sp>
        <p:nvSpPr>
          <p:cNvPr id="27" name="TextBox 26"/>
          <p:cNvSpPr txBox="1"/>
          <p:nvPr/>
        </p:nvSpPr>
        <p:spPr>
          <a:xfrm>
            <a:off x="495295" y="3020992"/>
            <a:ext cx="3547240" cy="1421928"/>
          </a:xfrm>
          <a:prstGeom prst="rect">
            <a:avLst/>
          </a:prstGeom>
          <a:noFill/>
        </p:spPr>
        <p:txBody>
          <a:bodyPr wrap="square" lIns="155448" tIns="155448" rIns="155448" bIns="155448" rtlCol="0">
            <a:spAutoFit/>
          </a:bodyPr>
          <a:lstStyle/>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IP Intelligence</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Geo-Location </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IP Filters </a:t>
            </a:r>
          </a:p>
        </p:txBody>
      </p:sp>
      <p:cxnSp>
        <p:nvCxnSpPr>
          <p:cNvPr id="28" name="Straight Connector 27"/>
          <p:cNvCxnSpPr>
            <a:cxnSpLocks/>
          </p:cNvCxnSpPr>
          <p:nvPr/>
        </p:nvCxnSpPr>
        <p:spPr>
          <a:xfrm>
            <a:off x="623760" y="2253703"/>
            <a:ext cx="3280063" cy="0"/>
          </a:xfrm>
          <a:prstGeom prst="line">
            <a:avLst/>
          </a:prstGeom>
          <a:ln w="1143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23760" y="2221331"/>
            <a:ext cx="3491040" cy="683264"/>
          </a:xfrm>
          <a:prstGeom prst="rect">
            <a:avLst/>
          </a:prstGeom>
          <a:noFill/>
        </p:spPr>
        <p:txBody>
          <a:bodyPr wrap="square" lIns="155448" tIns="155448" rIns="155448" bIns="155448" rtlCol="0">
            <a:spAutoFit/>
          </a:bodyPr>
          <a:lstStyle/>
          <a:p>
            <a:r>
              <a:rPr lang="en-US" sz="2400" b="1" spc="-50" dirty="0">
                <a:solidFill>
                  <a:schemeClr val="bg2">
                    <a:lumMod val="50000"/>
                    <a:lumOff val="50000"/>
                  </a:schemeClr>
                </a:solidFill>
                <a:latin typeface="Arial" panose="020B0604020202020204" pitchFamily="34" charset="0"/>
                <a:cs typeface="Arial" panose="020B0604020202020204" pitchFamily="34" charset="0"/>
              </a:rPr>
              <a:t>Topics Covered</a:t>
            </a:r>
          </a:p>
        </p:txBody>
      </p:sp>
      <p:sp>
        <p:nvSpPr>
          <p:cNvPr id="30" name="TextBox 29"/>
          <p:cNvSpPr txBox="1"/>
          <p:nvPr/>
        </p:nvSpPr>
        <p:spPr>
          <a:xfrm>
            <a:off x="457200" y="1021717"/>
            <a:ext cx="3352801" cy="621709"/>
          </a:xfrm>
          <a:prstGeom prst="rect">
            <a:avLst/>
          </a:prstGeom>
          <a:noFill/>
        </p:spPr>
        <p:txBody>
          <a:bodyPr wrap="square" lIns="155448" tIns="155448" rIns="155448" bIns="155448" rtlCol="0">
            <a:spAutoFit/>
          </a:bodyPr>
          <a:lstStyle/>
          <a:p>
            <a:r>
              <a:rPr lang="en-US" sz="2000" b="1" spc="-50" dirty="0">
                <a:solidFill>
                  <a:schemeClr val="bg2">
                    <a:lumMod val="50000"/>
                    <a:lumOff val="50000"/>
                  </a:schemeClr>
                </a:solidFill>
                <a:latin typeface="Arial" panose="020B0604020202020204" pitchFamily="34" charset="0"/>
                <a:cs typeface="Arial" panose="020B0604020202020204" pitchFamily="34" charset="0"/>
              </a:rPr>
              <a:t>Local Traffic Manager</a:t>
            </a:r>
          </a:p>
        </p:txBody>
      </p:sp>
      <p:sp>
        <p:nvSpPr>
          <p:cNvPr id="37" name="TextBox 36"/>
          <p:cNvSpPr txBox="1"/>
          <p:nvPr/>
        </p:nvSpPr>
        <p:spPr>
          <a:xfrm>
            <a:off x="2337244" y="1383686"/>
            <a:ext cx="1069284" cy="590931"/>
          </a:xfrm>
          <a:prstGeom prst="rect">
            <a:avLst/>
          </a:prstGeom>
          <a:noFill/>
        </p:spPr>
        <p:txBody>
          <a:bodyPr wrap="square" lIns="155448" tIns="155448" rIns="155448" bIns="155448" rtlCol="0">
            <a:spAutoFit/>
          </a:bodyPr>
          <a:lstStyle/>
          <a:p>
            <a:r>
              <a:rPr lang="en-US" spc="-50" dirty="0">
                <a:solidFill>
                  <a:schemeClr val="bg2">
                    <a:lumMod val="50000"/>
                    <a:lumOff val="50000"/>
                  </a:schemeClr>
                </a:solidFill>
                <a:latin typeface="Arial" panose="020B0604020202020204" pitchFamily="34" charset="0"/>
                <a:cs typeface="Arial" panose="020B0604020202020204" pitchFamily="34" charset="0"/>
              </a:rPr>
              <a:t>[LTM]</a:t>
            </a:r>
          </a:p>
        </p:txBody>
      </p:sp>
      <p:sp>
        <p:nvSpPr>
          <p:cNvPr id="48" name="TextBox 47">
            <a:extLst>
              <a:ext uri="{FF2B5EF4-FFF2-40B4-BE49-F238E27FC236}">
                <a16:creationId xmlns:a16="http://schemas.microsoft.com/office/drawing/2014/main" id="{0CE44ECB-917A-4265-8FF5-A1C9F70D5E24}"/>
              </a:ext>
            </a:extLst>
          </p:cNvPr>
          <p:cNvSpPr txBox="1"/>
          <p:nvPr/>
        </p:nvSpPr>
        <p:spPr>
          <a:xfrm>
            <a:off x="4262526" y="3020992"/>
            <a:ext cx="3547240" cy="2160591"/>
          </a:xfrm>
          <a:prstGeom prst="rect">
            <a:avLst/>
          </a:prstGeom>
          <a:noFill/>
        </p:spPr>
        <p:txBody>
          <a:bodyPr wrap="square" lIns="155448" tIns="155448" rIns="155448" bIns="155448" rtlCol="0">
            <a:spAutoFit/>
          </a:bodyPr>
          <a:lstStyle/>
          <a:p>
            <a:pPr marL="285750"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IP Intelligence</a:t>
            </a:r>
          </a:p>
          <a:p>
            <a:pPr marL="285750"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Geo-Location </a:t>
            </a:r>
          </a:p>
          <a:p>
            <a:pPr marL="285750"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IP Filters </a:t>
            </a:r>
          </a:p>
          <a:p>
            <a:pPr marL="285750"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Access Controls</a:t>
            </a:r>
          </a:p>
          <a:p>
            <a:pPr marL="285750"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URI Controls</a:t>
            </a:r>
          </a:p>
        </p:txBody>
      </p:sp>
      <p:cxnSp>
        <p:nvCxnSpPr>
          <p:cNvPr id="49" name="Straight Connector 48">
            <a:extLst>
              <a:ext uri="{FF2B5EF4-FFF2-40B4-BE49-F238E27FC236}">
                <a16:creationId xmlns:a16="http://schemas.microsoft.com/office/drawing/2014/main" id="{058F5218-13C6-4873-809D-36353694C0BE}"/>
              </a:ext>
            </a:extLst>
          </p:cNvPr>
          <p:cNvCxnSpPr>
            <a:cxnSpLocks/>
          </p:cNvCxnSpPr>
          <p:nvPr/>
        </p:nvCxnSpPr>
        <p:spPr>
          <a:xfrm>
            <a:off x="4390991" y="2253703"/>
            <a:ext cx="3280063" cy="0"/>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F3F07F5-C452-4195-94A0-13B3BF81478D}"/>
              </a:ext>
            </a:extLst>
          </p:cNvPr>
          <p:cNvSpPr txBox="1"/>
          <p:nvPr/>
        </p:nvSpPr>
        <p:spPr>
          <a:xfrm>
            <a:off x="4390991" y="2221331"/>
            <a:ext cx="3491040" cy="683264"/>
          </a:xfrm>
          <a:prstGeom prst="rect">
            <a:avLst/>
          </a:prstGeom>
          <a:noFill/>
        </p:spPr>
        <p:txBody>
          <a:bodyPr wrap="square" lIns="155448" tIns="155448" rIns="155448" bIns="155448" rtlCol="0">
            <a:spAutoFit/>
          </a:bodyPr>
          <a:lstStyle/>
          <a:p>
            <a:r>
              <a:rPr lang="en-US" sz="2400" b="1" spc="-50" dirty="0">
                <a:latin typeface="Arial" panose="020B0604020202020204" pitchFamily="34" charset="0"/>
                <a:cs typeface="Arial" panose="020B0604020202020204" pitchFamily="34" charset="0"/>
              </a:rPr>
              <a:t>Topics Covered</a:t>
            </a:r>
          </a:p>
        </p:txBody>
      </p:sp>
      <p:sp>
        <p:nvSpPr>
          <p:cNvPr id="51" name="TextBox 50">
            <a:extLst>
              <a:ext uri="{FF2B5EF4-FFF2-40B4-BE49-F238E27FC236}">
                <a16:creationId xmlns:a16="http://schemas.microsoft.com/office/drawing/2014/main" id="{3720F8B7-A70E-4010-AE37-499536E9FD00}"/>
              </a:ext>
            </a:extLst>
          </p:cNvPr>
          <p:cNvSpPr txBox="1"/>
          <p:nvPr/>
        </p:nvSpPr>
        <p:spPr>
          <a:xfrm>
            <a:off x="4224431" y="1021717"/>
            <a:ext cx="3352801" cy="621709"/>
          </a:xfrm>
          <a:prstGeom prst="rect">
            <a:avLst/>
          </a:prstGeom>
          <a:noFill/>
        </p:spPr>
        <p:txBody>
          <a:bodyPr wrap="square" lIns="155448" tIns="155448" rIns="155448" bIns="155448" rtlCol="0">
            <a:spAutoFit/>
          </a:bodyPr>
          <a:lstStyle/>
          <a:p>
            <a:r>
              <a:rPr lang="en-US" sz="2000" b="1" spc="-50" dirty="0">
                <a:solidFill>
                  <a:schemeClr val="bg2"/>
                </a:solidFill>
                <a:latin typeface="Arial" panose="020B0604020202020204" pitchFamily="34" charset="0"/>
                <a:cs typeface="Arial" panose="020B0604020202020204" pitchFamily="34" charset="0"/>
              </a:rPr>
              <a:t>Access Policy Manager</a:t>
            </a:r>
          </a:p>
        </p:txBody>
      </p:sp>
      <p:sp>
        <p:nvSpPr>
          <p:cNvPr id="52" name="TextBox 51">
            <a:extLst>
              <a:ext uri="{FF2B5EF4-FFF2-40B4-BE49-F238E27FC236}">
                <a16:creationId xmlns:a16="http://schemas.microsoft.com/office/drawing/2014/main" id="{7B1298B3-FF1F-42A3-825F-D8987D3FAEC6}"/>
              </a:ext>
            </a:extLst>
          </p:cNvPr>
          <p:cNvSpPr txBox="1"/>
          <p:nvPr/>
        </p:nvSpPr>
        <p:spPr>
          <a:xfrm>
            <a:off x="6104475" y="1383686"/>
            <a:ext cx="1069284" cy="590931"/>
          </a:xfrm>
          <a:prstGeom prst="rect">
            <a:avLst/>
          </a:prstGeom>
          <a:noFill/>
        </p:spPr>
        <p:txBody>
          <a:bodyPr wrap="square" lIns="155448" tIns="155448" rIns="155448" bIns="155448" rtlCol="0">
            <a:spAutoFit/>
          </a:bodyPr>
          <a:lstStyle/>
          <a:p>
            <a:r>
              <a:rPr lang="en-US" spc="-50" dirty="0">
                <a:solidFill>
                  <a:schemeClr val="bg2"/>
                </a:solidFill>
                <a:latin typeface="Arial" panose="020B0604020202020204" pitchFamily="34" charset="0"/>
                <a:cs typeface="Arial" panose="020B0604020202020204" pitchFamily="34" charset="0"/>
              </a:rPr>
              <a:t>[APM]</a:t>
            </a:r>
          </a:p>
        </p:txBody>
      </p:sp>
      <p:sp>
        <p:nvSpPr>
          <p:cNvPr id="59" name="TextBox 58">
            <a:extLst>
              <a:ext uri="{FF2B5EF4-FFF2-40B4-BE49-F238E27FC236}">
                <a16:creationId xmlns:a16="http://schemas.microsoft.com/office/drawing/2014/main" id="{4DF5C549-B408-4D86-957E-FACC06AA4575}"/>
              </a:ext>
            </a:extLst>
          </p:cNvPr>
          <p:cNvSpPr txBox="1"/>
          <p:nvPr/>
        </p:nvSpPr>
        <p:spPr>
          <a:xfrm>
            <a:off x="8077200" y="3020992"/>
            <a:ext cx="3547240" cy="2529923"/>
          </a:xfrm>
          <a:prstGeom prst="rect">
            <a:avLst/>
          </a:prstGeom>
          <a:noFill/>
        </p:spPr>
        <p:txBody>
          <a:bodyPr wrap="square" lIns="155448" tIns="155448" rIns="155448" bIns="155448" rtlCol="0">
            <a:spAutoFit/>
          </a:bodyPr>
          <a:lstStyle/>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IP Intelligence</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Geo-Location </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IP Filters </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OWASP 2017 Protections</a:t>
            </a:r>
          </a:p>
          <a:p>
            <a:pPr marL="285750" indent="-285750">
              <a:buFont typeface="Arial" panose="020B0604020202020204" pitchFamily="34" charset="0"/>
              <a:buChar char="•"/>
            </a:pPr>
            <a:r>
              <a:rPr lang="en-US" sz="2400" spc="-50" dirty="0" err="1">
                <a:solidFill>
                  <a:schemeClr val="bg2">
                    <a:lumMod val="50000"/>
                    <a:lumOff val="50000"/>
                  </a:schemeClr>
                </a:solidFill>
                <a:latin typeface="Arial" panose="020B0604020202020204" pitchFamily="34" charset="0"/>
                <a:cs typeface="Arial" panose="020B0604020202020204" pitchFamily="34" charset="0"/>
              </a:rPr>
              <a:t>BoT</a:t>
            </a:r>
            <a:r>
              <a:rPr lang="en-US" sz="2400" spc="-50" dirty="0">
                <a:solidFill>
                  <a:schemeClr val="bg2">
                    <a:lumMod val="50000"/>
                    <a:lumOff val="50000"/>
                  </a:schemeClr>
                </a:solidFill>
                <a:latin typeface="Arial" panose="020B0604020202020204" pitchFamily="34" charset="0"/>
                <a:cs typeface="Arial" panose="020B0604020202020204" pitchFamily="34" charset="0"/>
              </a:rPr>
              <a:t> Defense</a:t>
            </a:r>
          </a:p>
        </p:txBody>
      </p:sp>
      <p:cxnSp>
        <p:nvCxnSpPr>
          <p:cNvPr id="60" name="Straight Connector 59">
            <a:extLst>
              <a:ext uri="{FF2B5EF4-FFF2-40B4-BE49-F238E27FC236}">
                <a16:creationId xmlns:a16="http://schemas.microsoft.com/office/drawing/2014/main" id="{31E164DC-50C2-40AB-BBA2-B19171BC7955}"/>
              </a:ext>
            </a:extLst>
          </p:cNvPr>
          <p:cNvCxnSpPr>
            <a:cxnSpLocks/>
          </p:cNvCxnSpPr>
          <p:nvPr/>
        </p:nvCxnSpPr>
        <p:spPr>
          <a:xfrm>
            <a:off x="8205665" y="2253703"/>
            <a:ext cx="3280063" cy="0"/>
          </a:xfrm>
          <a:prstGeom prst="line">
            <a:avLst/>
          </a:prstGeom>
          <a:ln w="1143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610448A-18BD-4104-B932-614C367B2C48}"/>
              </a:ext>
            </a:extLst>
          </p:cNvPr>
          <p:cNvSpPr txBox="1"/>
          <p:nvPr/>
        </p:nvSpPr>
        <p:spPr>
          <a:xfrm>
            <a:off x="8205665" y="2221331"/>
            <a:ext cx="3491040" cy="683264"/>
          </a:xfrm>
          <a:prstGeom prst="rect">
            <a:avLst/>
          </a:prstGeom>
          <a:noFill/>
        </p:spPr>
        <p:txBody>
          <a:bodyPr wrap="square" lIns="155448" tIns="155448" rIns="155448" bIns="155448" rtlCol="0">
            <a:spAutoFit/>
          </a:bodyPr>
          <a:lstStyle/>
          <a:p>
            <a:r>
              <a:rPr lang="en-US" sz="2400" b="1" spc="-50" dirty="0">
                <a:solidFill>
                  <a:schemeClr val="bg2">
                    <a:lumMod val="50000"/>
                    <a:lumOff val="50000"/>
                  </a:schemeClr>
                </a:solidFill>
                <a:latin typeface="Arial" panose="020B0604020202020204" pitchFamily="34" charset="0"/>
                <a:cs typeface="Arial" panose="020B0604020202020204" pitchFamily="34" charset="0"/>
              </a:rPr>
              <a:t>Topics Covered</a:t>
            </a:r>
          </a:p>
        </p:txBody>
      </p:sp>
      <p:sp>
        <p:nvSpPr>
          <p:cNvPr id="62" name="TextBox 61">
            <a:extLst>
              <a:ext uri="{FF2B5EF4-FFF2-40B4-BE49-F238E27FC236}">
                <a16:creationId xmlns:a16="http://schemas.microsoft.com/office/drawing/2014/main" id="{F17F05AA-0ACC-4112-9025-C9EEF5A2C7CC}"/>
              </a:ext>
            </a:extLst>
          </p:cNvPr>
          <p:cNvSpPr txBox="1"/>
          <p:nvPr/>
        </p:nvSpPr>
        <p:spPr>
          <a:xfrm>
            <a:off x="8039105" y="1021717"/>
            <a:ext cx="3352801" cy="621709"/>
          </a:xfrm>
          <a:prstGeom prst="rect">
            <a:avLst/>
          </a:prstGeom>
          <a:noFill/>
        </p:spPr>
        <p:txBody>
          <a:bodyPr wrap="square" lIns="155448" tIns="155448" rIns="155448" bIns="155448" rtlCol="0">
            <a:spAutoFit/>
          </a:bodyPr>
          <a:lstStyle/>
          <a:p>
            <a:r>
              <a:rPr lang="en-US" sz="2000" b="1" spc="-50" dirty="0">
                <a:solidFill>
                  <a:schemeClr val="bg2">
                    <a:lumMod val="50000"/>
                    <a:lumOff val="50000"/>
                  </a:schemeClr>
                </a:solidFill>
                <a:latin typeface="Arial" panose="020B0604020202020204" pitchFamily="34" charset="0"/>
                <a:cs typeface="Arial" panose="020B0604020202020204" pitchFamily="34" charset="0"/>
              </a:rPr>
              <a:t>App Security Manager</a:t>
            </a:r>
          </a:p>
        </p:txBody>
      </p:sp>
      <p:sp>
        <p:nvSpPr>
          <p:cNvPr id="63" name="TextBox 62">
            <a:extLst>
              <a:ext uri="{FF2B5EF4-FFF2-40B4-BE49-F238E27FC236}">
                <a16:creationId xmlns:a16="http://schemas.microsoft.com/office/drawing/2014/main" id="{588CB748-6414-42DC-AEF9-4FBAFA57DC35}"/>
              </a:ext>
            </a:extLst>
          </p:cNvPr>
          <p:cNvSpPr txBox="1"/>
          <p:nvPr/>
        </p:nvSpPr>
        <p:spPr>
          <a:xfrm>
            <a:off x="9919149" y="1383686"/>
            <a:ext cx="1069284" cy="590931"/>
          </a:xfrm>
          <a:prstGeom prst="rect">
            <a:avLst/>
          </a:prstGeom>
          <a:noFill/>
        </p:spPr>
        <p:txBody>
          <a:bodyPr wrap="square" lIns="155448" tIns="155448" rIns="155448" bIns="155448" rtlCol="0">
            <a:spAutoFit/>
          </a:bodyPr>
          <a:lstStyle/>
          <a:p>
            <a:r>
              <a:rPr lang="en-US" spc="-50" dirty="0">
                <a:solidFill>
                  <a:schemeClr val="bg2">
                    <a:lumMod val="50000"/>
                    <a:lumOff val="50000"/>
                  </a:schemeClr>
                </a:solidFill>
                <a:latin typeface="Arial" panose="020B0604020202020204" pitchFamily="34" charset="0"/>
                <a:cs typeface="Arial" panose="020B0604020202020204" pitchFamily="34" charset="0"/>
              </a:rPr>
              <a:t>[ASM]</a:t>
            </a:r>
          </a:p>
        </p:txBody>
      </p:sp>
      <p:sp>
        <p:nvSpPr>
          <p:cNvPr id="3" name="Rectangle 2">
            <a:extLst>
              <a:ext uri="{FF2B5EF4-FFF2-40B4-BE49-F238E27FC236}">
                <a16:creationId xmlns:a16="http://schemas.microsoft.com/office/drawing/2014/main" id="{8F74924F-5783-4BF4-8DC2-4C940DEDAE38}"/>
              </a:ext>
            </a:extLst>
          </p:cNvPr>
          <p:cNvSpPr/>
          <p:nvPr/>
        </p:nvSpPr>
        <p:spPr>
          <a:xfrm>
            <a:off x="586649" y="5642992"/>
            <a:ext cx="3482519" cy="1200329"/>
          </a:xfrm>
          <a:prstGeom prst="rect">
            <a:avLst/>
          </a:prstGeom>
        </p:spPr>
        <p:txBody>
          <a:bodyPr wrap="square">
            <a:spAutoFit/>
          </a:bodyPr>
          <a:lstStyle/>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Examples</a:t>
            </a:r>
          </a:p>
          <a:p>
            <a:pPr marL="742950" lvl="1" indent="-285750">
              <a:buFont typeface="Arial" panose="020B0604020202020204" pitchFamily="34" charset="0"/>
              <a:buChar char="•"/>
            </a:pPr>
            <a:r>
              <a:rPr lang="en-US" sz="2400" spc="-50" dirty="0" err="1">
                <a:solidFill>
                  <a:schemeClr val="bg2">
                    <a:lumMod val="50000"/>
                    <a:lumOff val="50000"/>
                  </a:schemeClr>
                </a:solidFill>
                <a:latin typeface="Arial" panose="020B0604020202020204" pitchFamily="34" charset="0"/>
                <a:cs typeface="Arial" panose="020B0604020202020204" pitchFamily="34" charset="0"/>
              </a:rPr>
              <a:t>iRules</a:t>
            </a:r>
            <a:endParaRPr lang="en-US" sz="2400" spc="-50" dirty="0">
              <a:solidFill>
                <a:schemeClr val="bg2">
                  <a:lumMod val="50000"/>
                  <a:lumOff val="50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Traffic Policies</a:t>
            </a:r>
          </a:p>
        </p:txBody>
      </p:sp>
      <p:sp>
        <p:nvSpPr>
          <p:cNvPr id="81" name="Rectangle 80">
            <a:extLst>
              <a:ext uri="{FF2B5EF4-FFF2-40B4-BE49-F238E27FC236}">
                <a16:creationId xmlns:a16="http://schemas.microsoft.com/office/drawing/2014/main" id="{F8AE1D15-6210-439B-A62A-E0B13AB8B9F6}"/>
              </a:ext>
            </a:extLst>
          </p:cNvPr>
          <p:cNvSpPr/>
          <p:nvPr/>
        </p:nvSpPr>
        <p:spPr>
          <a:xfrm>
            <a:off x="4363215" y="5623481"/>
            <a:ext cx="3482519" cy="1200329"/>
          </a:xfrm>
          <a:prstGeom prst="rect">
            <a:avLst/>
          </a:prstGeom>
        </p:spPr>
        <p:txBody>
          <a:bodyPr wrap="square">
            <a:spAutoFit/>
          </a:bodyPr>
          <a:lstStyle/>
          <a:p>
            <a:pPr marL="285750"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Examples</a:t>
            </a:r>
          </a:p>
          <a:p>
            <a:pPr marL="742950" lvl="1"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Control Objects</a:t>
            </a:r>
          </a:p>
          <a:p>
            <a:pPr marL="742950" lvl="1"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Policies</a:t>
            </a:r>
          </a:p>
        </p:txBody>
      </p:sp>
      <p:sp>
        <p:nvSpPr>
          <p:cNvPr id="82" name="Rectangle 81">
            <a:extLst>
              <a:ext uri="{FF2B5EF4-FFF2-40B4-BE49-F238E27FC236}">
                <a16:creationId xmlns:a16="http://schemas.microsoft.com/office/drawing/2014/main" id="{C0208E50-815C-4C8C-91E7-D8E1F02DA4F9}"/>
              </a:ext>
            </a:extLst>
          </p:cNvPr>
          <p:cNvSpPr/>
          <p:nvPr/>
        </p:nvSpPr>
        <p:spPr>
          <a:xfrm>
            <a:off x="8141921" y="5623481"/>
            <a:ext cx="3482519" cy="1200329"/>
          </a:xfrm>
          <a:prstGeom prst="rect">
            <a:avLst/>
          </a:prstGeom>
        </p:spPr>
        <p:txBody>
          <a:bodyPr wrap="square">
            <a:spAutoFit/>
          </a:bodyPr>
          <a:lstStyle/>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Examples</a:t>
            </a:r>
          </a:p>
          <a:p>
            <a:pPr marL="742950" lvl="1"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Protections</a:t>
            </a:r>
          </a:p>
          <a:p>
            <a:pPr marL="742950" lvl="1"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Policies</a:t>
            </a:r>
          </a:p>
        </p:txBody>
      </p:sp>
      <p:grpSp>
        <p:nvGrpSpPr>
          <p:cNvPr id="83" name="Group 82">
            <a:extLst>
              <a:ext uri="{FF2B5EF4-FFF2-40B4-BE49-F238E27FC236}">
                <a16:creationId xmlns:a16="http://schemas.microsoft.com/office/drawing/2014/main" id="{CB2F54CF-3631-4ED1-93A4-4496EBEED2A9}"/>
              </a:ext>
            </a:extLst>
          </p:cNvPr>
          <p:cNvGrpSpPr/>
          <p:nvPr/>
        </p:nvGrpSpPr>
        <p:grpSpPr>
          <a:xfrm>
            <a:off x="7151302" y="1002850"/>
            <a:ext cx="750317" cy="773522"/>
            <a:chOff x="4710112" y="2000036"/>
            <a:chExt cx="2771775" cy="2857500"/>
          </a:xfrm>
        </p:grpSpPr>
        <p:grpSp>
          <p:nvGrpSpPr>
            <p:cNvPr id="84" name="Group 83">
              <a:extLst>
                <a:ext uri="{FF2B5EF4-FFF2-40B4-BE49-F238E27FC236}">
                  <a16:creationId xmlns:a16="http://schemas.microsoft.com/office/drawing/2014/main" id="{FD492210-2C2A-49E7-ABA4-8B0C430DD121}"/>
                </a:ext>
              </a:extLst>
            </p:cNvPr>
            <p:cNvGrpSpPr/>
            <p:nvPr/>
          </p:nvGrpSpPr>
          <p:grpSpPr>
            <a:xfrm>
              <a:off x="4710112" y="2000036"/>
              <a:ext cx="2771775" cy="2857500"/>
              <a:chOff x="4710112" y="2000036"/>
              <a:chExt cx="2771775" cy="2857500"/>
            </a:xfrm>
          </p:grpSpPr>
          <p:pic>
            <p:nvPicPr>
              <p:cNvPr id="86" name="Picture 85">
                <a:extLst>
                  <a:ext uri="{FF2B5EF4-FFF2-40B4-BE49-F238E27FC236}">
                    <a16:creationId xmlns:a16="http://schemas.microsoft.com/office/drawing/2014/main" id="{8A19A150-2B1A-4E08-998D-4660214058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87" name="Picture 86">
                <a:extLst>
                  <a:ext uri="{FF2B5EF4-FFF2-40B4-BE49-F238E27FC236}">
                    <a16:creationId xmlns:a16="http://schemas.microsoft.com/office/drawing/2014/main" id="{F6A14671-DB7D-415E-AB4F-4CB9A54F78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85" name="Picture 84">
              <a:extLst>
                <a:ext uri="{FF2B5EF4-FFF2-40B4-BE49-F238E27FC236}">
                  <a16:creationId xmlns:a16="http://schemas.microsoft.com/office/drawing/2014/main" id="{828B491F-7543-4CE8-B799-399299C0F90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spTree>
    <p:extLst>
      <p:ext uri="{BB962C8B-B14F-4D97-AF65-F5344CB8AC3E}">
        <p14:creationId xmlns:p14="http://schemas.microsoft.com/office/powerpoint/2010/main" val="333321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DBCFEB-260D-4B42-8BDB-952A85F51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61512" y="649062"/>
            <a:ext cx="2566421" cy="4109423"/>
          </a:xfrm>
          <a:prstGeom prst="rect">
            <a:avLst/>
          </a:prstGeom>
        </p:spPr>
      </p:pic>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15</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APM: Quick Overview</a:t>
            </a:r>
          </a:p>
        </p:txBody>
      </p:sp>
      <p:grpSp>
        <p:nvGrpSpPr>
          <p:cNvPr id="16" name="Group 15">
            <a:extLst>
              <a:ext uri="{FF2B5EF4-FFF2-40B4-BE49-F238E27FC236}">
                <a16:creationId xmlns:a16="http://schemas.microsoft.com/office/drawing/2014/main" id="{E46F993F-B1E9-4AE4-93CB-585F66699133}"/>
              </a:ext>
            </a:extLst>
          </p:cNvPr>
          <p:cNvGrpSpPr/>
          <p:nvPr/>
        </p:nvGrpSpPr>
        <p:grpSpPr>
          <a:xfrm>
            <a:off x="11089190" y="83106"/>
            <a:ext cx="1024390" cy="1056071"/>
            <a:chOff x="4710112" y="2000036"/>
            <a:chExt cx="2771775" cy="2857500"/>
          </a:xfrm>
        </p:grpSpPr>
        <p:grpSp>
          <p:nvGrpSpPr>
            <p:cNvPr id="17" name="Group 16">
              <a:extLst>
                <a:ext uri="{FF2B5EF4-FFF2-40B4-BE49-F238E27FC236}">
                  <a16:creationId xmlns:a16="http://schemas.microsoft.com/office/drawing/2014/main" id="{C72CB494-256E-4ACD-A666-44EEF9F90D63}"/>
                </a:ext>
              </a:extLst>
            </p:cNvPr>
            <p:cNvGrpSpPr/>
            <p:nvPr/>
          </p:nvGrpSpPr>
          <p:grpSpPr>
            <a:xfrm>
              <a:off x="4710112" y="2000036"/>
              <a:ext cx="2771775" cy="2857500"/>
              <a:chOff x="4710112" y="2000036"/>
              <a:chExt cx="2771775" cy="2857500"/>
            </a:xfrm>
          </p:grpSpPr>
          <p:pic>
            <p:nvPicPr>
              <p:cNvPr id="19" name="Picture 18">
                <a:extLst>
                  <a:ext uri="{FF2B5EF4-FFF2-40B4-BE49-F238E27FC236}">
                    <a16:creationId xmlns:a16="http://schemas.microsoft.com/office/drawing/2014/main" id="{D85E9A76-592F-4501-9442-860054B09E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20" name="Picture 19">
                <a:extLst>
                  <a:ext uri="{FF2B5EF4-FFF2-40B4-BE49-F238E27FC236}">
                    <a16:creationId xmlns:a16="http://schemas.microsoft.com/office/drawing/2014/main" id="{70E2120D-DBEF-49AD-BF30-2DD8C1426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18" name="Picture 17">
              <a:extLst>
                <a:ext uri="{FF2B5EF4-FFF2-40B4-BE49-F238E27FC236}">
                  <a16:creationId xmlns:a16="http://schemas.microsoft.com/office/drawing/2014/main" id="{DFBB80B5-08B5-449E-A18B-72B4938C9A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pic>
        <p:nvPicPr>
          <p:cNvPr id="5" name="Picture 4">
            <a:extLst>
              <a:ext uri="{FF2B5EF4-FFF2-40B4-BE49-F238E27FC236}">
                <a16:creationId xmlns:a16="http://schemas.microsoft.com/office/drawing/2014/main" id="{08179CF6-F4B1-4833-BFCD-440CD00F3D80}"/>
              </a:ext>
            </a:extLst>
          </p:cNvPr>
          <p:cNvPicPr>
            <a:picLocks noChangeAspect="1"/>
          </p:cNvPicPr>
          <p:nvPr/>
        </p:nvPicPr>
        <p:blipFill>
          <a:blip r:embed="rId6"/>
          <a:stretch>
            <a:fillRect/>
          </a:stretch>
        </p:blipFill>
        <p:spPr>
          <a:xfrm>
            <a:off x="304800" y="3054349"/>
            <a:ext cx="7239000" cy="3438525"/>
          </a:xfrm>
          <a:prstGeom prst="rect">
            <a:avLst/>
          </a:prstGeom>
        </p:spPr>
      </p:pic>
      <p:sp>
        <p:nvSpPr>
          <p:cNvPr id="11" name="Rectangle 10">
            <a:extLst>
              <a:ext uri="{FF2B5EF4-FFF2-40B4-BE49-F238E27FC236}">
                <a16:creationId xmlns:a16="http://schemas.microsoft.com/office/drawing/2014/main" id="{F9B0A563-0605-4529-8BCD-FBE07A188278}"/>
              </a:ext>
            </a:extLst>
          </p:cNvPr>
          <p:cNvSpPr/>
          <p:nvPr/>
        </p:nvSpPr>
        <p:spPr>
          <a:xfrm>
            <a:off x="828221" y="2309544"/>
            <a:ext cx="6715579" cy="2464067"/>
          </a:xfrm>
          <a:prstGeom prst="rect">
            <a:avLst/>
          </a:prstGeom>
          <a:gradFill flip="none" rotWithShape="1">
            <a:gsLst>
              <a:gs pos="0">
                <a:schemeClr val="bg2">
                  <a:alpha val="9000"/>
                </a:schemeClr>
              </a:gs>
              <a:gs pos="11000">
                <a:schemeClr val="bg2">
                  <a:alpha val="29000"/>
                </a:schemeClr>
              </a:gs>
              <a:gs pos="55000">
                <a:schemeClr val="bg2">
                  <a:alpha val="62000"/>
                </a:schemeClr>
              </a:gs>
              <a:gs pos="100000">
                <a:schemeClr val="bg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2" name="Rectangle 11">
            <a:extLst>
              <a:ext uri="{FF2B5EF4-FFF2-40B4-BE49-F238E27FC236}">
                <a16:creationId xmlns:a16="http://schemas.microsoft.com/office/drawing/2014/main" id="{B8BEE58D-3240-495D-A896-95446AA7B5D0}"/>
              </a:ext>
            </a:extLst>
          </p:cNvPr>
          <p:cNvSpPr/>
          <p:nvPr/>
        </p:nvSpPr>
        <p:spPr>
          <a:xfrm>
            <a:off x="297838" y="935247"/>
            <a:ext cx="6011141" cy="3386496"/>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3200" dirty="0">
                <a:cs typeface="Arial" panose="020B0604020202020204" pitchFamily="34" charset="0"/>
              </a:rPr>
              <a:t>Identity Aware Proxy</a:t>
            </a:r>
          </a:p>
          <a:p>
            <a:pPr marL="463550"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All F5 things authentication</a:t>
            </a:r>
          </a:p>
          <a:p>
            <a:pPr marL="920750" lvl="1"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Access Control &amp; SSO </a:t>
            </a:r>
          </a:p>
          <a:p>
            <a:pPr marL="920750" lvl="1"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Federation (SAML/oAuth)</a:t>
            </a:r>
          </a:p>
          <a:p>
            <a:pPr marL="920750" lvl="1"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MFA Integration &amp; Control</a:t>
            </a:r>
          </a:p>
          <a:p>
            <a:pPr marL="920750" lvl="1"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VDI Proxy Remote Access </a:t>
            </a:r>
          </a:p>
          <a:p>
            <a:pPr marL="920750" lvl="1"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Adaptive Access &amp; Visual Policy Creation</a:t>
            </a:r>
          </a:p>
          <a:p>
            <a:pPr marL="920750" lvl="1" indent="-463550">
              <a:lnSpc>
                <a:spcPct val="90000"/>
              </a:lnSpc>
              <a:spcBef>
                <a:spcPts val="1000"/>
              </a:spcBef>
              <a:buClr>
                <a:schemeClr val="accent5"/>
              </a:buClr>
              <a:buFont typeface="Arial" charset="0"/>
              <a:buChar char="•"/>
            </a:pPr>
            <a:endParaRPr lang="en-US" sz="3200" dirty="0">
              <a:gradFill>
                <a:gsLst>
                  <a:gs pos="0">
                    <a:schemeClr val="tx1"/>
                  </a:gs>
                  <a:gs pos="100000">
                    <a:schemeClr val="tx1"/>
                  </a:gs>
                </a:gsLst>
                <a:lin ang="5400000" scaled="1"/>
              </a:gradFill>
              <a:cs typeface="Arial" panose="020B0604020202020204" pitchFamily="34" charset="0"/>
            </a:endParaRPr>
          </a:p>
        </p:txBody>
      </p:sp>
      <p:pic>
        <p:nvPicPr>
          <p:cNvPr id="13" name="Picture 12">
            <a:extLst>
              <a:ext uri="{FF2B5EF4-FFF2-40B4-BE49-F238E27FC236}">
                <a16:creationId xmlns:a16="http://schemas.microsoft.com/office/drawing/2014/main" id="{FAC87DC0-9D9B-4FCF-86F4-B20AC939CD3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08980" y="633938"/>
            <a:ext cx="2553650" cy="4139673"/>
          </a:xfrm>
          <a:prstGeom prst="rect">
            <a:avLst/>
          </a:prstGeom>
        </p:spPr>
      </p:pic>
      <p:pic>
        <p:nvPicPr>
          <p:cNvPr id="6" name="Picture 5">
            <a:extLst>
              <a:ext uri="{FF2B5EF4-FFF2-40B4-BE49-F238E27FC236}">
                <a16:creationId xmlns:a16="http://schemas.microsoft.com/office/drawing/2014/main" id="{5E4BA310-8BC6-4BB3-AE68-D2C68DE519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43800" y="4321743"/>
            <a:ext cx="2866423" cy="2095338"/>
          </a:xfrm>
          <a:prstGeom prst="rect">
            <a:avLst/>
          </a:prstGeom>
        </p:spPr>
      </p:pic>
    </p:spTree>
    <p:extLst>
      <p:ext uri="{BB962C8B-B14F-4D97-AF65-F5344CB8AC3E}">
        <p14:creationId xmlns:p14="http://schemas.microsoft.com/office/powerpoint/2010/main" val="371358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16</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APM: IP Intelligence</a:t>
            </a:r>
          </a:p>
        </p:txBody>
      </p:sp>
      <p:grpSp>
        <p:nvGrpSpPr>
          <p:cNvPr id="16" name="Group 15">
            <a:extLst>
              <a:ext uri="{FF2B5EF4-FFF2-40B4-BE49-F238E27FC236}">
                <a16:creationId xmlns:a16="http://schemas.microsoft.com/office/drawing/2014/main" id="{E46F993F-B1E9-4AE4-93CB-585F66699133}"/>
              </a:ext>
            </a:extLst>
          </p:cNvPr>
          <p:cNvGrpSpPr/>
          <p:nvPr/>
        </p:nvGrpSpPr>
        <p:grpSpPr>
          <a:xfrm>
            <a:off x="11089190" y="83106"/>
            <a:ext cx="1024390" cy="1056071"/>
            <a:chOff x="4710112" y="2000036"/>
            <a:chExt cx="2771775" cy="2857500"/>
          </a:xfrm>
        </p:grpSpPr>
        <p:grpSp>
          <p:nvGrpSpPr>
            <p:cNvPr id="17" name="Group 16">
              <a:extLst>
                <a:ext uri="{FF2B5EF4-FFF2-40B4-BE49-F238E27FC236}">
                  <a16:creationId xmlns:a16="http://schemas.microsoft.com/office/drawing/2014/main" id="{C72CB494-256E-4ACD-A666-44EEF9F90D63}"/>
                </a:ext>
              </a:extLst>
            </p:cNvPr>
            <p:cNvGrpSpPr/>
            <p:nvPr/>
          </p:nvGrpSpPr>
          <p:grpSpPr>
            <a:xfrm>
              <a:off x="4710112" y="2000036"/>
              <a:ext cx="2771775" cy="2857500"/>
              <a:chOff x="4710112" y="2000036"/>
              <a:chExt cx="2771775" cy="2857500"/>
            </a:xfrm>
          </p:grpSpPr>
          <p:pic>
            <p:nvPicPr>
              <p:cNvPr id="19" name="Picture 18">
                <a:extLst>
                  <a:ext uri="{FF2B5EF4-FFF2-40B4-BE49-F238E27FC236}">
                    <a16:creationId xmlns:a16="http://schemas.microsoft.com/office/drawing/2014/main" id="{D85E9A76-592F-4501-9442-860054B09E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20" name="Picture 19">
                <a:extLst>
                  <a:ext uri="{FF2B5EF4-FFF2-40B4-BE49-F238E27FC236}">
                    <a16:creationId xmlns:a16="http://schemas.microsoft.com/office/drawing/2014/main" id="{70E2120D-DBEF-49AD-BF30-2DD8C14268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18" name="Picture 17">
              <a:extLst>
                <a:ext uri="{FF2B5EF4-FFF2-40B4-BE49-F238E27FC236}">
                  <a16:creationId xmlns:a16="http://schemas.microsoft.com/office/drawing/2014/main" id="{DFBB80B5-08B5-449E-A18B-72B4938C9A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pic>
        <p:nvPicPr>
          <p:cNvPr id="21" name="Picture 20">
            <a:extLst>
              <a:ext uri="{FF2B5EF4-FFF2-40B4-BE49-F238E27FC236}">
                <a16:creationId xmlns:a16="http://schemas.microsoft.com/office/drawing/2014/main" id="{02EC54F0-FB8D-4CCA-964E-8FF9E52A8BEF}"/>
              </a:ext>
            </a:extLst>
          </p:cNvPr>
          <p:cNvPicPr>
            <a:picLocks noChangeAspect="1"/>
          </p:cNvPicPr>
          <p:nvPr/>
        </p:nvPicPr>
        <p:blipFill>
          <a:blip r:embed="rId5"/>
          <a:stretch>
            <a:fillRect/>
          </a:stretch>
        </p:blipFill>
        <p:spPr>
          <a:xfrm>
            <a:off x="951698" y="1181100"/>
            <a:ext cx="5676900" cy="2247900"/>
          </a:xfrm>
          <a:prstGeom prst="rect">
            <a:avLst/>
          </a:prstGeom>
        </p:spPr>
      </p:pic>
      <p:pic>
        <p:nvPicPr>
          <p:cNvPr id="22" name="Picture 21">
            <a:extLst>
              <a:ext uri="{FF2B5EF4-FFF2-40B4-BE49-F238E27FC236}">
                <a16:creationId xmlns:a16="http://schemas.microsoft.com/office/drawing/2014/main" id="{882A40BF-FA8C-4581-A84F-3040122AB004}"/>
              </a:ext>
            </a:extLst>
          </p:cNvPr>
          <p:cNvPicPr>
            <a:picLocks noChangeAspect="1"/>
          </p:cNvPicPr>
          <p:nvPr/>
        </p:nvPicPr>
        <p:blipFill>
          <a:blip r:embed="rId6"/>
          <a:stretch>
            <a:fillRect/>
          </a:stretch>
        </p:blipFill>
        <p:spPr>
          <a:xfrm>
            <a:off x="4650290" y="1956054"/>
            <a:ext cx="6438900" cy="4076700"/>
          </a:xfrm>
          <a:prstGeom prst="rect">
            <a:avLst/>
          </a:prstGeom>
        </p:spPr>
      </p:pic>
    </p:spTree>
    <p:extLst>
      <p:ext uri="{BB962C8B-B14F-4D97-AF65-F5344CB8AC3E}">
        <p14:creationId xmlns:p14="http://schemas.microsoft.com/office/powerpoint/2010/main" val="294878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17</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APM: Geo-Location</a:t>
            </a:r>
          </a:p>
        </p:txBody>
      </p:sp>
      <p:grpSp>
        <p:nvGrpSpPr>
          <p:cNvPr id="16" name="Group 15">
            <a:extLst>
              <a:ext uri="{FF2B5EF4-FFF2-40B4-BE49-F238E27FC236}">
                <a16:creationId xmlns:a16="http://schemas.microsoft.com/office/drawing/2014/main" id="{E46F993F-B1E9-4AE4-93CB-585F66699133}"/>
              </a:ext>
            </a:extLst>
          </p:cNvPr>
          <p:cNvGrpSpPr/>
          <p:nvPr/>
        </p:nvGrpSpPr>
        <p:grpSpPr>
          <a:xfrm>
            <a:off x="11089190" y="83106"/>
            <a:ext cx="1024390" cy="1056071"/>
            <a:chOff x="4710112" y="2000036"/>
            <a:chExt cx="2771775" cy="2857500"/>
          </a:xfrm>
        </p:grpSpPr>
        <p:grpSp>
          <p:nvGrpSpPr>
            <p:cNvPr id="17" name="Group 16">
              <a:extLst>
                <a:ext uri="{FF2B5EF4-FFF2-40B4-BE49-F238E27FC236}">
                  <a16:creationId xmlns:a16="http://schemas.microsoft.com/office/drawing/2014/main" id="{C72CB494-256E-4ACD-A666-44EEF9F90D63}"/>
                </a:ext>
              </a:extLst>
            </p:cNvPr>
            <p:cNvGrpSpPr/>
            <p:nvPr/>
          </p:nvGrpSpPr>
          <p:grpSpPr>
            <a:xfrm>
              <a:off x="4710112" y="2000036"/>
              <a:ext cx="2771775" cy="2857500"/>
              <a:chOff x="4710112" y="2000036"/>
              <a:chExt cx="2771775" cy="2857500"/>
            </a:xfrm>
          </p:grpSpPr>
          <p:pic>
            <p:nvPicPr>
              <p:cNvPr id="19" name="Picture 18">
                <a:extLst>
                  <a:ext uri="{FF2B5EF4-FFF2-40B4-BE49-F238E27FC236}">
                    <a16:creationId xmlns:a16="http://schemas.microsoft.com/office/drawing/2014/main" id="{D85E9A76-592F-4501-9442-860054B09E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20" name="Picture 19">
                <a:extLst>
                  <a:ext uri="{FF2B5EF4-FFF2-40B4-BE49-F238E27FC236}">
                    <a16:creationId xmlns:a16="http://schemas.microsoft.com/office/drawing/2014/main" id="{70E2120D-DBEF-49AD-BF30-2DD8C14268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18" name="Picture 17">
              <a:extLst>
                <a:ext uri="{FF2B5EF4-FFF2-40B4-BE49-F238E27FC236}">
                  <a16:creationId xmlns:a16="http://schemas.microsoft.com/office/drawing/2014/main" id="{DFBB80B5-08B5-449E-A18B-72B4938C9A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pic>
        <p:nvPicPr>
          <p:cNvPr id="5" name="Picture 4">
            <a:extLst>
              <a:ext uri="{FF2B5EF4-FFF2-40B4-BE49-F238E27FC236}">
                <a16:creationId xmlns:a16="http://schemas.microsoft.com/office/drawing/2014/main" id="{7E098B32-3945-44EF-B3F4-197D5A494A3A}"/>
              </a:ext>
            </a:extLst>
          </p:cNvPr>
          <p:cNvPicPr>
            <a:picLocks noChangeAspect="1"/>
          </p:cNvPicPr>
          <p:nvPr/>
        </p:nvPicPr>
        <p:blipFill>
          <a:blip r:embed="rId5"/>
          <a:stretch>
            <a:fillRect/>
          </a:stretch>
        </p:blipFill>
        <p:spPr>
          <a:xfrm>
            <a:off x="436646" y="1226195"/>
            <a:ext cx="5543550" cy="1476375"/>
          </a:xfrm>
          <a:prstGeom prst="rect">
            <a:avLst/>
          </a:prstGeom>
        </p:spPr>
      </p:pic>
      <p:pic>
        <p:nvPicPr>
          <p:cNvPr id="6" name="Picture 5">
            <a:extLst>
              <a:ext uri="{FF2B5EF4-FFF2-40B4-BE49-F238E27FC236}">
                <a16:creationId xmlns:a16="http://schemas.microsoft.com/office/drawing/2014/main" id="{5F4D7DA4-5387-42ED-9747-2B4C75CC4952}"/>
              </a:ext>
            </a:extLst>
          </p:cNvPr>
          <p:cNvPicPr>
            <a:picLocks noChangeAspect="1"/>
          </p:cNvPicPr>
          <p:nvPr/>
        </p:nvPicPr>
        <p:blipFill>
          <a:blip r:embed="rId6"/>
          <a:stretch>
            <a:fillRect/>
          </a:stretch>
        </p:blipFill>
        <p:spPr>
          <a:xfrm>
            <a:off x="892342" y="2519362"/>
            <a:ext cx="6477000" cy="1819275"/>
          </a:xfrm>
          <a:prstGeom prst="rect">
            <a:avLst/>
          </a:prstGeom>
        </p:spPr>
      </p:pic>
      <p:pic>
        <p:nvPicPr>
          <p:cNvPr id="8" name="Picture 7">
            <a:extLst>
              <a:ext uri="{FF2B5EF4-FFF2-40B4-BE49-F238E27FC236}">
                <a16:creationId xmlns:a16="http://schemas.microsoft.com/office/drawing/2014/main" id="{81B3FC83-29D4-44A0-A31E-97BDFCB0C69E}"/>
              </a:ext>
            </a:extLst>
          </p:cNvPr>
          <p:cNvPicPr>
            <a:picLocks noChangeAspect="1"/>
          </p:cNvPicPr>
          <p:nvPr/>
        </p:nvPicPr>
        <p:blipFill>
          <a:blip r:embed="rId7"/>
          <a:stretch>
            <a:fillRect/>
          </a:stretch>
        </p:blipFill>
        <p:spPr>
          <a:xfrm>
            <a:off x="3394595" y="3696460"/>
            <a:ext cx="4851668" cy="2856739"/>
          </a:xfrm>
          <a:prstGeom prst="rect">
            <a:avLst/>
          </a:prstGeom>
        </p:spPr>
      </p:pic>
      <p:sp>
        <p:nvSpPr>
          <p:cNvPr id="9" name="Rectangle 8">
            <a:extLst>
              <a:ext uri="{FF2B5EF4-FFF2-40B4-BE49-F238E27FC236}">
                <a16:creationId xmlns:a16="http://schemas.microsoft.com/office/drawing/2014/main" id="{32BB7B36-EA1E-485F-AC7A-4946C07EE945}"/>
              </a:ext>
            </a:extLst>
          </p:cNvPr>
          <p:cNvSpPr/>
          <p:nvPr/>
        </p:nvSpPr>
        <p:spPr>
          <a:xfrm>
            <a:off x="8796285" y="2538685"/>
            <a:ext cx="2595582" cy="369332"/>
          </a:xfrm>
          <a:prstGeom prst="rect">
            <a:avLst/>
          </a:prstGeom>
        </p:spPr>
        <p:txBody>
          <a:bodyPr wrap="none">
            <a:spAutoFit/>
          </a:bodyPr>
          <a:lstStyle/>
          <a:p>
            <a:r>
              <a:rPr lang="en-US" dirty="0"/>
              <a:t>https://countrycode.org/</a:t>
            </a:r>
          </a:p>
        </p:txBody>
      </p:sp>
      <p:pic>
        <p:nvPicPr>
          <p:cNvPr id="10" name="Picture 9">
            <a:extLst>
              <a:ext uri="{FF2B5EF4-FFF2-40B4-BE49-F238E27FC236}">
                <a16:creationId xmlns:a16="http://schemas.microsoft.com/office/drawing/2014/main" id="{25AC48BD-9CD7-4152-8F9F-87144008F635}"/>
              </a:ext>
            </a:extLst>
          </p:cNvPr>
          <p:cNvPicPr>
            <a:picLocks noChangeAspect="1"/>
          </p:cNvPicPr>
          <p:nvPr/>
        </p:nvPicPr>
        <p:blipFill>
          <a:blip r:embed="rId8"/>
          <a:stretch>
            <a:fillRect/>
          </a:stretch>
        </p:blipFill>
        <p:spPr>
          <a:xfrm>
            <a:off x="7115448" y="4425840"/>
            <a:ext cx="4695455" cy="1570089"/>
          </a:xfrm>
          <a:prstGeom prst="rect">
            <a:avLst/>
          </a:prstGeom>
        </p:spPr>
      </p:pic>
      <p:sp>
        <p:nvSpPr>
          <p:cNvPr id="11" name="Rectangle 10">
            <a:extLst>
              <a:ext uri="{FF2B5EF4-FFF2-40B4-BE49-F238E27FC236}">
                <a16:creationId xmlns:a16="http://schemas.microsoft.com/office/drawing/2014/main" id="{5B7AFC35-8D2D-49E0-A0E5-813BCC312C8A}"/>
              </a:ext>
            </a:extLst>
          </p:cNvPr>
          <p:cNvSpPr/>
          <p:nvPr/>
        </p:nvSpPr>
        <p:spPr>
          <a:xfrm>
            <a:off x="7196087" y="5269548"/>
            <a:ext cx="1813159" cy="246188"/>
          </a:xfrm>
          <a:prstGeom prst="rect">
            <a:avLst/>
          </a:prstGeom>
          <a:solidFill>
            <a:srgbClr val="FFFF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2" name="Picture 11">
            <a:extLst>
              <a:ext uri="{FF2B5EF4-FFF2-40B4-BE49-F238E27FC236}">
                <a16:creationId xmlns:a16="http://schemas.microsoft.com/office/drawing/2014/main" id="{FA9B756F-EB0F-4181-925B-AB357BDADF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49218" y="1192054"/>
            <a:ext cx="3661685" cy="1327308"/>
          </a:xfrm>
          <a:prstGeom prst="rect">
            <a:avLst/>
          </a:prstGeom>
        </p:spPr>
      </p:pic>
    </p:spTree>
    <p:extLst>
      <p:ext uri="{BB962C8B-B14F-4D97-AF65-F5344CB8AC3E}">
        <p14:creationId xmlns:p14="http://schemas.microsoft.com/office/powerpoint/2010/main" val="319083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a:xfrm>
            <a:off x="9144000" y="6492874"/>
            <a:ext cx="2743200" cy="365125"/>
          </a:xfrm>
        </p:spPr>
        <p:txBody>
          <a:bodyPr/>
          <a:lstStyle/>
          <a:p>
            <a:fld id="{49DF86D6-4B9D-4B83-AF23-D696D3CD110A}" type="slidenum">
              <a:rPr lang="en-US" smtClean="0"/>
              <a:pPr/>
              <a:t>18</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APM: IP Filters/Subnetting</a:t>
            </a:r>
          </a:p>
        </p:txBody>
      </p:sp>
      <p:grpSp>
        <p:nvGrpSpPr>
          <p:cNvPr id="16" name="Group 15">
            <a:extLst>
              <a:ext uri="{FF2B5EF4-FFF2-40B4-BE49-F238E27FC236}">
                <a16:creationId xmlns:a16="http://schemas.microsoft.com/office/drawing/2014/main" id="{E46F993F-B1E9-4AE4-93CB-585F66699133}"/>
              </a:ext>
            </a:extLst>
          </p:cNvPr>
          <p:cNvGrpSpPr/>
          <p:nvPr/>
        </p:nvGrpSpPr>
        <p:grpSpPr>
          <a:xfrm>
            <a:off x="11089190" y="83106"/>
            <a:ext cx="1024390" cy="1056071"/>
            <a:chOff x="4710112" y="2000036"/>
            <a:chExt cx="2771775" cy="2857500"/>
          </a:xfrm>
        </p:grpSpPr>
        <p:grpSp>
          <p:nvGrpSpPr>
            <p:cNvPr id="17" name="Group 16">
              <a:extLst>
                <a:ext uri="{FF2B5EF4-FFF2-40B4-BE49-F238E27FC236}">
                  <a16:creationId xmlns:a16="http://schemas.microsoft.com/office/drawing/2014/main" id="{C72CB494-256E-4ACD-A666-44EEF9F90D63}"/>
                </a:ext>
              </a:extLst>
            </p:cNvPr>
            <p:cNvGrpSpPr/>
            <p:nvPr/>
          </p:nvGrpSpPr>
          <p:grpSpPr>
            <a:xfrm>
              <a:off x="4710112" y="2000036"/>
              <a:ext cx="2771775" cy="2857500"/>
              <a:chOff x="4710112" y="2000036"/>
              <a:chExt cx="2771775" cy="2857500"/>
            </a:xfrm>
          </p:grpSpPr>
          <p:pic>
            <p:nvPicPr>
              <p:cNvPr id="19" name="Picture 18">
                <a:extLst>
                  <a:ext uri="{FF2B5EF4-FFF2-40B4-BE49-F238E27FC236}">
                    <a16:creationId xmlns:a16="http://schemas.microsoft.com/office/drawing/2014/main" id="{D85E9A76-592F-4501-9442-860054B09E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20" name="Picture 19">
                <a:extLst>
                  <a:ext uri="{FF2B5EF4-FFF2-40B4-BE49-F238E27FC236}">
                    <a16:creationId xmlns:a16="http://schemas.microsoft.com/office/drawing/2014/main" id="{70E2120D-DBEF-49AD-BF30-2DD8C14268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18" name="Picture 17">
              <a:extLst>
                <a:ext uri="{FF2B5EF4-FFF2-40B4-BE49-F238E27FC236}">
                  <a16:creationId xmlns:a16="http://schemas.microsoft.com/office/drawing/2014/main" id="{DFBB80B5-08B5-449E-A18B-72B4938C9A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pic>
        <p:nvPicPr>
          <p:cNvPr id="5" name="Picture 4">
            <a:extLst>
              <a:ext uri="{FF2B5EF4-FFF2-40B4-BE49-F238E27FC236}">
                <a16:creationId xmlns:a16="http://schemas.microsoft.com/office/drawing/2014/main" id="{DC4974D2-D83D-4A29-B858-8D8F21F509A8}"/>
              </a:ext>
            </a:extLst>
          </p:cNvPr>
          <p:cNvPicPr>
            <a:picLocks noChangeAspect="1"/>
          </p:cNvPicPr>
          <p:nvPr/>
        </p:nvPicPr>
        <p:blipFill>
          <a:blip r:embed="rId5"/>
          <a:stretch>
            <a:fillRect/>
          </a:stretch>
        </p:blipFill>
        <p:spPr>
          <a:xfrm>
            <a:off x="426996" y="1260098"/>
            <a:ext cx="5476875" cy="1428750"/>
          </a:xfrm>
          <a:prstGeom prst="rect">
            <a:avLst/>
          </a:prstGeom>
        </p:spPr>
      </p:pic>
      <p:pic>
        <p:nvPicPr>
          <p:cNvPr id="6" name="Picture 5">
            <a:extLst>
              <a:ext uri="{FF2B5EF4-FFF2-40B4-BE49-F238E27FC236}">
                <a16:creationId xmlns:a16="http://schemas.microsoft.com/office/drawing/2014/main" id="{F507A2F7-C265-441B-B481-28231B4CF3C3}"/>
              </a:ext>
            </a:extLst>
          </p:cNvPr>
          <p:cNvPicPr>
            <a:picLocks noChangeAspect="1"/>
          </p:cNvPicPr>
          <p:nvPr/>
        </p:nvPicPr>
        <p:blipFill>
          <a:blip r:embed="rId6"/>
          <a:stretch>
            <a:fillRect/>
          </a:stretch>
        </p:blipFill>
        <p:spPr>
          <a:xfrm>
            <a:off x="918711" y="2577032"/>
            <a:ext cx="6400800" cy="1695450"/>
          </a:xfrm>
          <a:prstGeom prst="rect">
            <a:avLst/>
          </a:prstGeom>
        </p:spPr>
      </p:pic>
      <p:pic>
        <p:nvPicPr>
          <p:cNvPr id="8" name="Picture 7">
            <a:extLst>
              <a:ext uri="{FF2B5EF4-FFF2-40B4-BE49-F238E27FC236}">
                <a16:creationId xmlns:a16="http://schemas.microsoft.com/office/drawing/2014/main" id="{7A41A1E7-2499-4AA6-8A57-C3A4085046E7}"/>
              </a:ext>
            </a:extLst>
          </p:cNvPr>
          <p:cNvPicPr>
            <a:picLocks noChangeAspect="1"/>
          </p:cNvPicPr>
          <p:nvPr/>
        </p:nvPicPr>
        <p:blipFill>
          <a:blip r:embed="rId7"/>
          <a:stretch>
            <a:fillRect/>
          </a:stretch>
        </p:blipFill>
        <p:spPr>
          <a:xfrm>
            <a:off x="1548264" y="4233710"/>
            <a:ext cx="6438900" cy="1828800"/>
          </a:xfrm>
          <a:prstGeom prst="rect">
            <a:avLst/>
          </a:prstGeom>
        </p:spPr>
      </p:pic>
      <p:pic>
        <p:nvPicPr>
          <p:cNvPr id="7" name="Picture 6">
            <a:extLst>
              <a:ext uri="{FF2B5EF4-FFF2-40B4-BE49-F238E27FC236}">
                <a16:creationId xmlns:a16="http://schemas.microsoft.com/office/drawing/2014/main" id="{FF9BE88E-F180-44DF-9680-751CBE5F6506}"/>
              </a:ext>
            </a:extLst>
          </p:cNvPr>
          <p:cNvPicPr>
            <a:picLocks noChangeAspect="1"/>
          </p:cNvPicPr>
          <p:nvPr/>
        </p:nvPicPr>
        <p:blipFill>
          <a:blip r:embed="rId8"/>
          <a:stretch>
            <a:fillRect/>
          </a:stretch>
        </p:blipFill>
        <p:spPr>
          <a:xfrm>
            <a:off x="8106368" y="1448049"/>
            <a:ext cx="3810609" cy="4076852"/>
          </a:xfrm>
          <a:prstGeom prst="rect">
            <a:avLst/>
          </a:prstGeom>
        </p:spPr>
      </p:pic>
    </p:spTree>
    <p:extLst>
      <p:ext uri="{BB962C8B-B14F-4D97-AF65-F5344CB8AC3E}">
        <p14:creationId xmlns:p14="http://schemas.microsoft.com/office/powerpoint/2010/main" val="40495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a:t>© 2017 F5 Networks</a:t>
            </a:r>
          </a:p>
        </p:txBody>
      </p:sp>
      <p:sp>
        <p:nvSpPr>
          <p:cNvPr id="3" name="Slide Number Placeholder 2"/>
          <p:cNvSpPr>
            <a:spLocks noGrp="1"/>
          </p:cNvSpPr>
          <p:nvPr>
            <p:ph type="sldNum" sz="quarter" idx="4"/>
          </p:nvPr>
        </p:nvSpPr>
        <p:spPr/>
        <p:txBody>
          <a:bodyPr/>
          <a:lstStyle/>
          <a:p>
            <a:fld id="{49DF86D6-4B9D-4B83-AF23-D696D3CD110A}" type="slidenum">
              <a:rPr lang="en-US" smtClean="0"/>
              <a:pPr/>
              <a:t>19</a:t>
            </a:fld>
            <a:endParaRPr lang="en-US" dirty="0"/>
          </a:p>
        </p:txBody>
      </p:sp>
      <p:sp>
        <p:nvSpPr>
          <p:cNvPr id="4" name="Title 3">
            <a:extLst>
              <a:ext uri="{FF2B5EF4-FFF2-40B4-BE49-F238E27FC236}">
                <a16:creationId xmlns:a16="http://schemas.microsoft.com/office/drawing/2014/main" id="{B060188C-0BDC-40C3-81DB-7E5DF098BD2C}"/>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APM: Access Control</a:t>
            </a:r>
          </a:p>
        </p:txBody>
      </p:sp>
      <p:grpSp>
        <p:nvGrpSpPr>
          <p:cNvPr id="5" name="Group 4">
            <a:extLst>
              <a:ext uri="{FF2B5EF4-FFF2-40B4-BE49-F238E27FC236}">
                <a16:creationId xmlns:a16="http://schemas.microsoft.com/office/drawing/2014/main" id="{DF761F52-2EFF-4CE8-AE9C-30FD169AB612}"/>
              </a:ext>
            </a:extLst>
          </p:cNvPr>
          <p:cNvGrpSpPr/>
          <p:nvPr/>
        </p:nvGrpSpPr>
        <p:grpSpPr>
          <a:xfrm>
            <a:off x="11089190" y="83106"/>
            <a:ext cx="1024390" cy="1056071"/>
            <a:chOff x="4710112" y="2000036"/>
            <a:chExt cx="2771775" cy="2857500"/>
          </a:xfrm>
        </p:grpSpPr>
        <p:grpSp>
          <p:nvGrpSpPr>
            <p:cNvPr id="6" name="Group 5">
              <a:extLst>
                <a:ext uri="{FF2B5EF4-FFF2-40B4-BE49-F238E27FC236}">
                  <a16:creationId xmlns:a16="http://schemas.microsoft.com/office/drawing/2014/main" id="{7344A244-FDDE-4722-B6A4-DA363A9F0A9C}"/>
                </a:ext>
              </a:extLst>
            </p:cNvPr>
            <p:cNvGrpSpPr/>
            <p:nvPr/>
          </p:nvGrpSpPr>
          <p:grpSpPr>
            <a:xfrm>
              <a:off x="4710112" y="2000036"/>
              <a:ext cx="2771775" cy="2857500"/>
              <a:chOff x="4710112" y="2000036"/>
              <a:chExt cx="2771775" cy="2857500"/>
            </a:xfrm>
          </p:grpSpPr>
          <p:pic>
            <p:nvPicPr>
              <p:cNvPr id="8" name="Picture 7">
                <a:extLst>
                  <a:ext uri="{FF2B5EF4-FFF2-40B4-BE49-F238E27FC236}">
                    <a16:creationId xmlns:a16="http://schemas.microsoft.com/office/drawing/2014/main" id="{5C8B4EE8-DFC4-4C88-83F0-524980C150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9" name="Picture 8">
                <a:extLst>
                  <a:ext uri="{FF2B5EF4-FFF2-40B4-BE49-F238E27FC236}">
                    <a16:creationId xmlns:a16="http://schemas.microsoft.com/office/drawing/2014/main" id="{81040694-1601-4439-A204-31BF11278F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7" name="Picture 6">
              <a:extLst>
                <a:ext uri="{FF2B5EF4-FFF2-40B4-BE49-F238E27FC236}">
                  <a16:creationId xmlns:a16="http://schemas.microsoft.com/office/drawing/2014/main" id="{446FFD7B-3685-4987-9045-56C23F52A5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grpSp>
        <p:nvGrpSpPr>
          <p:cNvPr id="10" name="Group 9">
            <a:extLst>
              <a:ext uri="{FF2B5EF4-FFF2-40B4-BE49-F238E27FC236}">
                <a16:creationId xmlns:a16="http://schemas.microsoft.com/office/drawing/2014/main" id="{BFA96CA4-9AF3-42B5-8775-AC66995925CD}"/>
              </a:ext>
            </a:extLst>
          </p:cNvPr>
          <p:cNvGrpSpPr/>
          <p:nvPr/>
        </p:nvGrpSpPr>
        <p:grpSpPr>
          <a:xfrm>
            <a:off x="5477229" y="2275367"/>
            <a:ext cx="900496" cy="749314"/>
            <a:chOff x="4023360" y="2841796"/>
            <a:chExt cx="1463040" cy="1273004"/>
          </a:xfrm>
        </p:grpSpPr>
        <p:sp>
          <p:nvSpPr>
            <p:cNvPr id="11" name="Freeform 7">
              <a:extLst>
                <a:ext uri="{FF2B5EF4-FFF2-40B4-BE49-F238E27FC236}">
                  <a16:creationId xmlns:a16="http://schemas.microsoft.com/office/drawing/2014/main" id="{6C6379FE-6366-47F0-9B03-53582DA0FC75}"/>
                </a:ext>
              </a:extLst>
            </p:cNvPr>
            <p:cNvSpPr>
              <a:spLocks noEditPoints="1"/>
            </p:cNvSpPr>
            <p:nvPr/>
          </p:nvSpPr>
          <p:spPr bwMode="auto">
            <a:xfrm>
              <a:off x="4276806" y="2841796"/>
              <a:ext cx="956149" cy="732449"/>
            </a:xfrm>
            <a:custGeom>
              <a:avLst/>
              <a:gdLst>
                <a:gd name="T0" fmla="*/ 598 w 640"/>
                <a:gd name="T1" fmla="*/ 0 h 491"/>
                <a:gd name="T2" fmla="*/ 43 w 640"/>
                <a:gd name="T3" fmla="*/ 0 h 491"/>
                <a:gd name="T4" fmla="*/ 0 w 640"/>
                <a:gd name="T5" fmla="*/ 43 h 491"/>
                <a:gd name="T6" fmla="*/ 0 w 640"/>
                <a:gd name="T7" fmla="*/ 448 h 491"/>
                <a:gd name="T8" fmla="*/ 43 w 640"/>
                <a:gd name="T9" fmla="*/ 491 h 491"/>
                <a:gd name="T10" fmla="*/ 598 w 640"/>
                <a:gd name="T11" fmla="*/ 491 h 491"/>
                <a:gd name="T12" fmla="*/ 640 w 640"/>
                <a:gd name="T13" fmla="*/ 448 h 491"/>
                <a:gd name="T14" fmla="*/ 640 w 640"/>
                <a:gd name="T15" fmla="*/ 43 h 491"/>
                <a:gd name="T16" fmla="*/ 598 w 640"/>
                <a:gd name="T17" fmla="*/ 0 h 491"/>
                <a:gd name="T18" fmla="*/ 534 w 640"/>
                <a:gd name="T19" fmla="*/ 405 h 491"/>
                <a:gd name="T20" fmla="*/ 502 w 640"/>
                <a:gd name="T21" fmla="*/ 437 h 491"/>
                <a:gd name="T22" fmla="*/ 128 w 640"/>
                <a:gd name="T23" fmla="*/ 437 h 491"/>
                <a:gd name="T24" fmla="*/ 96 w 640"/>
                <a:gd name="T25" fmla="*/ 405 h 491"/>
                <a:gd name="T26" fmla="*/ 96 w 640"/>
                <a:gd name="T27" fmla="*/ 85 h 491"/>
                <a:gd name="T28" fmla="*/ 128 w 640"/>
                <a:gd name="T29" fmla="*/ 53 h 491"/>
                <a:gd name="T30" fmla="*/ 502 w 640"/>
                <a:gd name="T31" fmla="*/ 53 h 491"/>
                <a:gd name="T32" fmla="*/ 534 w 640"/>
                <a:gd name="T33" fmla="*/ 85 h 491"/>
                <a:gd name="T34" fmla="*/ 534 w 640"/>
                <a:gd name="T35" fmla="*/ 405 h 491"/>
                <a:gd name="T36" fmla="*/ 587 w 640"/>
                <a:gd name="T37" fmla="*/ 267 h 491"/>
                <a:gd name="T38" fmla="*/ 566 w 640"/>
                <a:gd name="T39" fmla="*/ 246 h 491"/>
                <a:gd name="T40" fmla="*/ 587 w 640"/>
                <a:gd name="T41" fmla="*/ 224 h 491"/>
                <a:gd name="T42" fmla="*/ 608 w 640"/>
                <a:gd name="T43" fmla="*/ 246 h 491"/>
                <a:gd name="T44" fmla="*/ 587 w 640"/>
                <a:gd name="T45" fmla="*/ 26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0" h="491">
                  <a:moveTo>
                    <a:pt x="598" y="0"/>
                  </a:moveTo>
                  <a:cubicBezTo>
                    <a:pt x="43" y="0"/>
                    <a:pt x="43" y="0"/>
                    <a:pt x="43" y="0"/>
                  </a:cubicBezTo>
                  <a:cubicBezTo>
                    <a:pt x="19" y="0"/>
                    <a:pt x="0" y="19"/>
                    <a:pt x="0" y="43"/>
                  </a:cubicBezTo>
                  <a:cubicBezTo>
                    <a:pt x="0" y="448"/>
                    <a:pt x="0" y="448"/>
                    <a:pt x="0" y="448"/>
                  </a:cubicBezTo>
                  <a:cubicBezTo>
                    <a:pt x="0" y="471"/>
                    <a:pt x="19" y="491"/>
                    <a:pt x="43" y="491"/>
                  </a:cubicBezTo>
                  <a:cubicBezTo>
                    <a:pt x="598" y="491"/>
                    <a:pt x="598" y="491"/>
                    <a:pt x="598" y="491"/>
                  </a:cubicBezTo>
                  <a:cubicBezTo>
                    <a:pt x="621" y="491"/>
                    <a:pt x="640" y="471"/>
                    <a:pt x="640" y="448"/>
                  </a:cubicBezTo>
                  <a:cubicBezTo>
                    <a:pt x="640" y="43"/>
                    <a:pt x="640" y="43"/>
                    <a:pt x="640" y="43"/>
                  </a:cubicBezTo>
                  <a:cubicBezTo>
                    <a:pt x="640" y="19"/>
                    <a:pt x="621" y="0"/>
                    <a:pt x="598" y="0"/>
                  </a:cubicBezTo>
                  <a:close/>
                  <a:moveTo>
                    <a:pt x="534" y="405"/>
                  </a:moveTo>
                  <a:cubicBezTo>
                    <a:pt x="534" y="423"/>
                    <a:pt x="519" y="437"/>
                    <a:pt x="502" y="437"/>
                  </a:cubicBezTo>
                  <a:cubicBezTo>
                    <a:pt x="128" y="437"/>
                    <a:pt x="128" y="437"/>
                    <a:pt x="128" y="437"/>
                  </a:cubicBezTo>
                  <a:cubicBezTo>
                    <a:pt x="111" y="437"/>
                    <a:pt x="96" y="423"/>
                    <a:pt x="96" y="405"/>
                  </a:cubicBezTo>
                  <a:cubicBezTo>
                    <a:pt x="96" y="85"/>
                    <a:pt x="96" y="85"/>
                    <a:pt x="96" y="85"/>
                  </a:cubicBezTo>
                  <a:cubicBezTo>
                    <a:pt x="96" y="68"/>
                    <a:pt x="111" y="53"/>
                    <a:pt x="128" y="53"/>
                  </a:cubicBezTo>
                  <a:cubicBezTo>
                    <a:pt x="502" y="53"/>
                    <a:pt x="502" y="53"/>
                    <a:pt x="502" y="53"/>
                  </a:cubicBezTo>
                  <a:cubicBezTo>
                    <a:pt x="519" y="53"/>
                    <a:pt x="534" y="68"/>
                    <a:pt x="534" y="85"/>
                  </a:cubicBezTo>
                  <a:lnTo>
                    <a:pt x="534" y="405"/>
                  </a:lnTo>
                  <a:close/>
                  <a:moveTo>
                    <a:pt x="587" y="267"/>
                  </a:moveTo>
                  <a:cubicBezTo>
                    <a:pt x="575" y="267"/>
                    <a:pt x="566" y="257"/>
                    <a:pt x="566" y="246"/>
                  </a:cubicBezTo>
                  <a:cubicBezTo>
                    <a:pt x="566" y="234"/>
                    <a:pt x="575" y="224"/>
                    <a:pt x="587" y="224"/>
                  </a:cubicBezTo>
                  <a:cubicBezTo>
                    <a:pt x="599" y="224"/>
                    <a:pt x="608" y="234"/>
                    <a:pt x="608" y="246"/>
                  </a:cubicBezTo>
                  <a:cubicBezTo>
                    <a:pt x="608" y="257"/>
                    <a:pt x="599" y="267"/>
                    <a:pt x="587" y="267"/>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2" name="TextBox 11">
              <a:extLst>
                <a:ext uri="{FF2B5EF4-FFF2-40B4-BE49-F238E27FC236}">
                  <a16:creationId xmlns:a16="http://schemas.microsoft.com/office/drawing/2014/main" id="{46425416-6C06-44E1-812D-8AD6E42EF664}"/>
                </a:ext>
              </a:extLst>
            </p:cNvPr>
            <p:cNvSpPr txBox="1"/>
            <p:nvPr/>
          </p:nvSpPr>
          <p:spPr>
            <a:xfrm>
              <a:off x="4023360" y="3749040"/>
              <a:ext cx="1463040" cy="365760"/>
            </a:xfrm>
            <a:prstGeom prst="rect">
              <a:avLst/>
            </a:prstGeom>
            <a:noFill/>
          </p:spPr>
          <p:txBody>
            <a:bodyPr wrap="square" lIns="0" tIns="0" rIns="0" bIns="0" rtlCol="0" anchor="t">
              <a:noAutofit/>
            </a:bodyPr>
            <a:lstStyle/>
            <a:p>
              <a:pPr algn="ctr">
                <a:lnSpc>
                  <a:spcPct val="85000"/>
                </a:lnSpc>
              </a:pPr>
              <a:r>
                <a:rPr lang="en-US" sz="1200" kern="1200" dirty="0">
                  <a:cs typeface="Franklin Gothic Book"/>
                </a:rPr>
                <a:t>Device type and integrity</a:t>
              </a:r>
            </a:p>
          </p:txBody>
        </p:sp>
      </p:grpSp>
      <p:grpSp>
        <p:nvGrpSpPr>
          <p:cNvPr id="13" name="Group 12">
            <a:extLst>
              <a:ext uri="{FF2B5EF4-FFF2-40B4-BE49-F238E27FC236}">
                <a16:creationId xmlns:a16="http://schemas.microsoft.com/office/drawing/2014/main" id="{B6057212-C7F6-4F09-8224-EC6E5F3E3AC2}"/>
              </a:ext>
            </a:extLst>
          </p:cNvPr>
          <p:cNvGrpSpPr/>
          <p:nvPr/>
        </p:nvGrpSpPr>
        <p:grpSpPr>
          <a:xfrm>
            <a:off x="4724640" y="1800311"/>
            <a:ext cx="946091" cy="649106"/>
            <a:chOff x="6949440" y="2891857"/>
            <a:chExt cx="1463040" cy="1108826"/>
          </a:xfrm>
          <a:solidFill>
            <a:schemeClr val="tx2"/>
          </a:solidFill>
        </p:grpSpPr>
        <p:grpSp>
          <p:nvGrpSpPr>
            <p:cNvPr id="14" name="Group 13">
              <a:extLst>
                <a:ext uri="{FF2B5EF4-FFF2-40B4-BE49-F238E27FC236}">
                  <a16:creationId xmlns:a16="http://schemas.microsoft.com/office/drawing/2014/main" id="{DFD5EF79-1945-4017-AFE8-D07185D843D5}"/>
                </a:ext>
              </a:extLst>
            </p:cNvPr>
            <p:cNvGrpSpPr/>
            <p:nvPr/>
          </p:nvGrpSpPr>
          <p:grpSpPr>
            <a:xfrm>
              <a:off x="7316139" y="2891857"/>
              <a:ext cx="729625" cy="632328"/>
              <a:chOff x="7031361" y="3109911"/>
              <a:chExt cx="439738" cy="380999"/>
            </a:xfrm>
            <a:grpFill/>
          </p:grpSpPr>
          <p:sp>
            <p:nvSpPr>
              <p:cNvPr id="16" name="Freeform 15">
                <a:extLst>
                  <a:ext uri="{FF2B5EF4-FFF2-40B4-BE49-F238E27FC236}">
                    <a16:creationId xmlns:a16="http://schemas.microsoft.com/office/drawing/2014/main" id="{83A1BD55-290D-4927-936A-9CC9A384D42F}"/>
                  </a:ext>
                </a:extLst>
              </p:cNvPr>
              <p:cNvSpPr>
                <a:spLocks noEditPoints="1"/>
              </p:cNvSpPr>
              <p:nvPr/>
            </p:nvSpPr>
            <p:spPr bwMode="auto">
              <a:xfrm>
                <a:off x="7031361" y="3109911"/>
                <a:ext cx="439738" cy="380999"/>
              </a:xfrm>
              <a:custGeom>
                <a:avLst/>
                <a:gdLst>
                  <a:gd name="T0" fmla="*/ 381 w 489"/>
                  <a:gd name="T1" fmla="*/ 0 h 423"/>
                  <a:gd name="T2" fmla="*/ 108 w 489"/>
                  <a:gd name="T3" fmla="*/ 0 h 423"/>
                  <a:gd name="T4" fmla="*/ 0 w 489"/>
                  <a:gd name="T5" fmla="*/ 108 h 423"/>
                  <a:gd name="T6" fmla="*/ 0 w 489"/>
                  <a:gd name="T7" fmla="*/ 315 h 423"/>
                  <a:gd name="T8" fmla="*/ 108 w 489"/>
                  <a:gd name="T9" fmla="*/ 423 h 423"/>
                  <a:gd name="T10" fmla="*/ 381 w 489"/>
                  <a:gd name="T11" fmla="*/ 423 h 423"/>
                  <a:gd name="T12" fmla="*/ 489 w 489"/>
                  <a:gd name="T13" fmla="*/ 315 h 423"/>
                  <a:gd name="T14" fmla="*/ 489 w 489"/>
                  <a:gd name="T15" fmla="*/ 108 h 423"/>
                  <a:gd name="T16" fmla="*/ 381 w 489"/>
                  <a:gd name="T17" fmla="*/ 0 h 423"/>
                  <a:gd name="T18" fmla="*/ 86 w 489"/>
                  <a:gd name="T19" fmla="*/ 24 h 423"/>
                  <a:gd name="T20" fmla="*/ 115 w 489"/>
                  <a:gd name="T21" fmla="*/ 54 h 423"/>
                  <a:gd name="T22" fmla="*/ 86 w 489"/>
                  <a:gd name="T23" fmla="*/ 84 h 423"/>
                  <a:gd name="T24" fmla="*/ 56 w 489"/>
                  <a:gd name="T25" fmla="*/ 54 h 423"/>
                  <a:gd name="T26" fmla="*/ 86 w 489"/>
                  <a:gd name="T27" fmla="*/ 24 h 423"/>
                  <a:gd name="T28" fmla="*/ 439 w 489"/>
                  <a:gd name="T29" fmla="*/ 315 h 423"/>
                  <a:gd name="T30" fmla="*/ 381 w 489"/>
                  <a:gd name="T31" fmla="*/ 373 h 423"/>
                  <a:gd name="T32" fmla="*/ 108 w 489"/>
                  <a:gd name="T33" fmla="*/ 373 h 423"/>
                  <a:gd name="T34" fmla="*/ 49 w 489"/>
                  <a:gd name="T35" fmla="*/ 315 h 423"/>
                  <a:gd name="T36" fmla="*/ 49 w 489"/>
                  <a:gd name="T37" fmla="*/ 108 h 423"/>
                  <a:gd name="T38" fmla="*/ 51 w 489"/>
                  <a:gd name="T39" fmla="*/ 96 h 423"/>
                  <a:gd name="T40" fmla="*/ 438 w 489"/>
                  <a:gd name="T41" fmla="*/ 96 h 423"/>
                  <a:gd name="T42" fmla="*/ 439 w 489"/>
                  <a:gd name="T43" fmla="*/ 108 h 423"/>
                  <a:gd name="T44" fmla="*/ 439 w 489"/>
                  <a:gd name="T45" fmla="*/ 31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9" h="423">
                    <a:moveTo>
                      <a:pt x="381" y="0"/>
                    </a:moveTo>
                    <a:cubicBezTo>
                      <a:pt x="108" y="0"/>
                      <a:pt x="108" y="0"/>
                      <a:pt x="108" y="0"/>
                    </a:cubicBezTo>
                    <a:cubicBezTo>
                      <a:pt x="48" y="0"/>
                      <a:pt x="0" y="48"/>
                      <a:pt x="0" y="108"/>
                    </a:cubicBezTo>
                    <a:cubicBezTo>
                      <a:pt x="0" y="315"/>
                      <a:pt x="0" y="315"/>
                      <a:pt x="0" y="315"/>
                    </a:cubicBezTo>
                    <a:cubicBezTo>
                      <a:pt x="0" y="374"/>
                      <a:pt x="48" y="423"/>
                      <a:pt x="108" y="423"/>
                    </a:cubicBezTo>
                    <a:cubicBezTo>
                      <a:pt x="381" y="423"/>
                      <a:pt x="381" y="423"/>
                      <a:pt x="381" y="423"/>
                    </a:cubicBezTo>
                    <a:cubicBezTo>
                      <a:pt x="440" y="423"/>
                      <a:pt x="489" y="374"/>
                      <a:pt x="489" y="315"/>
                    </a:cubicBezTo>
                    <a:cubicBezTo>
                      <a:pt x="489" y="108"/>
                      <a:pt x="489" y="108"/>
                      <a:pt x="489" y="108"/>
                    </a:cubicBezTo>
                    <a:cubicBezTo>
                      <a:pt x="489" y="48"/>
                      <a:pt x="440" y="0"/>
                      <a:pt x="381" y="0"/>
                    </a:cubicBezTo>
                    <a:close/>
                    <a:moveTo>
                      <a:pt x="86" y="24"/>
                    </a:moveTo>
                    <a:cubicBezTo>
                      <a:pt x="102" y="24"/>
                      <a:pt x="115" y="38"/>
                      <a:pt x="115" y="54"/>
                    </a:cubicBezTo>
                    <a:cubicBezTo>
                      <a:pt x="115" y="70"/>
                      <a:pt x="102" y="84"/>
                      <a:pt x="86" y="84"/>
                    </a:cubicBezTo>
                    <a:cubicBezTo>
                      <a:pt x="69" y="84"/>
                      <a:pt x="56" y="70"/>
                      <a:pt x="56" y="54"/>
                    </a:cubicBezTo>
                    <a:cubicBezTo>
                      <a:pt x="56" y="38"/>
                      <a:pt x="69" y="24"/>
                      <a:pt x="86" y="24"/>
                    </a:cubicBezTo>
                    <a:close/>
                    <a:moveTo>
                      <a:pt x="439" y="315"/>
                    </a:moveTo>
                    <a:cubicBezTo>
                      <a:pt x="439" y="347"/>
                      <a:pt x="413" y="373"/>
                      <a:pt x="381" y="373"/>
                    </a:cubicBezTo>
                    <a:cubicBezTo>
                      <a:pt x="108" y="373"/>
                      <a:pt x="108" y="373"/>
                      <a:pt x="108" y="373"/>
                    </a:cubicBezTo>
                    <a:cubicBezTo>
                      <a:pt x="76" y="373"/>
                      <a:pt x="49" y="347"/>
                      <a:pt x="49" y="315"/>
                    </a:cubicBezTo>
                    <a:cubicBezTo>
                      <a:pt x="49" y="108"/>
                      <a:pt x="49" y="108"/>
                      <a:pt x="49" y="108"/>
                    </a:cubicBezTo>
                    <a:cubicBezTo>
                      <a:pt x="49" y="103"/>
                      <a:pt x="50" y="99"/>
                      <a:pt x="51" y="96"/>
                    </a:cubicBezTo>
                    <a:cubicBezTo>
                      <a:pt x="438" y="96"/>
                      <a:pt x="438" y="96"/>
                      <a:pt x="438" y="96"/>
                    </a:cubicBezTo>
                    <a:cubicBezTo>
                      <a:pt x="439" y="99"/>
                      <a:pt x="439" y="103"/>
                      <a:pt x="439" y="108"/>
                    </a:cubicBezTo>
                    <a:lnTo>
                      <a:pt x="43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sp>
            <p:nvSpPr>
              <p:cNvPr id="17" name="Freeform 16">
                <a:extLst>
                  <a:ext uri="{FF2B5EF4-FFF2-40B4-BE49-F238E27FC236}">
                    <a16:creationId xmlns:a16="http://schemas.microsoft.com/office/drawing/2014/main" id="{CAC5D44B-3521-4012-A8F0-949A49EC6367}"/>
                  </a:ext>
                </a:extLst>
              </p:cNvPr>
              <p:cNvSpPr>
                <a:spLocks/>
              </p:cNvSpPr>
              <p:nvPr/>
            </p:nvSpPr>
            <p:spPr bwMode="auto">
              <a:xfrm>
                <a:off x="7094864" y="3228973"/>
                <a:ext cx="311150" cy="25400"/>
              </a:xfrm>
              <a:custGeom>
                <a:avLst/>
                <a:gdLst>
                  <a:gd name="T0" fmla="*/ 14 w 345"/>
                  <a:gd name="T1" fmla="*/ 29 h 29"/>
                  <a:gd name="T2" fmla="*/ 331 w 345"/>
                  <a:gd name="T3" fmla="*/ 29 h 29"/>
                  <a:gd name="T4" fmla="*/ 345 w 345"/>
                  <a:gd name="T5" fmla="*/ 14 h 29"/>
                  <a:gd name="T6" fmla="*/ 331 w 345"/>
                  <a:gd name="T7" fmla="*/ 0 h 29"/>
                  <a:gd name="T8" fmla="*/ 14 w 345"/>
                  <a:gd name="T9" fmla="*/ 0 h 29"/>
                  <a:gd name="T10" fmla="*/ 0 w 345"/>
                  <a:gd name="T11" fmla="*/ 14 h 29"/>
                  <a:gd name="T12" fmla="*/ 14 w 345"/>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345" h="29">
                    <a:moveTo>
                      <a:pt x="14" y="29"/>
                    </a:moveTo>
                    <a:cubicBezTo>
                      <a:pt x="331" y="29"/>
                      <a:pt x="331" y="29"/>
                      <a:pt x="331" y="29"/>
                    </a:cubicBezTo>
                    <a:cubicBezTo>
                      <a:pt x="339" y="29"/>
                      <a:pt x="345" y="22"/>
                      <a:pt x="345" y="14"/>
                    </a:cubicBezTo>
                    <a:cubicBezTo>
                      <a:pt x="345" y="7"/>
                      <a:pt x="339" y="0"/>
                      <a:pt x="331" y="0"/>
                    </a:cubicBezTo>
                    <a:cubicBezTo>
                      <a:pt x="14" y="0"/>
                      <a:pt x="14" y="0"/>
                      <a:pt x="14" y="0"/>
                    </a:cubicBezTo>
                    <a:cubicBezTo>
                      <a:pt x="6" y="0"/>
                      <a:pt x="0" y="7"/>
                      <a:pt x="0" y="14"/>
                    </a:cubicBezTo>
                    <a:cubicBezTo>
                      <a:pt x="0" y="22"/>
                      <a:pt x="6" y="29"/>
                      <a:pt x="14" y="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sp>
            <p:nvSpPr>
              <p:cNvPr id="18" name="Freeform 17">
                <a:extLst>
                  <a:ext uri="{FF2B5EF4-FFF2-40B4-BE49-F238E27FC236}">
                    <a16:creationId xmlns:a16="http://schemas.microsoft.com/office/drawing/2014/main" id="{FC4F4503-0E40-4C30-BC40-0CF8B4259F65}"/>
                  </a:ext>
                </a:extLst>
              </p:cNvPr>
              <p:cNvSpPr>
                <a:spLocks/>
              </p:cNvSpPr>
              <p:nvPr/>
            </p:nvSpPr>
            <p:spPr bwMode="auto">
              <a:xfrm>
                <a:off x="7094864" y="3270247"/>
                <a:ext cx="311150" cy="25400"/>
              </a:xfrm>
              <a:custGeom>
                <a:avLst/>
                <a:gdLst>
                  <a:gd name="T0" fmla="*/ 14 w 345"/>
                  <a:gd name="T1" fmla="*/ 28 h 28"/>
                  <a:gd name="T2" fmla="*/ 331 w 345"/>
                  <a:gd name="T3" fmla="*/ 28 h 28"/>
                  <a:gd name="T4" fmla="*/ 345 w 345"/>
                  <a:gd name="T5" fmla="*/ 14 h 28"/>
                  <a:gd name="T6" fmla="*/ 331 w 345"/>
                  <a:gd name="T7" fmla="*/ 0 h 28"/>
                  <a:gd name="T8" fmla="*/ 14 w 345"/>
                  <a:gd name="T9" fmla="*/ 0 h 28"/>
                  <a:gd name="T10" fmla="*/ 0 w 345"/>
                  <a:gd name="T11" fmla="*/ 14 h 28"/>
                  <a:gd name="T12" fmla="*/ 14 w 345"/>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345" h="28">
                    <a:moveTo>
                      <a:pt x="14" y="28"/>
                    </a:moveTo>
                    <a:cubicBezTo>
                      <a:pt x="331" y="28"/>
                      <a:pt x="331" y="28"/>
                      <a:pt x="331" y="28"/>
                    </a:cubicBezTo>
                    <a:cubicBezTo>
                      <a:pt x="339" y="28"/>
                      <a:pt x="345" y="22"/>
                      <a:pt x="345" y="14"/>
                    </a:cubicBezTo>
                    <a:cubicBezTo>
                      <a:pt x="345" y="6"/>
                      <a:pt x="339" y="0"/>
                      <a:pt x="331" y="0"/>
                    </a:cubicBezTo>
                    <a:cubicBezTo>
                      <a:pt x="14" y="0"/>
                      <a:pt x="14" y="0"/>
                      <a:pt x="14" y="0"/>
                    </a:cubicBezTo>
                    <a:cubicBezTo>
                      <a:pt x="6" y="0"/>
                      <a:pt x="0" y="6"/>
                      <a:pt x="0" y="14"/>
                    </a:cubicBezTo>
                    <a:cubicBezTo>
                      <a:pt x="0" y="22"/>
                      <a:pt x="6" y="28"/>
                      <a:pt x="14"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sp>
            <p:nvSpPr>
              <p:cNvPr id="19" name="Freeform 18">
                <a:extLst>
                  <a:ext uri="{FF2B5EF4-FFF2-40B4-BE49-F238E27FC236}">
                    <a16:creationId xmlns:a16="http://schemas.microsoft.com/office/drawing/2014/main" id="{C239439A-B3FE-476B-B3FC-23C946CA16D0}"/>
                  </a:ext>
                </a:extLst>
              </p:cNvPr>
              <p:cNvSpPr>
                <a:spLocks/>
              </p:cNvSpPr>
              <p:nvPr/>
            </p:nvSpPr>
            <p:spPr bwMode="auto">
              <a:xfrm>
                <a:off x="7094864" y="3311517"/>
                <a:ext cx="155575" cy="25400"/>
              </a:xfrm>
              <a:custGeom>
                <a:avLst/>
                <a:gdLst>
                  <a:gd name="T0" fmla="*/ 158 w 172"/>
                  <a:gd name="T1" fmla="*/ 0 h 29"/>
                  <a:gd name="T2" fmla="*/ 14 w 172"/>
                  <a:gd name="T3" fmla="*/ 0 h 29"/>
                  <a:gd name="T4" fmla="*/ 0 w 172"/>
                  <a:gd name="T5" fmla="*/ 15 h 29"/>
                  <a:gd name="T6" fmla="*/ 14 w 172"/>
                  <a:gd name="T7" fmla="*/ 29 h 29"/>
                  <a:gd name="T8" fmla="*/ 158 w 172"/>
                  <a:gd name="T9" fmla="*/ 29 h 29"/>
                  <a:gd name="T10" fmla="*/ 172 w 172"/>
                  <a:gd name="T11" fmla="*/ 15 h 29"/>
                  <a:gd name="T12" fmla="*/ 158 w 172"/>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2" h="29">
                    <a:moveTo>
                      <a:pt x="158" y="0"/>
                    </a:moveTo>
                    <a:cubicBezTo>
                      <a:pt x="14" y="0"/>
                      <a:pt x="14" y="0"/>
                      <a:pt x="14" y="0"/>
                    </a:cubicBezTo>
                    <a:cubicBezTo>
                      <a:pt x="6" y="0"/>
                      <a:pt x="0" y="7"/>
                      <a:pt x="0" y="15"/>
                    </a:cubicBezTo>
                    <a:cubicBezTo>
                      <a:pt x="0" y="23"/>
                      <a:pt x="6" y="29"/>
                      <a:pt x="14" y="29"/>
                    </a:cubicBezTo>
                    <a:cubicBezTo>
                      <a:pt x="158" y="29"/>
                      <a:pt x="158" y="29"/>
                      <a:pt x="158" y="29"/>
                    </a:cubicBezTo>
                    <a:cubicBezTo>
                      <a:pt x="166" y="29"/>
                      <a:pt x="172" y="23"/>
                      <a:pt x="172" y="15"/>
                    </a:cubicBezTo>
                    <a:cubicBezTo>
                      <a:pt x="172" y="7"/>
                      <a:pt x="166" y="0"/>
                      <a:pt x="15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sp>
            <p:nvSpPr>
              <p:cNvPr id="20" name="Freeform 19">
                <a:extLst>
                  <a:ext uri="{FF2B5EF4-FFF2-40B4-BE49-F238E27FC236}">
                    <a16:creationId xmlns:a16="http://schemas.microsoft.com/office/drawing/2014/main" id="{AAA29C20-0132-47DD-A76E-5F7FB79BE7CD}"/>
                  </a:ext>
                </a:extLst>
              </p:cNvPr>
              <p:cNvSpPr>
                <a:spLocks/>
              </p:cNvSpPr>
              <p:nvPr/>
            </p:nvSpPr>
            <p:spPr bwMode="auto">
              <a:xfrm>
                <a:off x="7094864" y="3352792"/>
                <a:ext cx="155575" cy="25400"/>
              </a:xfrm>
              <a:custGeom>
                <a:avLst/>
                <a:gdLst>
                  <a:gd name="T0" fmla="*/ 158 w 172"/>
                  <a:gd name="T1" fmla="*/ 0 h 28"/>
                  <a:gd name="T2" fmla="*/ 14 w 172"/>
                  <a:gd name="T3" fmla="*/ 0 h 28"/>
                  <a:gd name="T4" fmla="*/ 0 w 172"/>
                  <a:gd name="T5" fmla="*/ 14 h 28"/>
                  <a:gd name="T6" fmla="*/ 14 w 172"/>
                  <a:gd name="T7" fmla="*/ 28 h 28"/>
                  <a:gd name="T8" fmla="*/ 158 w 172"/>
                  <a:gd name="T9" fmla="*/ 28 h 28"/>
                  <a:gd name="T10" fmla="*/ 172 w 172"/>
                  <a:gd name="T11" fmla="*/ 14 h 28"/>
                  <a:gd name="T12" fmla="*/ 158 w 172"/>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172" h="28">
                    <a:moveTo>
                      <a:pt x="158" y="0"/>
                    </a:moveTo>
                    <a:cubicBezTo>
                      <a:pt x="14" y="0"/>
                      <a:pt x="14" y="0"/>
                      <a:pt x="14" y="0"/>
                    </a:cubicBezTo>
                    <a:cubicBezTo>
                      <a:pt x="6" y="0"/>
                      <a:pt x="0" y="6"/>
                      <a:pt x="0" y="14"/>
                    </a:cubicBezTo>
                    <a:cubicBezTo>
                      <a:pt x="0" y="22"/>
                      <a:pt x="6" y="28"/>
                      <a:pt x="14" y="28"/>
                    </a:cubicBezTo>
                    <a:cubicBezTo>
                      <a:pt x="158" y="28"/>
                      <a:pt x="158" y="28"/>
                      <a:pt x="158" y="28"/>
                    </a:cubicBezTo>
                    <a:cubicBezTo>
                      <a:pt x="166" y="28"/>
                      <a:pt x="172" y="22"/>
                      <a:pt x="172" y="14"/>
                    </a:cubicBezTo>
                    <a:cubicBezTo>
                      <a:pt x="172" y="6"/>
                      <a:pt x="166" y="0"/>
                      <a:pt x="15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sp>
            <p:nvSpPr>
              <p:cNvPr id="21" name="Freeform 23">
                <a:extLst>
                  <a:ext uri="{FF2B5EF4-FFF2-40B4-BE49-F238E27FC236}">
                    <a16:creationId xmlns:a16="http://schemas.microsoft.com/office/drawing/2014/main" id="{63F2396A-4C8C-4902-8AC8-513A90436C54}"/>
                  </a:ext>
                </a:extLst>
              </p:cNvPr>
              <p:cNvSpPr>
                <a:spLocks/>
              </p:cNvSpPr>
              <p:nvPr/>
            </p:nvSpPr>
            <p:spPr bwMode="auto">
              <a:xfrm>
                <a:off x="7094862" y="3392488"/>
                <a:ext cx="155575" cy="26988"/>
              </a:xfrm>
              <a:custGeom>
                <a:avLst/>
                <a:gdLst>
                  <a:gd name="T0" fmla="*/ 158 w 172"/>
                  <a:gd name="T1" fmla="*/ 0 h 29"/>
                  <a:gd name="T2" fmla="*/ 14 w 172"/>
                  <a:gd name="T3" fmla="*/ 0 h 29"/>
                  <a:gd name="T4" fmla="*/ 0 w 172"/>
                  <a:gd name="T5" fmla="*/ 15 h 29"/>
                  <a:gd name="T6" fmla="*/ 14 w 172"/>
                  <a:gd name="T7" fmla="*/ 29 h 29"/>
                  <a:gd name="T8" fmla="*/ 158 w 172"/>
                  <a:gd name="T9" fmla="*/ 29 h 29"/>
                  <a:gd name="T10" fmla="*/ 172 w 172"/>
                  <a:gd name="T11" fmla="*/ 15 h 29"/>
                  <a:gd name="T12" fmla="*/ 158 w 172"/>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2" h="29">
                    <a:moveTo>
                      <a:pt x="158" y="0"/>
                    </a:moveTo>
                    <a:cubicBezTo>
                      <a:pt x="14" y="0"/>
                      <a:pt x="14" y="0"/>
                      <a:pt x="14" y="0"/>
                    </a:cubicBezTo>
                    <a:cubicBezTo>
                      <a:pt x="6" y="0"/>
                      <a:pt x="0" y="7"/>
                      <a:pt x="0" y="15"/>
                    </a:cubicBezTo>
                    <a:cubicBezTo>
                      <a:pt x="0" y="23"/>
                      <a:pt x="6" y="29"/>
                      <a:pt x="14" y="29"/>
                    </a:cubicBezTo>
                    <a:cubicBezTo>
                      <a:pt x="158" y="29"/>
                      <a:pt x="158" y="29"/>
                      <a:pt x="158" y="29"/>
                    </a:cubicBezTo>
                    <a:cubicBezTo>
                      <a:pt x="166" y="29"/>
                      <a:pt x="172" y="23"/>
                      <a:pt x="172" y="15"/>
                    </a:cubicBezTo>
                    <a:cubicBezTo>
                      <a:pt x="172" y="7"/>
                      <a:pt x="166" y="0"/>
                      <a:pt x="15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sp>
            <p:nvSpPr>
              <p:cNvPr id="22" name="Freeform 24">
                <a:extLst>
                  <a:ext uri="{FF2B5EF4-FFF2-40B4-BE49-F238E27FC236}">
                    <a16:creationId xmlns:a16="http://schemas.microsoft.com/office/drawing/2014/main" id="{8123B480-CB7E-49BE-966F-0BFEA402DC36}"/>
                  </a:ext>
                </a:extLst>
              </p:cNvPr>
              <p:cNvSpPr>
                <a:spLocks/>
              </p:cNvSpPr>
              <p:nvPr/>
            </p:nvSpPr>
            <p:spPr bwMode="auto">
              <a:xfrm>
                <a:off x="7274254" y="3311525"/>
                <a:ext cx="133350" cy="106363"/>
              </a:xfrm>
              <a:custGeom>
                <a:avLst/>
                <a:gdLst>
                  <a:gd name="T0" fmla="*/ 122 w 148"/>
                  <a:gd name="T1" fmla="*/ 0 h 117"/>
                  <a:gd name="T2" fmla="*/ 26 w 148"/>
                  <a:gd name="T3" fmla="*/ 0 h 117"/>
                  <a:gd name="T4" fmla="*/ 0 w 148"/>
                  <a:gd name="T5" fmla="*/ 26 h 117"/>
                  <a:gd name="T6" fmla="*/ 0 w 148"/>
                  <a:gd name="T7" fmla="*/ 91 h 117"/>
                  <a:gd name="T8" fmla="*/ 26 w 148"/>
                  <a:gd name="T9" fmla="*/ 117 h 117"/>
                  <a:gd name="T10" fmla="*/ 122 w 148"/>
                  <a:gd name="T11" fmla="*/ 117 h 117"/>
                  <a:gd name="T12" fmla="*/ 148 w 148"/>
                  <a:gd name="T13" fmla="*/ 91 h 117"/>
                  <a:gd name="T14" fmla="*/ 148 w 148"/>
                  <a:gd name="T15" fmla="*/ 26 h 117"/>
                  <a:gd name="T16" fmla="*/ 122 w 148"/>
                  <a:gd name="T1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17">
                    <a:moveTo>
                      <a:pt x="122" y="0"/>
                    </a:moveTo>
                    <a:cubicBezTo>
                      <a:pt x="26" y="0"/>
                      <a:pt x="26" y="0"/>
                      <a:pt x="26" y="0"/>
                    </a:cubicBezTo>
                    <a:cubicBezTo>
                      <a:pt x="12" y="0"/>
                      <a:pt x="0" y="12"/>
                      <a:pt x="0" y="26"/>
                    </a:cubicBezTo>
                    <a:cubicBezTo>
                      <a:pt x="0" y="91"/>
                      <a:pt x="0" y="91"/>
                      <a:pt x="0" y="91"/>
                    </a:cubicBezTo>
                    <a:cubicBezTo>
                      <a:pt x="0" y="105"/>
                      <a:pt x="12" y="117"/>
                      <a:pt x="26" y="117"/>
                    </a:cubicBezTo>
                    <a:cubicBezTo>
                      <a:pt x="122" y="117"/>
                      <a:pt x="122" y="117"/>
                      <a:pt x="122" y="117"/>
                    </a:cubicBezTo>
                    <a:cubicBezTo>
                      <a:pt x="136" y="117"/>
                      <a:pt x="148" y="105"/>
                      <a:pt x="148" y="91"/>
                    </a:cubicBezTo>
                    <a:cubicBezTo>
                      <a:pt x="148" y="26"/>
                      <a:pt x="148" y="26"/>
                      <a:pt x="148" y="26"/>
                    </a:cubicBezTo>
                    <a:cubicBezTo>
                      <a:pt x="148" y="12"/>
                      <a:pt x="136" y="0"/>
                      <a:pt x="12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grpSp>
        <p:sp>
          <p:nvSpPr>
            <p:cNvPr id="15" name="TextBox 14">
              <a:extLst>
                <a:ext uri="{FF2B5EF4-FFF2-40B4-BE49-F238E27FC236}">
                  <a16:creationId xmlns:a16="http://schemas.microsoft.com/office/drawing/2014/main" id="{80C2EF52-9208-4508-B0FD-7AAF513FEA4B}"/>
                </a:ext>
              </a:extLst>
            </p:cNvPr>
            <p:cNvSpPr txBox="1"/>
            <p:nvPr/>
          </p:nvSpPr>
          <p:spPr>
            <a:xfrm>
              <a:off x="6949440" y="3634922"/>
              <a:ext cx="1463040" cy="365761"/>
            </a:xfrm>
            <a:prstGeom prst="rect">
              <a:avLst/>
            </a:prstGeom>
            <a:noFill/>
          </p:spPr>
          <p:txBody>
            <a:bodyPr wrap="square" lIns="0" tIns="0" rIns="0" bIns="0" rtlCol="0" anchor="t">
              <a:noAutofit/>
            </a:bodyPr>
            <a:lstStyle>
              <a:defPPr>
                <a:defRPr lang="en-US"/>
              </a:defPPr>
              <a:lvl1pPr algn="ctr">
                <a:lnSpc>
                  <a:spcPct val="90000"/>
                </a:lnSpc>
                <a:defRPr sz="1600">
                  <a:solidFill>
                    <a:srgbClr val="004892"/>
                  </a:solidFill>
                  <a:cs typeface="Franklin Gothic Book"/>
                </a:defRPr>
              </a:lvl1pPr>
            </a:lstStyle>
            <a:p>
              <a:pPr>
                <a:lnSpc>
                  <a:spcPct val="85000"/>
                </a:lnSpc>
              </a:pPr>
              <a:r>
                <a:rPr lang="en-US" sz="1200" dirty="0">
                  <a:solidFill>
                    <a:schemeClr val="tx1"/>
                  </a:solidFill>
                </a:rPr>
                <a:t>Browser</a:t>
              </a:r>
              <a:endParaRPr lang="en-US" sz="1700" dirty="0">
                <a:solidFill>
                  <a:schemeClr val="tx1"/>
                </a:solidFill>
              </a:endParaRPr>
            </a:p>
          </p:txBody>
        </p:sp>
      </p:grpSp>
      <p:grpSp>
        <p:nvGrpSpPr>
          <p:cNvPr id="23" name="Group 22">
            <a:extLst>
              <a:ext uri="{FF2B5EF4-FFF2-40B4-BE49-F238E27FC236}">
                <a16:creationId xmlns:a16="http://schemas.microsoft.com/office/drawing/2014/main" id="{34AD1276-5125-44AA-B69A-F04C5AD6CA13}"/>
              </a:ext>
            </a:extLst>
          </p:cNvPr>
          <p:cNvGrpSpPr/>
          <p:nvPr/>
        </p:nvGrpSpPr>
        <p:grpSpPr>
          <a:xfrm>
            <a:off x="4649660" y="2886101"/>
            <a:ext cx="1102464" cy="785017"/>
            <a:chOff x="8374744" y="2819401"/>
            <a:chExt cx="1463040" cy="1133182"/>
          </a:xfrm>
          <a:solidFill>
            <a:schemeClr val="tx2"/>
          </a:solidFill>
        </p:grpSpPr>
        <p:sp>
          <p:nvSpPr>
            <p:cNvPr id="24" name="Freeform 26">
              <a:extLst>
                <a:ext uri="{FF2B5EF4-FFF2-40B4-BE49-F238E27FC236}">
                  <a16:creationId xmlns:a16="http://schemas.microsoft.com/office/drawing/2014/main" id="{03143E6C-325F-48EA-9B1A-C7114067EA2E}"/>
                </a:ext>
              </a:extLst>
            </p:cNvPr>
            <p:cNvSpPr>
              <a:spLocks noEditPoints="1"/>
            </p:cNvSpPr>
            <p:nvPr/>
          </p:nvSpPr>
          <p:spPr bwMode="auto">
            <a:xfrm>
              <a:off x="8756800" y="2819401"/>
              <a:ext cx="608995" cy="623164"/>
            </a:xfrm>
            <a:custGeom>
              <a:avLst/>
              <a:gdLst>
                <a:gd name="T0" fmla="*/ 0 w 520"/>
                <a:gd name="T1" fmla="*/ 260 h 520"/>
                <a:gd name="T2" fmla="*/ 520 w 520"/>
                <a:gd name="T3" fmla="*/ 260 h 520"/>
                <a:gd name="T4" fmla="*/ 398 w 520"/>
                <a:gd name="T5" fmla="*/ 85 h 520"/>
                <a:gd name="T6" fmla="*/ 433 w 520"/>
                <a:gd name="T7" fmla="*/ 119 h 520"/>
                <a:gd name="T8" fmla="*/ 476 w 520"/>
                <a:gd name="T9" fmla="*/ 226 h 520"/>
                <a:gd name="T10" fmla="*/ 465 w 520"/>
                <a:gd name="T11" fmla="*/ 194 h 520"/>
                <a:gd name="T12" fmla="*/ 443 w 520"/>
                <a:gd name="T13" fmla="*/ 182 h 520"/>
                <a:gd name="T14" fmla="*/ 413 w 520"/>
                <a:gd name="T15" fmla="*/ 153 h 520"/>
                <a:gd name="T16" fmla="*/ 373 w 520"/>
                <a:gd name="T17" fmla="*/ 158 h 520"/>
                <a:gd name="T18" fmla="*/ 387 w 520"/>
                <a:gd name="T19" fmla="*/ 123 h 520"/>
                <a:gd name="T20" fmla="*/ 399 w 520"/>
                <a:gd name="T21" fmla="*/ 92 h 520"/>
                <a:gd name="T22" fmla="*/ 369 w 520"/>
                <a:gd name="T23" fmla="*/ 75 h 520"/>
                <a:gd name="T24" fmla="*/ 383 w 520"/>
                <a:gd name="T25" fmla="*/ 107 h 520"/>
                <a:gd name="T26" fmla="*/ 362 w 520"/>
                <a:gd name="T27" fmla="*/ 99 h 520"/>
                <a:gd name="T28" fmla="*/ 326 w 520"/>
                <a:gd name="T29" fmla="*/ 91 h 520"/>
                <a:gd name="T30" fmla="*/ 270 w 520"/>
                <a:gd name="T31" fmla="*/ 78 h 520"/>
                <a:gd name="T32" fmla="*/ 241 w 520"/>
                <a:gd name="T33" fmla="*/ 126 h 520"/>
                <a:gd name="T34" fmla="*/ 291 w 520"/>
                <a:gd name="T35" fmla="*/ 95 h 520"/>
                <a:gd name="T36" fmla="*/ 322 w 520"/>
                <a:gd name="T37" fmla="*/ 177 h 520"/>
                <a:gd name="T38" fmla="*/ 293 w 520"/>
                <a:gd name="T39" fmla="*/ 158 h 520"/>
                <a:gd name="T40" fmla="*/ 252 w 520"/>
                <a:gd name="T41" fmla="*/ 184 h 520"/>
                <a:gd name="T42" fmla="*/ 184 w 520"/>
                <a:gd name="T43" fmla="*/ 236 h 520"/>
                <a:gd name="T44" fmla="*/ 170 w 520"/>
                <a:gd name="T45" fmla="*/ 239 h 520"/>
                <a:gd name="T46" fmla="*/ 122 w 520"/>
                <a:gd name="T47" fmla="*/ 266 h 520"/>
                <a:gd name="T48" fmla="*/ 141 w 520"/>
                <a:gd name="T49" fmla="*/ 290 h 520"/>
                <a:gd name="T50" fmla="*/ 152 w 520"/>
                <a:gd name="T51" fmla="*/ 326 h 520"/>
                <a:gd name="T52" fmla="*/ 259 w 520"/>
                <a:gd name="T53" fmla="*/ 359 h 520"/>
                <a:gd name="T54" fmla="*/ 238 w 520"/>
                <a:gd name="T55" fmla="*/ 426 h 520"/>
                <a:gd name="T56" fmla="*/ 234 w 520"/>
                <a:gd name="T57" fmla="*/ 485 h 520"/>
                <a:gd name="T58" fmla="*/ 187 w 520"/>
                <a:gd name="T59" fmla="*/ 484 h 520"/>
                <a:gd name="T60" fmla="*/ 105 w 520"/>
                <a:gd name="T61" fmla="*/ 409 h 520"/>
                <a:gd name="T62" fmla="*/ 101 w 520"/>
                <a:gd name="T63" fmla="*/ 342 h 520"/>
                <a:gd name="T64" fmla="*/ 128 w 520"/>
                <a:gd name="T65" fmla="*/ 302 h 520"/>
                <a:gd name="T66" fmla="*/ 89 w 520"/>
                <a:gd name="T67" fmla="*/ 209 h 520"/>
                <a:gd name="T68" fmla="*/ 74 w 520"/>
                <a:gd name="T69" fmla="*/ 244 h 520"/>
                <a:gd name="T70" fmla="*/ 93 w 520"/>
                <a:gd name="T71" fmla="*/ 150 h 520"/>
                <a:gd name="T72" fmla="*/ 106 w 520"/>
                <a:gd name="T73" fmla="*/ 93 h 520"/>
                <a:gd name="T74" fmla="*/ 217 w 520"/>
                <a:gd name="T75" fmla="*/ 55 h 520"/>
                <a:gd name="T76" fmla="*/ 242 w 520"/>
                <a:gd name="T77" fmla="*/ 55 h 520"/>
                <a:gd name="T78" fmla="*/ 294 w 520"/>
                <a:gd name="T79" fmla="*/ 51 h 520"/>
                <a:gd name="T80" fmla="*/ 421 w 520"/>
                <a:gd name="T81" fmla="*/ 424 h 520"/>
                <a:gd name="T82" fmla="*/ 423 w 520"/>
                <a:gd name="T83" fmla="*/ 400 h 520"/>
                <a:gd name="T84" fmla="*/ 402 w 520"/>
                <a:gd name="T85" fmla="*/ 325 h 520"/>
                <a:gd name="T86" fmla="*/ 348 w 520"/>
                <a:gd name="T87" fmla="*/ 252 h 520"/>
                <a:gd name="T88" fmla="*/ 382 w 520"/>
                <a:gd name="T89" fmla="*/ 206 h 520"/>
                <a:gd name="T90" fmla="*/ 435 w 520"/>
                <a:gd name="T91" fmla="*/ 202 h 520"/>
                <a:gd name="T92" fmla="*/ 474 w 520"/>
                <a:gd name="T93" fmla="*/ 238 h 520"/>
                <a:gd name="T94" fmla="*/ 488 w 520"/>
                <a:gd name="T95" fmla="*/ 286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0" h="520">
                  <a:moveTo>
                    <a:pt x="260" y="0"/>
                  </a:moveTo>
                  <a:cubicBezTo>
                    <a:pt x="116" y="0"/>
                    <a:pt x="0" y="116"/>
                    <a:pt x="0" y="260"/>
                  </a:cubicBezTo>
                  <a:cubicBezTo>
                    <a:pt x="0" y="403"/>
                    <a:pt x="116" y="520"/>
                    <a:pt x="260" y="520"/>
                  </a:cubicBezTo>
                  <a:cubicBezTo>
                    <a:pt x="403" y="520"/>
                    <a:pt x="520" y="403"/>
                    <a:pt x="520" y="260"/>
                  </a:cubicBezTo>
                  <a:cubicBezTo>
                    <a:pt x="520" y="116"/>
                    <a:pt x="403" y="0"/>
                    <a:pt x="260" y="0"/>
                  </a:cubicBezTo>
                  <a:close/>
                  <a:moveTo>
                    <a:pt x="398" y="85"/>
                  </a:moveTo>
                  <a:cubicBezTo>
                    <a:pt x="401" y="87"/>
                    <a:pt x="420" y="104"/>
                    <a:pt x="415" y="106"/>
                  </a:cubicBezTo>
                  <a:cubicBezTo>
                    <a:pt x="411" y="108"/>
                    <a:pt x="433" y="119"/>
                    <a:pt x="433" y="119"/>
                  </a:cubicBezTo>
                  <a:cubicBezTo>
                    <a:pt x="465" y="134"/>
                    <a:pt x="485" y="206"/>
                    <a:pt x="485" y="219"/>
                  </a:cubicBezTo>
                  <a:cubicBezTo>
                    <a:pt x="485" y="232"/>
                    <a:pt x="481" y="232"/>
                    <a:pt x="476" y="226"/>
                  </a:cubicBezTo>
                  <a:cubicBezTo>
                    <a:pt x="471" y="221"/>
                    <a:pt x="474" y="211"/>
                    <a:pt x="473" y="205"/>
                  </a:cubicBezTo>
                  <a:cubicBezTo>
                    <a:pt x="471" y="199"/>
                    <a:pt x="469" y="195"/>
                    <a:pt x="465" y="194"/>
                  </a:cubicBezTo>
                  <a:cubicBezTo>
                    <a:pt x="461" y="192"/>
                    <a:pt x="452" y="184"/>
                    <a:pt x="450" y="175"/>
                  </a:cubicBezTo>
                  <a:cubicBezTo>
                    <a:pt x="448" y="166"/>
                    <a:pt x="445" y="179"/>
                    <a:pt x="443" y="182"/>
                  </a:cubicBezTo>
                  <a:cubicBezTo>
                    <a:pt x="441" y="185"/>
                    <a:pt x="437" y="182"/>
                    <a:pt x="436" y="174"/>
                  </a:cubicBezTo>
                  <a:cubicBezTo>
                    <a:pt x="434" y="166"/>
                    <a:pt x="420" y="152"/>
                    <a:pt x="413" y="153"/>
                  </a:cubicBezTo>
                  <a:cubicBezTo>
                    <a:pt x="406" y="155"/>
                    <a:pt x="399" y="174"/>
                    <a:pt x="395" y="174"/>
                  </a:cubicBezTo>
                  <a:cubicBezTo>
                    <a:pt x="391" y="173"/>
                    <a:pt x="374" y="170"/>
                    <a:pt x="373" y="158"/>
                  </a:cubicBezTo>
                  <a:cubicBezTo>
                    <a:pt x="372" y="145"/>
                    <a:pt x="383" y="144"/>
                    <a:pt x="390" y="142"/>
                  </a:cubicBezTo>
                  <a:cubicBezTo>
                    <a:pt x="397" y="140"/>
                    <a:pt x="386" y="131"/>
                    <a:pt x="387" y="123"/>
                  </a:cubicBezTo>
                  <a:cubicBezTo>
                    <a:pt x="388" y="114"/>
                    <a:pt x="394" y="117"/>
                    <a:pt x="401" y="111"/>
                  </a:cubicBezTo>
                  <a:cubicBezTo>
                    <a:pt x="408" y="105"/>
                    <a:pt x="399" y="92"/>
                    <a:pt x="399" y="92"/>
                  </a:cubicBezTo>
                  <a:cubicBezTo>
                    <a:pt x="397" y="89"/>
                    <a:pt x="396" y="83"/>
                    <a:pt x="398" y="85"/>
                  </a:cubicBezTo>
                  <a:close/>
                  <a:moveTo>
                    <a:pt x="369" y="75"/>
                  </a:moveTo>
                  <a:cubicBezTo>
                    <a:pt x="372" y="69"/>
                    <a:pt x="386" y="86"/>
                    <a:pt x="389" y="90"/>
                  </a:cubicBezTo>
                  <a:cubicBezTo>
                    <a:pt x="391" y="95"/>
                    <a:pt x="392" y="108"/>
                    <a:pt x="383" y="107"/>
                  </a:cubicBezTo>
                  <a:cubicBezTo>
                    <a:pt x="375" y="105"/>
                    <a:pt x="379" y="98"/>
                    <a:pt x="376" y="96"/>
                  </a:cubicBezTo>
                  <a:cubicBezTo>
                    <a:pt x="374" y="94"/>
                    <a:pt x="365" y="106"/>
                    <a:pt x="362" y="99"/>
                  </a:cubicBezTo>
                  <a:cubicBezTo>
                    <a:pt x="359" y="92"/>
                    <a:pt x="369" y="75"/>
                    <a:pt x="369" y="75"/>
                  </a:cubicBezTo>
                  <a:close/>
                  <a:moveTo>
                    <a:pt x="326" y="91"/>
                  </a:moveTo>
                  <a:cubicBezTo>
                    <a:pt x="322" y="93"/>
                    <a:pt x="305" y="106"/>
                    <a:pt x="302" y="93"/>
                  </a:cubicBezTo>
                  <a:cubicBezTo>
                    <a:pt x="299" y="81"/>
                    <a:pt x="283" y="77"/>
                    <a:pt x="270" y="78"/>
                  </a:cubicBezTo>
                  <a:cubicBezTo>
                    <a:pt x="258" y="79"/>
                    <a:pt x="215" y="83"/>
                    <a:pt x="214" y="99"/>
                  </a:cubicBezTo>
                  <a:cubicBezTo>
                    <a:pt x="213" y="115"/>
                    <a:pt x="240" y="110"/>
                    <a:pt x="241" y="126"/>
                  </a:cubicBezTo>
                  <a:cubicBezTo>
                    <a:pt x="242" y="143"/>
                    <a:pt x="253" y="137"/>
                    <a:pt x="256" y="120"/>
                  </a:cubicBezTo>
                  <a:cubicBezTo>
                    <a:pt x="259" y="104"/>
                    <a:pt x="271" y="83"/>
                    <a:pt x="291" y="95"/>
                  </a:cubicBezTo>
                  <a:cubicBezTo>
                    <a:pt x="312" y="108"/>
                    <a:pt x="316" y="126"/>
                    <a:pt x="317" y="143"/>
                  </a:cubicBezTo>
                  <a:cubicBezTo>
                    <a:pt x="318" y="159"/>
                    <a:pt x="322" y="169"/>
                    <a:pt x="322" y="177"/>
                  </a:cubicBezTo>
                  <a:cubicBezTo>
                    <a:pt x="322" y="186"/>
                    <a:pt x="315" y="198"/>
                    <a:pt x="310" y="185"/>
                  </a:cubicBezTo>
                  <a:cubicBezTo>
                    <a:pt x="304" y="171"/>
                    <a:pt x="300" y="150"/>
                    <a:pt x="293" y="158"/>
                  </a:cubicBezTo>
                  <a:cubicBezTo>
                    <a:pt x="287" y="166"/>
                    <a:pt x="298" y="184"/>
                    <a:pt x="286" y="186"/>
                  </a:cubicBezTo>
                  <a:cubicBezTo>
                    <a:pt x="273" y="188"/>
                    <a:pt x="264" y="176"/>
                    <a:pt x="252" y="184"/>
                  </a:cubicBezTo>
                  <a:cubicBezTo>
                    <a:pt x="239" y="192"/>
                    <a:pt x="214" y="222"/>
                    <a:pt x="208" y="230"/>
                  </a:cubicBezTo>
                  <a:cubicBezTo>
                    <a:pt x="203" y="239"/>
                    <a:pt x="187" y="228"/>
                    <a:pt x="184" y="236"/>
                  </a:cubicBezTo>
                  <a:cubicBezTo>
                    <a:pt x="181" y="244"/>
                    <a:pt x="185" y="258"/>
                    <a:pt x="180" y="258"/>
                  </a:cubicBezTo>
                  <a:cubicBezTo>
                    <a:pt x="174" y="258"/>
                    <a:pt x="168" y="247"/>
                    <a:pt x="170" y="239"/>
                  </a:cubicBezTo>
                  <a:cubicBezTo>
                    <a:pt x="172" y="231"/>
                    <a:pt x="154" y="227"/>
                    <a:pt x="142" y="228"/>
                  </a:cubicBezTo>
                  <a:cubicBezTo>
                    <a:pt x="129" y="229"/>
                    <a:pt x="113" y="262"/>
                    <a:pt x="122" y="266"/>
                  </a:cubicBezTo>
                  <a:cubicBezTo>
                    <a:pt x="130" y="270"/>
                    <a:pt x="159" y="246"/>
                    <a:pt x="153" y="265"/>
                  </a:cubicBezTo>
                  <a:cubicBezTo>
                    <a:pt x="148" y="283"/>
                    <a:pt x="131" y="283"/>
                    <a:pt x="141" y="290"/>
                  </a:cubicBezTo>
                  <a:cubicBezTo>
                    <a:pt x="151" y="297"/>
                    <a:pt x="157" y="297"/>
                    <a:pt x="154" y="305"/>
                  </a:cubicBezTo>
                  <a:cubicBezTo>
                    <a:pt x="152" y="314"/>
                    <a:pt x="143" y="321"/>
                    <a:pt x="152" y="326"/>
                  </a:cubicBezTo>
                  <a:cubicBezTo>
                    <a:pt x="160" y="331"/>
                    <a:pt x="197" y="335"/>
                    <a:pt x="212" y="344"/>
                  </a:cubicBezTo>
                  <a:cubicBezTo>
                    <a:pt x="228" y="353"/>
                    <a:pt x="245" y="358"/>
                    <a:pt x="259" y="359"/>
                  </a:cubicBezTo>
                  <a:cubicBezTo>
                    <a:pt x="272" y="361"/>
                    <a:pt x="271" y="372"/>
                    <a:pt x="266" y="384"/>
                  </a:cubicBezTo>
                  <a:cubicBezTo>
                    <a:pt x="262" y="395"/>
                    <a:pt x="258" y="421"/>
                    <a:pt x="238" y="426"/>
                  </a:cubicBezTo>
                  <a:cubicBezTo>
                    <a:pt x="219" y="431"/>
                    <a:pt x="232" y="446"/>
                    <a:pt x="216" y="458"/>
                  </a:cubicBezTo>
                  <a:cubicBezTo>
                    <a:pt x="201" y="469"/>
                    <a:pt x="221" y="483"/>
                    <a:pt x="234" y="485"/>
                  </a:cubicBezTo>
                  <a:cubicBezTo>
                    <a:pt x="246" y="487"/>
                    <a:pt x="255" y="485"/>
                    <a:pt x="252" y="493"/>
                  </a:cubicBezTo>
                  <a:cubicBezTo>
                    <a:pt x="249" y="500"/>
                    <a:pt x="215" y="494"/>
                    <a:pt x="187" y="484"/>
                  </a:cubicBezTo>
                  <a:cubicBezTo>
                    <a:pt x="159" y="474"/>
                    <a:pt x="154" y="444"/>
                    <a:pt x="149" y="430"/>
                  </a:cubicBezTo>
                  <a:cubicBezTo>
                    <a:pt x="144" y="415"/>
                    <a:pt x="115" y="412"/>
                    <a:pt x="105" y="409"/>
                  </a:cubicBezTo>
                  <a:cubicBezTo>
                    <a:pt x="96" y="406"/>
                    <a:pt x="73" y="361"/>
                    <a:pt x="87" y="358"/>
                  </a:cubicBezTo>
                  <a:cubicBezTo>
                    <a:pt x="100" y="354"/>
                    <a:pt x="97" y="349"/>
                    <a:pt x="101" y="342"/>
                  </a:cubicBezTo>
                  <a:cubicBezTo>
                    <a:pt x="106" y="335"/>
                    <a:pt x="126" y="325"/>
                    <a:pt x="132" y="324"/>
                  </a:cubicBezTo>
                  <a:cubicBezTo>
                    <a:pt x="138" y="323"/>
                    <a:pt x="138" y="305"/>
                    <a:pt x="128" y="302"/>
                  </a:cubicBezTo>
                  <a:cubicBezTo>
                    <a:pt x="119" y="298"/>
                    <a:pt x="98" y="283"/>
                    <a:pt x="96" y="270"/>
                  </a:cubicBezTo>
                  <a:cubicBezTo>
                    <a:pt x="94" y="256"/>
                    <a:pt x="88" y="212"/>
                    <a:pt x="89" y="209"/>
                  </a:cubicBezTo>
                  <a:cubicBezTo>
                    <a:pt x="90" y="206"/>
                    <a:pt x="79" y="216"/>
                    <a:pt x="79" y="229"/>
                  </a:cubicBezTo>
                  <a:cubicBezTo>
                    <a:pt x="79" y="243"/>
                    <a:pt x="74" y="258"/>
                    <a:pt x="74" y="244"/>
                  </a:cubicBezTo>
                  <a:cubicBezTo>
                    <a:pt x="74" y="229"/>
                    <a:pt x="75" y="198"/>
                    <a:pt x="76" y="192"/>
                  </a:cubicBezTo>
                  <a:cubicBezTo>
                    <a:pt x="77" y="186"/>
                    <a:pt x="80" y="155"/>
                    <a:pt x="93" y="150"/>
                  </a:cubicBezTo>
                  <a:cubicBezTo>
                    <a:pt x="105" y="145"/>
                    <a:pt x="101" y="133"/>
                    <a:pt x="100" y="123"/>
                  </a:cubicBezTo>
                  <a:cubicBezTo>
                    <a:pt x="98" y="114"/>
                    <a:pt x="94" y="102"/>
                    <a:pt x="106" y="93"/>
                  </a:cubicBezTo>
                  <a:cubicBezTo>
                    <a:pt x="106" y="93"/>
                    <a:pt x="147" y="60"/>
                    <a:pt x="206" y="44"/>
                  </a:cubicBezTo>
                  <a:cubicBezTo>
                    <a:pt x="206" y="44"/>
                    <a:pt x="218" y="44"/>
                    <a:pt x="217" y="55"/>
                  </a:cubicBezTo>
                  <a:cubicBezTo>
                    <a:pt x="216" y="65"/>
                    <a:pt x="231" y="57"/>
                    <a:pt x="234" y="54"/>
                  </a:cubicBezTo>
                  <a:cubicBezTo>
                    <a:pt x="236" y="51"/>
                    <a:pt x="240" y="50"/>
                    <a:pt x="242" y="55"/>
                  </a:cubicBezTo>
                  <a:cubicBezTo>
                    <a:pt x="244" y="60"/>
                    <a:pt x="252" y="55"/>
                    <a:pt x="256" y="51"/>
                  </a:cubicBezTo>
                  <a:cubicBezTo>
                    <a:pt x="260" y="47"/>
                    <a:pt x="275" y="37"/>
                    <a:pt x="294" y="51"/>
                  </a:cubicBezTo>
                  <a:cubicBezTo>
                    <a:pt x="314" y="64"/>
                    <a:pt x="330" y="89"/>
                    <a:pt x="326" y="91"/>
                  </a:cubicBezTo>
                  <a:close/>
                  <a:moveTo>
                    <a:pt x="421" y="424"/>
                  </a:moveTo>
                  <a:cubicBezTo>
                    <a:pt x="421" y="424"/>
                    <a:pt x="412" y="433"/>
                    <a:pt x="408" y="428"/>
                  </a:cubicBezTo>
                  <a:cubicBezTo>
                    <a:pt x="403" y="423"/>
                    <a:pt x="417" y="411"/>
                    <a:pt x="423" y="400"/>
                  </a:cubicBezTo>
                  <a:cubicBezTo>
                    <a:pt x="430" y="388"/>
                    <a:pt x="438" y="345"/>
                    <a:pt x="437" y="333"/>
                  </a:cubicBezTo>
                  <a:cubicBezTo>
                    <a:pt x="437" y="321"/>
                    <a:pt x="417" y="318"/>
                    <a:pt x="402" y="325"/>
                  </a:cubicBezTo>
                  <a:cubicBezTo>
                    <a:pt x="387" y="332"/>
                    <a:pt x="353" y="307"/>
                    <a:pt x="349" y="290"/>
                  </a:cubicBezTo>
                  <a:cubicBezTo>
                    <a:pt x="344" y="272"/>
                    <a:pt x="347" y="258"/>
                    <a:pt x="348" y="252"/>
                  </a:cubicBezTo>
                  <a:cubicBezTo>
                    <a:pt x="349" y="247"/>
                    <a:pt x="357" y="228"/>
                    <a:pt x="365" y="228"/>
                  </a:cubicBezTo>
                  <a:cubicBezTo>
                    <a:pt x="365" y="228"/>
                    <a:pt x="382" y="218"/>
                    <a:pt x="382" y="206"/>
                  </a:cubicBezTo>
                  <a:cubicBezTo>
                    <a:pt x="382" y="194"/>
                    <a:pt x="395" y="185"/>
                    <a:pt x="406" y="185"/>
                  </a:cubicBezTo>
                  <a:cubicBezTo>
                    <a:pt x="417" y="185"/>
                    <a:pt x="433" y="188"/>
                    <a:pt x="435" y="202"/>
                  </a:cubicBezTo>
                  <a:cubicBezTo>
                    <a:pt x="437" y="215"/>
                    <a:pt x="445" y="219"/>
                    <a:pt x="453" y="221"/>
                  </a:cubicBezTo>
                  <a:cubicBezTo>
                    <a:pt x="461" y="222"/>
                    <a:pt x="474" y="232"/>
                    <a:pt x="474" y="238"/>
                  </a:cubicBezTo>
                  <a:cubicBezTo>
                    <a:pt x="475" y="243"/>
                    <a:pt x="485" y="246"/>
                    <a:pt x="488" y="247"/>
                  </a:cubicBezTo>
                  <a:cubicBezTo>
                    <a:pt x="490" y="247"/>
                    <a:pt x="494" y="254"/>
                    <a:pt x="488" y="286"/>
                  </a:cubicBezTo>
                  <a:cubicBezTo>
                    <a:pt x="483" y="318"/>
                    <a:pt x="461" y="385"/>
                    <a:pt x="421" y="424"/>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25" name="TextBox 24">
              <a:extLst>
                <a:ext uri="{FF2B5EF4-FFF2-40B4-BE49-F238E27FC236}">
                  <a16:creationId xmlns:a16="http://schemas.microsoft.com/office/drawing/2014/main" id="{3C7E3DE1-2D9B-4C94-ACB1-8DAF769A9799}"/>
                </a:ext>
              </a:extLst>
            </p:cNvPr>
            <p:cNvSpPr txBox="1"/>
            <p:nvPr/>
          </p:nvSpPr>
          <p:spPr>
            <a:xfrm>
              <a:off x="8374744" y="3586823"/>
              <a:ext cx="1463040" cy="365760"/>
            </a:xfrm>
            <a:prstGeom prst="rect">
              <a:avLst/>
            </a:prstGeom>
            <a:noFill/>
          </p:spPr>
          <p:txBody>
            <a:bodyPr wrap="square" lIns="0" tIns="0" rIns="0" bIns="0" rtlCol="0" anchor="t">
              <a:noAutofit/>
            </a:bodyPr>
            <a:lstStyle>
              <a:defPPr>
                <a:defRPr lang="en-US"/>
              </a:defPPr>
              <a:lvl1pPr algn="ctr">
                <a:lnSpc>
                  <a:spcPct val="90000"/>
                </a:lnSpc>
                <a:defRPr sz="1600">
                  <a:solidFill>
                    <a:srgbClr val="004892"/>
                  </a:solidFill>
                  <a:cs typeface="Franklin Gothic Book"/>
                </a:defRPr>
              </a:lvl1pPr>
            </a:lstStyle>
            <a:p>
              <a:pPr>
                <a:lnSpc>
                  <a:spcPct val="85000"/>
                </a:lnSpc>
              </a:pPr>
              <a:r>
                <a:rPr lang="en-US" sz="1200" dirty="0">
                  <a:solidFill>
                    <a:schemeClr val="tx1"/>
                  </a:solidFill>
                </a:rPr>
                <a:t>Location</a:t>
              </a:r>
              <a:endParaRPr lang="en-US" sz="1700" dirty="0">
                <a:solidFill>
                  <a:schemeClr val="tx1"/>
                </a:solidFill>
              </a:endParaRPr>
            </a:p>
          </p:txBody>
        </p:sp>
      </p:grpSp>
      <p:grpSp>
        <p:nvGrpSpPr>
          <p:cNvPr id="26" name="Group 25">
            <a:extLst>
              <a:ext uri="{FF2B5EF4-FFF2-40B4-BE49-F238E27FC236}">
                <a16:creationId xmlns:a16="http://schemas.microsoft.com/office/drawing/2014/main" id="{6A5762EA-DEC9-425F-8B21-77D256ADA9C5}"/>
              </a:ext>
            </a:extLst>
          </p:cNvPr>
          <p:cNvGrpSpPr/>
          <p:nvPr/>
        </p:nvGrpSpPr>
        <p:grpSpPr>
          <a:xfrm>
            <a:off x="7036221" y="2272970"/>
            <a:ext cx="1034135" cy="804777"/>
            <a:chOff x="5410588" y="2849700"/>
            <a:chExt cx="1463040" cy="1102042"/>
          </a:xfrm>
        </p:grpSpPr>
        <p:sp>
          <p:nvSpPr>
            <p:cNvPr id="27" name="Freeform 10">
              <a:extLst>
                <a:ext uri="{FF2B5EF4-FFF2-40B4-BE49-F238E27FC236}">
                  <a16:creationId xmlns:a16="http://schemas.microsoft.com/office/drawing/2014/main" id="{04BAD81F-07CA-4E67-BE6F-4C5E555B2A3E}"/>
                </a:ext>
              </a:extLst>
            </p:cNvPr>
            <p:cNvSpPr>
              <a:spLocks noEditPoints="1"/>
            </p:cNvSpPr>
            <p:nvPr/>
          </p:nvSpPr>
          <p:spPr bwMode="auto">
            <a:xfrm>
              <a:off x="5619999" y="2849700"/>
              <a:ext cx="1017987" cy="595389"/>
            </a:xfrm>
            <a:custGeom>
              <a:avLst/>
              <a:gdLst>
                <a:gd name="T0" fmla="*/ 792 w 801"/>
                <a:gd name="T1" fmla="*/ 459 h 480"/>
                <a:gd name="T2" fmla="*/ 662 w 801"/>
                <a:gd name="T3" fmla="*/ 360 h 480"/>
                <a:gd name="T4" fmla="*/ 667 w 801"/>
                <a:gd name="T5" fmla="*/ 339 h 480"/>
                <a:gd name="T6" fmla="*/ 667 w 801"/>
                <a:gd name="T7" fmla="*/ 55 h 480"/>
                <a:gd name="T8" fmla="*/ 613 w 801"/>
                <a:gd name="T9" fmla="*/ 0 h 480"/>
                <a:gd name="T10" fmla="*/ 186 w 801"/>
                <a:gd name="T11" fmla="*/ 0 h 480"/>
                <a:gd name="T12" fmla="*/ 133 w 801"/>
                <a:gd name="T13" fmla="*/ 53 h 480"/>
                <a:gd name="T14" fmla="*/ 133 w 801"/>
                <a:gd name="T15" fmla="*/ 339 h 480"/>
                <a:gd name="T16" fmla="*/ 139 w 801"/>
                <a:gd name="T17" fmla="*/ 360 h 480"/>
                <a:gd name="T18" fmla="*/ 9 w 801"/>
                <a:gd name="T19" fmla="*/ 459 h 480"/>
                <a:gd name="T20" fmla="*/ 20 w 801"/>
                <a:gd name="T21" fmla="*/ 480 h 480"/>
                <a:gd name="T22" fmla="*/ 780 w 801"/>
                <a:gd name="T23" fmla="*/ 480 h 480"/>
                <a:gd name="T24" fmla="*/ 792 w 801"/>
                <a:gd name="T25" fmla="*/ 459 h 480"/>
                <a:gd name="T26" fmla="*/ 187 w 801"/>
                <a:gd name="T27" fmla="*/ 85 h 480"/>
                <a:gd name="T28" fmla="*/ 219 w 801"/>
                <a:gd name="T29" fmla="*/ 53 h 480"/>
                <a:gd name="T30" fmla="*/ 581 w 801"/>
                <a:gd name="T31" fmla="*/ 53 h 480"/>
                <a:gd name="T32" fmla="*/ 613 w 801"/>
                <a:gd name="T33" fmla="*/ 85 h 480"/>
                <a:gd name="T34" fmla="*/ 613 w 801"/>
                <a:gd name="T35" fmla="*/ 309 h 480"/>
                <a:gd name="T36" fmla="*/ 581 w 801"/>
                <a:gd name="T37" fmla="*/ 341 h 480"/>
                <a:gd name="T38" fmla="*/ 219 w 801"/>
                <a:gd name="T39" fmla="*/ 341 h 480"/>
                <a:gd name="T40" fmla="*/ 187 w 801"/>
                <a:gd name="T41" fmla="*/ 309 h 480"/>
                <a:gd name="T42" fmla="*/ 187 w 801"/>
                <a:gd name="T43" fmla="*/ 85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1" h="480">
                  <a:moveTo>
                    <a:pt x="792" y="459"/>
                  </a:moveTo>
                  <a:cubicBezTo>
                    <a:pt x="662" y="360"/>
                    <a:pt x="662" y="360"/>
                    <a:pt x="662" y="360"/>
                  </a:cubicBezTo>
                  <a:cubicBezTo>
                    <a:pt x="665" y="353"/>
                    <a:pt x="667" y="346"/>
                    <a:pt x="667" y="339"/>
                  </a:cubicBezTo>
                  <a:cubicBezTo>
                    <a:pt x="667" y="55"/>
                    <a:pt x="667" y="55"/>
                    <a:pt x="667" y="55"/>
                  </a:cubicBezTo>
                  <a:cubicBezTo>
                    <a:pt x="667" y="57"/>
                    <a:pt x="669" y="0"/>
                    <a:pt x="613" y="0"/>
                  </a:cubicBezTo>
                  <a:cubicBezTo>
                    <a:pt x="186" y="0"/>
                    <a:pt x="186" y="0"/>
                    <a:pt x="186" y="0"/>
                  </a:cubicBezTo>
                  <a:cubicBezTo>
                    <a:pt x="155" y="0"/>
                    <a:pt x="133" y="22"/>
                    <a:pt x="133" y="53"/>
                  </a:cubicBezTo>
                  <a:cubicBezTo>
                    <a:pt x="133" y="339"/>
                    <a:pt x="133" y="339"/>
                    <a:pt x="133" y="339"/>
                  </a:cubicBezTo>
                  <a:cubicBezTo>
                    <a:pt x="133" y="346"/>
                    <a:pt x="135" y="353"/>
                    <a:pt x="139" y="360"/>
                  </a:cubicBezTo>
                  <a:cubicBezTo>
                    <a:pt x="9" y="459"/>
                    <a:pt x="9" y="459"/>
                    <a:pt x="9" y="459"/>
                  </a:cubicBezTo>
                  <a:cubicBezTo>
                    <a:pt x="0" y="471"/>
                    <a:pt x="5" y="480"/>
                    <a:pt x="20" y="480"/>
                  </a:cubicBezTo>
                  <a:cubicBezTo>
                    <a:pt x="780" y="480"/>
                    <a:pt x="780" y="480"/>
                    <a:pt x="780" y="480"/>
                  </a:cubicBezTo>
                  <a:cubicBezTo>
                    <a:pt x="795" y="480"/>
                    <a:pt x="801" y="471"/>
                    <a:pt x="792" y="459"/>
                  </a:cubicBezTo>
                  <a:close/>
                  <a:moveTo>
                    <a:pt x="187" y="85"/>
                  </a:moveTo>
                  <a:cubicBezTo>
                    <a:pt x="187" y="63"/>
                    <a:pt x="196" y="53"/>
                    <a:pt x="219" y="53"/>
                  </a:cubicBezTo>
                  <a:cubicBezTo>
                    <a:pt x="581" y="53"/>
                    <a:pt x="581" y="53"/>
                    <a:pt x="581" y="53"/>
                  </a:cubicBezTo>
                  <a:cubicBezTo>
                    <a:pt x="604" y="53"/>
                    <a:pt x="613" y="63"/>
                    <a:pt x="613" y="85"/>
                  </a:cubicBezTo>
                  <a:cubicBezTo>
                    <a:pt x="613" y="309"/>
                    <a:pt x="613" y="309"/>
                    <a:pt x="613" y="309"/>
                  </a:cubicBezTo>
                  <a:cubicBezTo>
                    <a:pt x="613" y="332"/>
                    <a:pt x="604" y="341"/>
                    <a:pt x="581" y="341"/>
                  </a:cubicBezTo>
                  <a:cubicBezTo>
                    <a:pt x="219" y="341"/>
                    <a:pt x="219" y="341"/>
                    <a:pt x="219" y="341"/>
                  </a:cubicBezTo>
                  <a:cubicBezTo>
                    <a:pt x="196" y="341"/>
                    <a:pt x="187" y="332"/>
                    <a:pt x="187" y="309"/>
                  </a:cubicBezTo>
                  <a:lnTo>
                    <a:pt x="187" y="8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28" name="TextBox 27">
              <a:extLst>
                <a:ext uri="{FF2B5EF4-FFF2-40B4-BE49-F238E27FC236}">
                  <a16:creationId xmlns:a16="http://schemas.microsoft.com/office/drawing/2014/main" id="{C0528BCA-85E1-4B78-AF84-64D1524E2EFC}"/>
                </a:ext>
              </a:extLst>
            </p:cNvPr>
            <p:cNvSpPr txBox="1"/>
            <p:nvPr/>
          </p:nvSpPr>
          <p:spPr>
            <a:xfrm>
              <a:off x="5410588" y="3585982"/>
              <a:ext cx="1463040" cy="365760"/>
            </a:xfrm>
            <a:prstGeom prst="rect">
              <a:avLst/>
            </a:prstGeom>
            <a:noFill/>
          </p:spPr>
          <p:txBody>
            <a:bodyPr wrap="square" lIns="0" tIns="0" rIns="0" bIns="0" rtlCol="0" anchor="t">
              <a:noAutofit/>
            </a:bodyPr>
            <a:lstStyle>
              <a:defPPr>
                <a:defRPr lang="en-US"/>
              </a:defPPr>
              <a:lvl1pPr algn="ctr">
                <a:lnSpc>
                  <a:spcPct val="90000"/>
                </a:lnSpc>
                <a:defRPr sz="1600">
                  <a:solidFill>
                    <a:srgbClr val="004892"/>
                  </a:solidFill>
                  <a:cs typeface="Franklin Gothic Book"/>
                </a:defRPr>
              </a:lvl1pPr>
            </a:lstStyle>
            <a:p>
              <a:pPr>
                <a:lnSpc>
                  <a:spcPct val="85000"/>
                </a:lnSpc>
              </a:pPr>
              <a:r>
                <a:rPr lang="en-US" sz="1200" dirty="0">
                  <a:solidFill>
                    <a:schemeClr val="tx1"/>
                  </a:solidFill>
                </a:rPr>
                <a:t>Operating</a:t>
              </a:r>
              <a:br>
                <a:rPr lang="en-US" sz="1200" dirty="0">
                  <a:solidFill>
                    <a:schemeClr val="tx1"/>
                  </a:solidFill>
                </a:rPr>
              </a:br>
              <a:r>
                <a:rPr lang="en-US" sz="1200" dirty="0">
                  <a:solidFill>
                    <a:schemeClr val="tx1"/>
                  </a:solidFill>
                </a:rPr>
                <a:t>system</a:t>
              </a:r>
            </a:p>
          </p:txBody>
        </p:sp>
        <p:sp>
          <p:nvSpPr>
            <p:cNvPr id="29" name="TextBox 28">
              <a:extLst>
                <a:ext uri="{FF2B5EF4-FFF2-40B4-BE49-F238E27FC236}">
                  <a16:creationId xmlns:a16="http://schemas.microsoft.com/office/drawing/2014/main" id="{63A7EAA5-8651-4553-9D9F-29A8BE17CD13}"/>
                </a:ext>
              </a:extLst>
            </p:cNvPr>
            <p:cNvSpPr txBox="1"/>
            <p:nvPr/>
          </p:nvSpPr>
          <p:spPr>
            <a:xfrm>
              <a:off x="5802818" y="2872176"/>
              <a:ext cx="697332" cy="366889"/>
            </a:xfrm>
            <a:prstGeom prst="rect">
              <a:avLst/>
            </a:prstGeom>
            <a:noFill/>
          </p:spPr>
          <p:txBody>
            <a:bodyPr wrap="none" lIns="0" tIns="0" rIns="0" bIns="0" rtlCol="0" anchor="ctr">
              <a:noAutofit/>
            </a:bodyPr>
            <a:lstStyle/>
            <a:p>
              <a:pPr algn="ctr">
                <a:lnSpc>
                  <a:spcPct val="90000"/>
                </a:lnSpc>
                <a:spcAft>
                  <a:spcPts val="600"/>
                </a:spcAft>
              </a:pPr>
              <a:r>
                <a:rPr lang="en-US" sz="2000" dirty="0">
                  <a:latin typeface="Franklin Gothic Medium"/>
                  <a:cs typeface="Franklin Gothic Medium"/>
                </a:rPr>
                <a:t>OS</a:t>
              </a:r>
              <a:endParaRPr lang="en-US" sz="2000" kern="1200" dirty="0">
                <a:effectLst>
                  <a:outerShdw blurRad="38100" dist="25400" dir="2700000" algn="tl">
                    <a:srgbClr val="000000">
                      <a:alpha val="0"/>
                    </a:srgbClr>
                  </a:outerShdw>
                </a:effectLst>
                <a:latin typeface="Franklin Gothic Medium"/>
                <a:cs typeface="Franklin Gothic Medium"/>
              </a:endParaRPr>
            </a:p>
          </p:txBody>
        </p:sp>
      </p:grpSp>
      <p:grpSp>
        <p:nvGrpSpPr>
          <p:cNvPr id="30" name="Group 29">
            <a:extLst>
              <a:ext uri="{FF2B5EF4-FFF2-40B4-BE49-F238E27FC236}">
                <a16:creationId xmlns:a16="http://schemas.microsoft.com/office/drawing/2014/main" id="{E9C05DE9-764D-418C-83AA-3FE3D6FA8554}"/>
              </a:ext>
            </a:extLst>
          </p:cNvPr>
          <p:cNvGrpSpPr/>
          <p:nvPr/>
        </p:nvGrpSpPr>
        <p:grpSpPr>
          <a:xfrm>
            <a:off x="6263310" y="3795312"/>
            <a:ext cx="1170556" cy="877979"/>
            <a:chOff x="4023360" y="2915155"/>
            <a:chExt cx="1463040" cy="1199645"/>
          </a:xfrm>
          <a:solidFill>
            <a:schemeClr val="tx2"/>
          </a:solidFill>
        </p:grpSpPr>
        <p:sp>
          <p:nvSpPr>
            <p:cNvPr id="31" name="TextBox 30">
              <a:extLst>
                <a:ext uri="{FF2B5EF4-FFF2-40B4-BE49-F238E27FC236}">
                  <a16:creationId xmlns:a16="http://schemas.microsoft.com/office/drawing/2014/main" id="{A1D797B1-4113-4BEA-ADF9-3E1062D43D2D}"/>
                </a:ext>
              </a:extLst>
            </p:cNvPr>
            <p:cNvSpPr txBox="1"/>
            <p:nvPr/>
          </p:nvSpPr>
          <p:spPr>
            <a:xfrm>
              <a:off x="4023360" y="3749040"/>
              <a:ext cx="1463040" cy="365760"/>
            </a:xfrm>
            <a:prstGeom prst="rect">
              <a:avLst/>
            </a:prstGeom>
            <a:noFill/>
          </p:spPr>
          <p:txBody>
            <a:bodyPr wrap="square" lIns="0" tIns="0" rIns="0" bIns="0" rtlCol="0" anchor="t">
              <a:noAutofit/>
            </a:bodyPr>
            <a:lstStyle/>
            <a:p>
              <a:pPr algn="ctr">
                <a:lnSpc>
                  <a:spcPct val="85000"/>
                </a:lnSpc>
              </a:pPr>
              <a:r>
                <a:rPr lang="en-US" sz="1200" dirty="0">
                  <a:cs typeface="Franklin Gothic Book"/>
                </a:rPr>
                <a:t>Authentication</a:t>
              </a:r>
              <a:endParaRPr lang="en-US" sz="1400" kern="1200" dirty="0">
                <a:cs typeface="Franklin Gothic Book"/>
              </a:endParaRPr>
            </a:p>
          </p:txBody>
        </p:sp>
        <p:grpSp>
          <p:nvGrpSpPr>
            <p:cNvPr id="32" name="Group 31">
              <a:extLst>
                <a:ext uri="{FF2B5EF4-FFF2-40B4-BE49-F238E27FC236}">
                  <a16:creationId xmlns:a16="http://schemas.microsoft.com/office/drawing/2014/main" id="{06401334-7631-4161-9299-D5C893B60919}"/>
                </a:ext>
              </a:extLst>
            </p:cNvPr>
            <p:cNvGrpSpPr/>
            <p:nvPr/>
          </p:nvGrpSpPr>
          <p:grpSpPr>
            <a:xfrm>
              <a:off x="4400914" y="2915155"/>
              <a:ext cx="743773" cy="777240"/>
              <a:chOff x="545987" y="3822903"/>
              <a:chExt cx="458901" cy="479425"/>
            </a:xfrm>
            <a:grpFill/>
          </p:grpSpPr>
          <p:sp>
            <p:nvSpPr>
              <p:cNvPr id="33" name="Freeform 28">
                <a:extLst>
                  <a:ext uri="{FF2B5EF4-FFF2-40B4-BE49-F238E27FC236}">
                    <a16:creationId xmlns:a16="http://schemas.microsoft.com/office/drawing/2014/main" id="{A7A33184-85EC-4C4E-A24E-48E42FEF4484}"/>
                  </a:ext>
                </a:extLst>
              </p:cNvPr>
              <p:cNvSpPr>
                <a:spLocks noEditPoints="1"/>
              </p:cNvSpPr>
              <p:nvPr/>
            </p:nvSpPr>
            <p:spPr bwMode="auto">
              <a:xfrm>
                <a:off x="545987" y="3822903"/>
                <a:ext cx="458901" cy="479425"/>
              </a:xfrm>
              <a:custGeom>
                <a:avLst/>
                <a:gdLst>
                  <a:gd name="T0" fmla="*/ 267 w 534"/>
                  <a:gd name="T1" fmla="*/ 0 h 534"/>
                  <a:gd name="T2" fmla="*/ 0 w 534"/>
                  <a:gd name="T3" fmla="*/ 267 h 534"/>
                  <a:gd name="T4" fmla="*/ 267 w 534"/>
                  <a:gd name="T5" fmla="*/ 534 h 534"/>
                  <a:gd name="T6" fmla="*/ 534 w 534"/>
                  <a:gd name="T7" fmla="*/ 267 h 534"/>
                  <a:gd name="T8" fmla="*/ 267 w 534"/>
                  <a:gd name="T9" fmla="*/ 0 h 534"/>
                  <a:gd name="T10" fmla="*/ 329 w 534"/>
                  <a:gd name="T11" fmla="*/ 478 h 534"/>
                  <a:gd name="T12" fmla="*/ 327 w 534"/>
                  <a:gd name="T13" fmla="*/ 412 h 534"/>
                  <a:gd name="T14" fmla="*/ 316 w 534"/>
                  <a:gd name="T15" fmla="*/ 397 h 534"/>
                  <a:gd name="T16" fmla="*/ 236 w 534"/>
                  <a:gd name="T17" fmla="*/ 356 h 534"/>
                  <a:gd name="T18" fmla="*/ 225 w 534"/>
                  <a:gd name="T19" fmla="*/ 351 h 534"/>
                  <a:gd name="T20" fmla="*/ 250 w 534"/>
                  <a:gd name="T21" fmla="*/ 288 h 534"/>
                  <a:gd name="T22" fmla="*/ 250 w 534"/>
                  <a:gd name="T23" fmla="*/ 228 h 534"/>
                  <a:gd name="T24" fmla="*/ 167 w 534"/>
                  <a:gd name="T25" fmla="*/ 139 h 534"/>
                  <a:gd name="T26" fmla="*/ 167 w 534"/>
                  <a:gd name="T27" fmla="*/ 139 h 534"/>
                  <a:gd name="T28" fmla="*/ 167 w 534"/>
                  <a:gd name="T29" fmla="*/ 139 h 534"/>
                  <a:gd name="T30" fmla="*/ 84 w 534"/>
                  <a:gd name="T31" fmla="*/ 228 h 534"/>
                  <a:gd name="T32" fmla="*/ 84 w 534"/>
                  <a:gd name="T33" fmla="*/ 288 h 534"/>
                  <a:gd name="T34" fmla="*/ 109 w 534"/>
                  <a:gd name="T35" fmla="*/ 351 h 534"/>
                  <a:gd name="T36" fmla="*/ 98 w 534"/>
                  <a:gd name="T37" fmla="*/ 356 h 534"/>
                  <a:gd name="T38" fmla="*/ 73 w 534"/>
                  <a:gd name="T39" fmla="*/ 369 h 534"/>
                  <a:gd name="T40" fmla="*/ 48 w 534"/>
                  <a:gd name="T41" fmla="*/ 267 h 534"/>
                  <a:gd name="T42" fmla="*/ 267 w 534"/>
                  <a:gd name="T43" fmla="*/ 48 h 534"/>
                  <a:gd name="T44" fmla="*/ 486 w 534"/>
                  <a:gd name="T45" fmla="*/ 267 h 534"/>
                  <a:gd name="T46" fmla="*/ 329 w 534"/>
                  <a:gd name="T47" fmla="*/ 47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4" h="534">
                    <a:moveTo>
                      <a:pt x="267" y="0"/>
                    </a:moveTo>
                    <a:cubicBezTo>
                      <a:pt x="120" y="0"/>
                      <a:pt x="0" y="120"/>
                      <a:pt x="0" y="267"/>
                    </a:cubicBezTo>
                    <a:cubicBezTo>
                      <a:pt x="0" y="415"/>
                      <a:pt x="120" y="534"/>
                      <a:pt x="267" y="534"/>
                    </a:cubicBezTo>
                    <a:cubicBezTo>
                      <a:pt x="415" y="534"/>
                      <a:pt x="534" y="415"/>
                      <a:pt x="534" y="267"/>
                    </a:cubicBezTo>
                    <a:cubicBezTo>
                      <a:pt x="534" y="120"/>
                      <a:pt x="415" y="0"/>
                      <a:pt x="267" y="0"/>
                    </a:cubicBezTo>
                    <a:close/>
                    <a:moveTo>
                      <a:pt x="329" y="478"/>
                    </a:moveTo>
                    <a:cubicBezTo>
                      <a:pt x="328" y="465"/>
                      <a:pt x="326" y="445"/>
                      <a:pt x="327" y="412"/>
                    </a:cubicBezTo>
                    <a:cubicBezTo>
                      <a:pt x="325" y="407"/>
                      <a:pt x="322" y="401"/>
                      <a:pt x="316" y="397"/>
                    </a:cubicBezTo>
                    <a:cubicBezTo>
                      <a:pt x="236" y="356"/>
                      <a:pt x="236" y="356"/>
                      <a:pt x="236" y="356"/>
                    </a:cubicBezTo>
                    <a:cubicBezTo>
                      <a:pt x="225" y="351"/>
                      <a:pt x="225" y="351"/>
                      <a:pt x="225" y="351"/>
                    </a:cubicBezTo>
                    <a:cubicBezTo>
                      <a:pt x="241" y="335"/>
                      <a:pt x="250" y="312"/>
                      <a:pt x="250" y="288"/>
                    </a:cubicBezTo>
                    <a:cubicBezTo>
                      <a:pt x="250" y="228"/>
                      <a:pt x="250" y="228"/>
                      <a:pt x="250" y="228"/>
                    </a:cubicBezTo>
                    <a:cubicBezTo>
                      <a:pt x="250" y="179"/>
                      <a:pt x="213" y="139"/>
                      <a:pt x="167" y="139"/>
                    </a:cubicBezTo>
                    <a:cubicBezTo>
                      <a:pt x="167" y="139"/>
                      <a:pt x="167" y="139"/>
                      <a:pt x="167" y="139"/>
                    </a:cubicBezTo>
                    <a:cubicBezTo>
                      <a:pt x="167" y="139"/>
                      <a:pt x="167" y="139"/>
                      <a:pt x="167" y="139"/>
                    </a:cubicBezTo>
                    <a:cubicBezTo>
                      <a:pt x="121" y="139"/>
                      <a:pt x="84" y="179"/>
                      <a:pt x="84" y="228"/>
                    </a:cubicBezTo>
                    <a:cubicBezTo>
                      <a:pt x="84" y="288"/>
                      <a:pt x="84" y="288"/>
                      <a:pt x="84" y="288"/>
                    </a:cubicBezTo>
                    <a:cubicBezTo>
                      <a:pt x="84" y="312"/>
                      <a:pt x="93" y="335"/>
                      <a:pt x="109" y="351"/>
                    </a:cubicBezTo>
                    <a:cubicBezTo>
                      <a:pt x="98" y="356"/>
                      <a:pt x="98" y="356"/>
                      <a:pt x="98" y="356"/>
                    </a:cubicBezTo>
                    <a:cubicBezTo>
                      <a:pt x="73" y="369"/>
                      <a:pt x="73" y="369"/>
                      <a:pt x="73" y="369"/>
                    </a:cubicBezTo>
                    <a:cubicBezTo>
                      <a:pt x="57" y="338"/>
                      <a:pt x="48" y="304"/>
                      <a:pt x="48" y="267"/>
                    </a:cubicBezTo>
                    <a:cubicBezTo>
                      <a:pt x="48" y="147"/>
                      <a:pt x="147" y="48"/>
                      <a:pt x="267" y="48"/>
                    </a:cubicBezTo>
                    <a:cubicBezTo>
                      <a:pt x="388" y="48"/>
                      <a:pt x="486" y="147"/>
                      <a:pt x="486" y="267"/>
                    </a:cubicBezTo>
                    <a:cubicBezTo>
                      <a:pt x="486" y="367"/>
                      <a:pt x="420" y="451"/>
                      <a:pt x="329" y="47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9">
                <a:extLst>
                  <a:ext uri="{FF2B5EF4-FFF2-40B4-BE49-F238E27FC236}">
                    <a16:creationId xmlns:a16="http://schemas.microsoft.com/office/drawing/2014/main" id="{48AD69F9-4A95-4705-BD05-0FA98C4B5920}"/>
                  </a:ext>
                </a:extLst>
              </p:cNvPr>
              <p:cNvSpPr>
                <a:spLocks/>
              </p:cNvSpPr>
              <p:nvPr/>
            </p:nvSpPr>
            <p:spPr bwMode="auto">
              <a:xfrm>
                <a:off x="811213" y="3890963"/>
                <a:ext cx="92075" cy="166687"/>
              </a:xfrm>
              <a:custGeom>
                <a:avLst/>
                <a:gdLst>
                  <a:gd name="T0" fmla="*/ 0 w 58"/>
                  <a:gd name="T1" fmla="*/ 86 h 105"/>
                  <a:gd name="T2" fmla="*/ 24 w 58"/>
                  <a:gd name="T3" fmla="*/ 73 h 105"/>
                  <a:gd name="T4" fmla="*/ 40 w 58"/>
                  <a:gd name="T5" fmla="*/ 105 h 105"/>
                  <a:gd name="T6" fmla="*/ 52 w 58"/>
                  <a:gd name="T7" fmla="*/ 99 h 105"/>
                  <a:gd name="T8" fmla="*/ 37 w 58"/>
                  <a:gd name="T9" fmla="*/ 67 h 105"/>
                  <a:gd name="T10" fmla="*/ 58 w 58"/>
                  <a:gd name="T11" fmla="*/ 56 h 105"/>
                  <a:gd name="T12" fmla="*/ 0 w 58"/>
                  <a:gd name="T13" fmla="*/ 0 h 105"/>
                  <a:gd name="T14" fmla="*/ 0 w 58"/>
                  <a:gd name="T15" fmla="*/ 86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5">
                    <a:moveTo>
                      <a:pt x="0" y="86"/>
                    </a:moveTo>
                    <a:lnTo>
                      <a:pt x="24" y="73"/>
                    </a:lnTo>
                    <a:lnTo>
                      <a:pt x="40" y="105"/>
                    </a:lnTo>
                    <a:lnTo>
                      <a:pt x="52" y="99"/>
                    </a:lnTo>
                    <a:lnTo>
                      <a:pt x="37" y="67"/>
                    </a:lnTo>
                    <a:lnTo>
                      <a:pt x="58" y="56"/>
                    </a:lnTo>
                    <a:lnTo>
                      <a:pt x="0" y="0"/>
                    </a:lnTo>
                    <a:lnTo>
                      <a:pt x="0" y="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35" name="Group 34">
            <a:extLst>
              <a:ext uri="{FF2B5EF4-FFF2-40B4-BE49-F238E27FC236}">
                <a16:creationId xmlns:a16="http://schemas.microsoft.com/office/drawing/2014/main" id="{095486F3-6EF5-4A69-98E0-5C7E5C2D6F6C}"/>
              </a:ext>
            </a:extLst>
          </p:cNvPr>
          <p:cNvGrpSpPr/>
          <p:nvPr/>
        </p:nvGrpSpPr>
        <p:grpSpPr>
          <a:xfrm>
            <a:off x="6410421" y="2893239"/>
            <a:ext cx="716559" cy="684594"/>
            <a:chOff x="5808445" y="3048000"/>
            <a:chExt cx="1110343" cy="991892"/>
          </a:xfrm>
        </p:grpSpPr>
        <p:sp>
          <p:nvSpPr>
            <p:cNvPr id="36" name="TextBox 35">
              <a:extLst>
                <a:ext uri="{FF2B5EF4-FFF2-40B4-BE49-F238E27FC236}">
                  <a16:creationId xmlns:a16="http://schemas.microsoft.com/office/drawing/2014/main" id="{89DB9491-76BA-4E06-B4D1-691696D919D5}"/>
                </a:ext>
              </a:extLst>
            </p:cNvPr>
            <p:cNvSpPr txBox="1"/>
            <p:nvPr/>
          </p:nvSpPr>
          <p:spPr>
            <a:xfrm>
              <a:off x="5808445" y="3674132"/>
              <a:ext cx="1110343" cy="365760"/>
            </a:xfrm>
            <a:prstGeom prst="rect">
              <a:avLst/>
            </a:prstGeom>
            <a:noFill/>
          </p:spPr>
          <p:txBody>
            <a:bodyPr wrap="square" lIns="0" tIns="0" rIns="0" bIns="0" rtlCol="0" anchor="t">
              <a:noAutofit/>
            </a:bodyPr>
            <a:lstStyle>
              <a:defPPr>
                <a:defRPr lang="en-US"/>
              </a:defPPr>
              <a:lvl1pPr algn="ctr">
                <a:lnSpc>
                  <a:spcPct val="90000"/>
                </a:lnSpc>
                <a:defRPr sz="1600">
                  <a:solidFill>
                    <a:srgbClr val="004892"/>
                  </a:solidFill>
                  <a:cs typeface="Franklin Gothic Book"/>
                </a:defRPr>
              </a:lvl1pPr>
            </a:lstStyle>
            <a:p>
              <a:pPr>
                <a:lnSpc>
                  <a:spcPct val="85000"/>
                </a:lnSpc>
              </a:pPr>
              <a:r>
                <a:rPr lang="en-US" sz="1200" dirty="0">
                  <a:solidFill>
                    <a:schemeClr val="tx1"/>
                  </a:solidFill>
                </a:rPr>
                <a:t>Access method</a:t>
              </a:r>
            </a:p>
          </p:txBody>
        </p:sp>
        <p:sp>
          <p:nvSpPr>
            <p:cNvPr id="37" name="Freeform 63">
              <a:extLst>
                <a:ext uri="{FF2B5EF4-FFF2-40B4-BE49-F238E27FC236}">
                  <a16:creationId xmlns:a16="http://schemas.microsoft.com/office/drawing/2014/main" id="{5307E1D2-49F8-485E-BE49-12BFB39B2D80}"/>
                </a:ext>
              </a:extLst>
            </p:cNvPr>
            <p:cNvSpPr>
              <a:spLocks noEditPoints="1"/>
            </p:cNvSpPr>
            <p:nvPr/>
          </p:nvSpPr>
          <p:spPr bwMode="auto">
            <a:xfrm>
              <a:off x="6061256" y="3048000"/>
              <a:ext cx="569236" cy="323850"/>
            </a:xfrm>
            <a:custGeom>
              <a:avLst/>
              <a:gdLst>
                <a:gd name="T0" fmla="*/ 475 w 475"/>
                <a:gd name="T1" fmla="*/ 112 h 270"/>
                <a:gd name="T2" fmla="*/ 468 w 475"/>
                <a:gd name="T3" fmla="*/ 130 h 270"/>
                <a:gd name="T4" fmla="*/ 432 w 475"/>
                <a:gd name="T5" fmla="*/ 130 h 270"/>
                <a:gd name="T6" fmla="*/ 239 w 475"/>
                <a:gd name="T7" fmla="*/ 50 h 270"/>
                <a:gd name="T8" fmla="*/ 46 w 475"/>
                <a:gd name="T9" fmla="*/ 130 h 270"/>
                <a:gd name="T10" fmla="*/ 10 w 475"/>
                <a:gd name="T11" fmla="*/ 130 h 270"/>
                <a:gd name="T12" fmla="*/ 10 w 475"/>
                <a:gd name="T13" fmla="*/ 94 h 270"/>
                <a:gd name="T14" fmla="*/ 239 w 475"/>
                <a:gd name="T15" fmla="*/ 0 h 270"/>
                <a:gd name="T16" fmla="*/ 468 w 475"/>
                <a:gd name="T17" fmla="*/ 94 h 270"/>
                <a:gd name="T18" fmla="*/ 475 w 475"/>
                <a:gd name="T19" fmla="*/ 112 h 270"/>
                <a:gd name="T20" fmla="*/ 402 w 475"/>
                <a:gd name="T21" fmla="*/ 160 h 270"/>
                <a:gd name="T22" fmla="*/ 239 w 475"/>
                <a:gd name="T23" fmla="*/ 93 h 270"/>
                <a:gd name="T24" fmla="*/ 76 w 475"/>
                <a:gd name="T25" fmla="*/ 160 h 270"/>
                <a:gd name="T26" fmla="*/ 76 w 475"/>
                <a:gd name="T27" fmla="*/ 196 h 270"/>
                <a:gd name="T28" fmla="*/ 111 w 475"/>
                <a:gd name="T29" fmla="*/ 196 h 270"/>
                <a:gd name="T30" fmla="*/ 239 w 475"/>
                <a:gd name="T31" fmla="*/ 143 h 270"/>
                <a:gd name="T32" fmla="*/ 366 w 475"/>
                <a:gd name="T33" fmla="*/ 196 h 270"/>
                <a:gd name="T34" fmla="*/ 402 w 475"/>
                <a:gd name="T35" fmla="*/ 196 h 270"/>
                <a:gd name="T36" fmla="*/ 409 w 475"/>
                <a:gd name="T37" fmla="*/ 178 h 270"/>
                <a:gd name="T38" fmla="*/ 402 w 475"/>
                <a:gd name="T39" fmla="*/ 160 h 270"/>
                <a:gd name="T40" fmla="*/ 337 w 475"/>
                <a:gd name="T41" fmla="*/ 225 h 270"/>
                <a:gd name="T42" fmla="*/ 239 w 475"/>
                <a:gd name="T43" fmla="*/ 184 h 270"/>
                <a:gd name="T44" fmla="*/ 141 w 475"/>
                <a:gd name="T45" fmla="*/ 225 h 270"/>
                <a:gd name="T46" fmla="*/ 140 w 475"/>
                <a:gd name="T47" fmla="*/ 260 h 270"/>
                <a:gd name="T48" fmla="*/ 176 w 475"/>
                <a:gd name="T49" fmla="*/ 260 h 270"/>
                <a:gd name="T50" fmla="*/ 239 w 475"/>
                <a:gd name="T51" fmla="*/ 235 h 270"/>
                <a:gd name="T52" fmla="*/ 302 w 475"/>
                <a:gd name="T53" fmla="*/ 260 h 270"/>
                <a:gd name="T54" fmla="*/ 337 w 475"/>
                <a:gd name="T55" fmla="*/ 260 h 270"/>
                <a:gd name="T56" fmla="*/ 345 w 475"/>
                <a:gd name="T57" fmla="*/ 243 h 270"/>
                <a:gd name="T58" fmla="*/ 337 w 475"/>
                <a:gd name="T59" fmla="*/ 22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5" h="270">
                  <a:moveTo>
                    <a:pt x="475" y="112"/>
                  </a:moveTo>
                  <a:cubicBezTo>
                    <a:pt x="475" y="119"/>
                    <a:pt x="473" y="125"/>
                    <a:pt x="468" y="130"/>
                  </a:cubicBezTo>
                  <a:cubicBezTo>
                    <a:pt x="458" y="140"/>
                    <a:pt x="442" y="140"/>
                    <a:pt x="432" y="130"/>
                  </a:cubicBezTo>
                  <a:cubicBezTo>
                    <a:pt x="380" y="79"/>
                    <a:pt x="312" y="50"/>
                    <a:pt x="239" y="50"/>
                  </a:cubicBezTo>
                  <a:cubicBezTo>
                    <a:pt x="166" y="50"/>
                    <a:pt x="97" y="79"/>
                    <a:pt x="46" y="130"/>
                  </a:cubicBezTo>
                  <a:cubicBezTo>
                    <a:pt x="36" y="140"/>
                    <a:pt x="20" y="140"/>
                    <a:pt x="10" y="130"/>
                  </a:cubicBezTo>
                  <a:cubicBezTo>
                    <a:pt x="0" y="120"/>
                    <a:pt x="0" y="104"/>
                    <a:pt x="10" y="94"/>
                  </a:cubicBezTo>
                  <a:cubicBezTo>
                    <a:pt x="71" y="33"/>
                    <a:pt x="153" y="0"/>
                    <a:pt x="239" y="0"/>
                  </a:cubicBezTo>
                  <a:cubicBezTo>
                    <a:pt x="325" y="0"/>
                    <a:pt x="406" y="33"/>
                    <a:pt x="468" y="94"/>
                  </a:cubicBezTo>
                  <a:cubicBezTo>
                    <a:pt x="473" y="99"/>
                    <a:pt x="475" y="106"/>
                    <a:pt x="475" y="112"/>
                  </a:cubicBezTo>
                  <a:close/>
                  <a:moveTo>
                    <a:pt x="402" y="160"/>
                  </a:moveTo>
                  <a:cubicBezTo>
                    <a:pt x="358" y="117"/>
                    <a:pt x="300" y="93"/>
                    <a:pt x="239" y="93"/>
                  </a:cubicBezTo>
                  <a:cubicBezTo>
                    <a:pt x="177" y="93"/>
                    <a:pt x="119" y="117"/>
                    <a:pt x="76" y="160"/>
                  </a:cubicBezTo>
                  <a:cubicBezTo>
                    <a:pt x="66" y="170"/>
                    <a:pt x="66" y="186"/>
                    <a:pt x="76" y="196"/>
                  </a:cubicBezTo>
                  <a:cubicBezTo>
                    <a:pt x="85" y="205"/>
                    <a:pt x="101" y="205"/>
                    <a:pt x="111" y="196"/>
                  </a:cubicBezTo>
                  <a:cubicBezTo>
                    <a:pt x="145" y="162"/>
                    <a:pt x="191" y="143"/>
                    <a:pt x="239" y="143"/>
                  </a:cubicBezTo>
                  <a:cubicBezTo>
                    <a:pt x="287" y="143"/>
                    <a:pt x="332" y="162"/>
                    <a:pt x="366" y="196"/>
                  </a:cubicBezTo>
                  <a:cubicBezTo>
                    <a:pt x="376" y="205"/>
                    <a:pt x="392" y="205"/>
                    <a:pt x="402" y="196"/>
                  </a:cubicBezTo>
                  <a:cubicBezTo>
                    <a:pt x="407" y="191"/>
                    <a:pt x="409" y="184"/>
                    <a:pt x="409" y="178"/>
                  </a:cubicBezTo>
                  <a:cubicBezTo>
                    <a:pt x="409" y="171"/>
                    <a:pt x="407" y="165"/>
                    <a:pt x="402" y="160"/>
                  </a:cubicBezTo>
                  <a:close/>
                  <a:moveTo>
                    <a:pt x="337" y="225"/>
                  </a:moveTo>
                  <a:cubicBezTo>
                    <a:pt x="311" y="199"/>
                    <a:pt x="276" y="184"/>
                    <a:pt x="239" y="184"/>
                  </a:cubicBezTo>
                  <a:cubicBezTo>
                    <a:pt x="202" y="184"/>
                    <a:pt x="167" y="199"/>
                    <a:pt x="141" y="225"/>
                  </a:cubicBezTo>
                  <a:cubicBezTo>
                    <a:pt x="131" y="234"/>
                    <a:pt x="131" y="250"/>
                    <a:pt x="140" y="260"/>
                  </a:cubicBezTo>
                  <a:cubicBezTo>
                    <a:pt x="150" y="270"/>
                    <a:pt x="166" y="270"/>
                    <a:pt x="176" y="260"/>
                  </a:cubicBezTo>
                  <a:cubicBezTo>
                    <a:pt x="193" y="244"/>
                    <a:pt x="215" y="235"/>
                    <a:pt x="239" y="235"/>
                  </a:cubicBezTo>
                  <a:cubicBezTo>
                    <a:pt x="263" y="235"/>
                    <a:pt x="285" y="244"/>
                    <a:pt x="302" y="260"/>
                  </a:cubicBezTo>
                  <a:cubicBezTo>
                    <a:pt x="312" y="270"/>
                    <a:pt x="328" y="270"/>
                    <a:pt x="337" y="260"/>
                  </a:cubicBezTo>
                  <a:cubicBezTo>
                    <a:pt x="342" y="255"/>
                    <a:pt x="345" y="249"/>
                    <a:pt x="345" y="243"/>
                  </a:cubicBezTo>
                  <a:cubicBezTo>
                    <a:pt x="345" y="236"/>
                    <a:pt x="342" y="230"/>
                    <a:pt x="337" y="225"/>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8" name="Group 37">
            <a:extLst>
              <a:ext uri="{FF2B5EF4-FFF2-40B4-BE49-F238E27FC236}">
                <a16:creationId xmlns:a16="http://schemas.microsoft.com/office/drawing/2014/main" id="{0196B1F5-B908-4C63-B7EC-4ECC7F1673B6}"/>
              </a:ext>
            </a:extLst>
          </p:cNvPr>
          <p:cNvGrpSpPr/>
          <p:nvPr/>
        </p:nvGrpSpPr>
        <p:grpSpPr>
          <a:xfrm>
            <a:off x="3885761" y="3378099"/>
            <a:ext cx="1082134" cy="782670"/>
            <a:chOff x="2189105" y="1195388"/>
            <a:chExt cx="1623836" cy="1337757"/>
          </a:xfrm>
        </p:grpSpPr>
        <p:sp>
          <p:nvSpPr>
            <p:cNvPr id="39" name="TextBox 38">
              <a:extLst>
                <a:ext uri="{FF2B5EF4-FFF2-40B4-BE49-F238E27FC236}">
                  <a16:creationId xmlns:a16="http://schemas.microsoft.com/office/drawing/2014/main" id="{A9779C5E-F727-4D9A-AB78-923A1A564357}"/>
                </a:ext>
              </a:extLst>
            </p:cNvPr>
            <p:cNvSpPr txBox="1"/>
            <p:nvPr/>
          </p:nvSpPr>
          <p:spPr>
            <a:xfrm>
              <a:off x="2189105" y="1744057"/>
              <a:ext cx="1623836" cy="789088"/>
            </a:xfrm>
            <a:prstGeom prst="rect">
              <a:avLst/>
            </a:prstGeom>
            <a:noFill/>
          </p:spPr>
          <p:txBody>
            <a:bodyPr wrap="square" rtlCol="0">
              <a:spAutoFit/>
            </a:bodyPr>
            <a:lstStyle/>
            <a:p>
              <a:pPr algn="ctr"/>
              <a:r>
                <a:rPr lang="en-US" sz="1200" dirty="0"/>
                <a:t>Network integrity</a:t>
              </a:r>
              <a:endParaRPr lang="en-US" sz="1200" dirty="0">
                <a:latin typeface="Franklin Gothic Book"/>
                <a:cs typeface="Franklin Gothic Book"/>
              </a:endParaRPr>
            </a:p>
          </p:txBody>
        </p:sp>
        <p:grpSp>
          <p:nvGrpSpPr>
            <p:cNvPr id="40" name="Group 39">
              <a:extLst>
                <a:ext uri="{FF2B5EF4-FFF2-40B4-BE49-F238E27FC236}">
                  <a16:creationId xmlns:a16="http://schemas.microsoft.com/office/drawing/2014/main" id="{E75489F9-B8FD-43F2-8A5B-0AB9B30C5F35}"/>
                </a:ext>
              </a:extLst>
            </p:cNvPr>
            <p:cNvGrpSpPr/>
            <p:nvPr/>
          </p:nvGrpSpPr>
          <p:grpSpPr>
            <a:xfrm>
              <a:off x="2528342" y="1195388"/>
              <a:ext cx="874713" cy="485775"/>
              <a:chOff x="2466975" y="1335088"/>
              <a:chExt cx="874713" cy="485775"/>
            </a:xfrm>
            <a:solidFill>
              <a:srgbClr val="4D4D4F"/>
            </a:solidFill>
          </p:grpSpPr>
          <p:sp>
            <p:nvSpPr>
              <p:cNvPr id="41" name="Freeform 9">
                <a:extLst>
                  <a:ext uri="{FF2B5EF4-FFF2-40B4-BE49-F238E27FC236}">
                    <a16:creationId xmlns:a16="http://schemas.microsoft.com/office/drawing/2014/main" id="{EF578BD2-81C0-4B74-9A8B-0986B3ECB4F5}"/>
                  </a:ext>
                </a:extLst>
              </p:cNvPr>
              <p:cNvSpPr>
                <a:spLocks noEditPoints="1"/>
              </p:cNvSpPr>
              <p:nvPr/>
            </p:nvSpPr>
            <p:spPr bwMode="auto">
              <a:xfrm>
                <a:off x="3046413" y="1446213"/>
                <a:ext cx="244475" cy="300038"/>
              </a:xfrm>
              <a:custGeom>
                <a:avLst/>
                <a:gdLst>
                  <a:gd name="T0" fmla="*/ 195 w 218"/>
                  <a:gd name="T1" fmla="*/ 0 h 265"/>
                  <a:gd name="T2" fmla="*/ 59 w 218"/>
                  <a:gd name="T3" fmla="*/ 0 h 265"/>
                  <a:gd name="T4" fmla="*/ 80 w 218"/>
                  <a:gd name="T5" fmla="*/ 90 h 265"/>
                  <a:gd name="T6" fmla="*/ 63 w 218"/>
                  <a:gd name="T7" fmla="*/ 159 h 265"/>
                  <a:gd name="T8" fmla="*/ 71 w 218"/>
                  <a:gd name="T9" fmla="*/ 163 h 265"/>
                  <a:gd name="T10" fmla="*/ 102 w 218"/>
                  <a:gd name="T11" fmla="*/ 200 h 265"/>
                  <a:gd name="T12" fmla="*/ 133 w 218"/>
                  <a:gd name="T13" fmla="*/ 163 h 265"/>
                  <a:gd name="T14" fmla="*/ 152 w 218"/>
                  <a:gd name="T15" fmla="*/ 163 h 265"/>
                  <a:gd name="T16" fmla="*/ 192 w 218"/>
                  <a:gd name="T17" fmla="*/ 211 h 265"/>
                  <a:gd name="T18" fmla="*/ 190 w 218"/>
                  <a:gd name="T19" fmla="*/ 228 h 265"/>
                  <a:gd name="T20" fmla="*/ 183 w 218"/>
                  <a:gd name="T21" fmla="*/ 231 h 265"/>
                  <a:gd name="T22" fmla="*/ 173 w 218"/>
                  <a:gd name="T23" fmla="*/ 227 h 265"/>
                  <a:gd name="T24" fmla="*/ 142 w 218"/>
                  <a:gd name="T25" fmla="*/ 190 h 265"/>
                  <a:gd name="T26" fmla="*/ 111 w 218"/>
                  <a:gd name="T27" fmla="*/ 227 h 265"/>
                  <a:gd name="T28" fmla="*/ 102 w 218"/>
                  <a:gd name="T29" fmla="*/ 231 h 265"/>
                  <a:gd name="T30" fmla="*/ 93 w 218"/>
                  <a:gd name="T31" fmla="*/ 227 h 265"/>
                  <a:gd name="T32" fmla="*/ 62 w 218"/>
                  <a:gd name="T33" fmla="*/ 190 h 265"/>
                  <a:gd name="T34" fmla="*/ 31 w 218"/>
                  <a:gd name="T35" fmla="*/ 227 h 265"/>
                  <a:gd name="T36" fmla="*/ 17 w 218"/>
                  <a:gd name="T37" fmla="*/ 230 h 265"/>
                  <a:gd name="T38" fmla="*/ 15 w 218"/>
                  <a:gd name="T39" fmla="*/ 233 h 265"/>
                  <a:gd name="T40" fmla="*/ 0 w 218"/>
                  <a:gd name="T41" fmla="*/ 265 h 265"/>
                  <a:gd name="T42" fmla="*/ 194 w 218"/>
                  <a:gd name="T43" fmla="*/ 265 h 265"/>
                  <a:gd name="T44" fmla="*/ 218 w 218"/>
                  <a:gd name="T45" fmla="*/ 241 h 265"/>
                  <a:gd name="T46" fmla="*/ 218 w 218"/>
                  <a:gd name="T47" fmla="*/ 24 h 265"/>
                  <a:gd name="T48" fmla="*/ 195 w 218"/>
                  <a:gd name="T49" fmla="*/ 0 h 265"/>
                  <a:gd name="T50" fmla="*/ 139 w 218"/>
                  <a:gd name="T51" fmla="*/ 137 h 265"/>
                  <a:gd name="T52" fmla="*/ 94 w 218"/>
                  <a:gd name="T53" fmla="*/ 92 h 265"/>
                  <a:gd name="T54" fmla="*/ 139 w 218"/>
                  <a:gd name="T55" fmla="*/ 47 h 265"/>
                  <a:gd name="T56" fmla="*/ 184 w 218"/>
                  <a:gd name="T57" fmla="*/ 92 h 265"/>
                  <a:gd name="T58" fmla="*/ 139 w 218"/>
                  <a:gd name="T59" fmla="*/ 13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8" h="265">
                    <a:moveTo>
                      <a:pt x="195" y="0"/>
                    </a:moveTo>
                    <a:cubicBezTo>
                      <a:pt x="59" y="0"/>
                      <a:pt x="59" y="0"/>
                      <a:pt x="59" y="0"/>
                    </a:cubicBezTo>
                    <a:cubicBezTo>
                      <a:pt x="72" y="28"/>
                      <a:pt x="80" y="58"/>
                      <a:pt x="80" y="90"/>
                    </a:cubicBezTo>
                    <a:cubicBezTo>
                      <a:pt x="80" y="114"/>
                      <a:pt x="72" y="138"/>
                      <a:pt x="63" y="159"/>
                    </a:cubicBezTo>
                    <a:cubicBezTo>
                      <a:pt x="66" y="159"/>
                      <a:pt x="69" y="161"/>
                      <a:pt x="71" y="163"/>
                    </a:cubicBezTo>
                    <a:cubicBezTo>
                      <a:pt x="102" y="200"/>
                      <a:pt x="102" y="200"/>
                      <a:pt x="102" y="200"/>
                    </a:cubicBezTo>
                    <a:cubicBezTo>
                      <a:pt x="133" y="163"/>
                      <a:pt x="133" y="163"/>
                      <a:pt x="133" y="163"/>
                    </a:cubicBezTo>
                    <a:cubicBezTo>
                      <a:pt x="138" y="158"/>
                      <a:pt x="147" y="157"/>
                      <a:pt x="152" y="163"/>
                    </a:cubicBezTo>
                    <a:cubicBezTo>
                      <a:pt x="192" y="211"/>
                      <a:pt x="192" y="211"/>
                      <a:pt x="192" y="211"/>
                    </a:cubicBezTo>
                    <a:cubicBezTo>
                      <a:pt x="196" y="217"/>
                      <a:pt x="195" y="224"/>
                      <a:pt x="190" y="228"/>
                    </a:cubicBezTo>
                    <a:cubicBezTo>
                      <a:pt x="188" y="230"/>
                      <a:pt x="185" y="231"/>
                      <a:pt x="183" y="231"/>
                    </a:cubicBezTo>
                    <a:cubicBezTo>
                      <a:pt x="179" y="231"/>
                      <a:pt x="176" y="230"/>
                      <a:pt x="173" y="227"/>
                    </a:cubicBezTo>
                    <a:cubicBezTo>
                      <a:pt x="142" y="190"/>
                      <a:pt x="142" y="190"/>
                      <a:pt x="142" y="190"/>
                    </a:cubicBezTo>
                    <a:cubicBezTo>
                      <a:pt x="111" y="227"/>
                      <a:pt x="111" y="227"/>
                      <a:pt x="111" y="227"/>
                    </a:cubicBezTo>
                    <a:cubicBezTo>
                      <a:pt x="109" y="230"/>
                      <a:pt x="106" y="231"/>
                      <a:pt x="102" y="231"/>
                    </a:cubicBezTo>
                    <a:cubicBezTo>
                      <a:pt x="98" y="231"/>
                      <a:pt x="95" y="230"/>
                      <a:pt x="93" y="227"/>
                    </a:cubicBezTo>
                    <a:cubicBezTo>
                      <a:pt x="62" y="190"/>
                      <a:pt x="62" y="190"/>
                      <a:pt x="62" y="190"/>
                    </a:cubicBezTo>
                    <a:cubicBezTo>
                      <a:pt x="31" y="227"/>
                      <a:pt x="31" y="227"/>
                      <a:pt x="31" y="227"/>
                    </a:cubicBezTo>
                    <a:cubicBezTo>
                      <a:pt x="28" y="231"/>
                      <a:pt x="22" y="232"/>
                      <a:pt x="17" y="230"/>
                    </a:cubicBezTo>
                    <a:cubicBezTo>
                      <a:pt x="16" y="232"/>
                      <a:pt x="15" y="233"/>
                      <a:pt x="15" y="233"/>
                    </a:cubicBezTo>
                    <a:cubicBezTo>
                      <a:pt x="8" y="240"/>
                      <a:pt x="2" y="254"/>
                      <a:pt x="0" y="265"/>
                    </a:cubicBezTo>
                    <a:cubicBezTo>
                      <a:pt x="194" y="265"/>
                      <a:pt x="194" y="265"/>
                      <a:pt x="194" y="265"/>
                    </a:cubicBezTo>
                    <a:cubicBezTo>
                      <a:pt x="207" y="265"/>
                      <a:pt x="218" y="254"/>
                      <a:pt x="218" y="241"/>
                    </a:cubicBezTo>
                    <a:cubicBezTo>
                      <a:pt x="218" y="24"/>
                      <a:pt x="218" y="24"/>
                      <a:pt x="218" y="24"/>
                    </a:cubicBezTo>
                    <a:cubicBezTo>
                      <a:pt x="218" y="11"/>
                      <a:pt x="208" y="1"/>
                      <a:pt x="195" y="0"/>
                    </a:cubicBezTo>
                    <a:close/>
                    <a:moveTo>
                      <a:pt x="139" y="137"/>
                    </a:moveTo>
                    <a:cubicBezTo>
                      <a:pt x="114" y="137"/>
                      <a:pt x="94" y="117"/>
                      <a:pt x="94" y="92"/>
                    </a:cubicBezTo>
                    <a:cubicBezTo>
                      <a:pt x="94" y="67"/>
                      <a:pt x="114" y="47"/>
                      <a:pt x="139" y="47"/>
                    </a:cubicBezTo>
                    <a:cubicBezTo>
                      <a:pt x="164" y="47"/>
                      <a:pt x="184" y="67"/>
                      <a:pt x="184" y="92"/>
                    </a:cubicBezTo>
                    <a:cubicBezTo>
                      <a:pt x="184" y="117"/>
                      <a:pt x="164" y="137"/>
                      <a:pt x="139" y="13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0">
                <a:extLst>
                  <a:ext uri="{FF2B5EF4-FFF2-40B4-BE49-F238E27FC236}">
                    <a16:creationId xmlns:a16="http://schemas.microsoft.com/office/drawing/2014/main" id="{33B44E4D-7619-49F3-8152-EDEB2D728062}"/>
                  </a:ext>
                </a:extLst>
              </p:cNvPr>
              <p:cNvSpPr>
                <a:spLocks/>
              </p:cNvSpPr>
              <p:nvPr/>
            </p:nvSpPr>
            <p:spPr bwMode="auto">
              <a:xfrm>
                <a:off x="3314700" y="1522413"/>
                <a:ext cx="26988" cy="155575"/>
              </a:xfrm>
              <a:custGeom>
                <a:avLst/>
                <a:gdLst>
                  <a:gd name="T0" fmla="*/ 12 w 24"/>
                  <a:gd name="T1" fmla="*/ 0 h 138"/>
                  <a:gd name="T2" fmla="*/ 0 w 24"/>
                  <a:gd name="T3" fmla="*/ 12 h 138"/>
                  <a:gd name="T4" fmla="*/ 0 w 24"/>
                  <a:gd name="T5" fmla="*/ 126 h 138"/>
                  <a:gd name="T6" fmla="*/ 12 w 24"/>
                  <a:gd name="T7" fmla="*/ 138 h 138"/>
                  <a:gd name="T8" fmla="*/ 24 w 24"/>
                  <a:gd name="T9" fmla="*/ 126 h 138"/>
                  <a:gd name="T10" fmla="*/ 24 w 24"/>
                  <a:gd name="T11" fmla="*/ 12 h 138"/>
                  <a:gd name="T12" fmla="*/ 12 w 24"/>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24" h="138">
                    <a:moveTo>
                      <a:pt x="12" y="0"/>
                    </a:moveTo>
                    <a:cubicBezTo>
                      <a:pt x="5" y="0"/>
                      <a:pt x="0" y="5"/>
                      <a:pt x="0" y="12"/>
                    </a:cubicBezTo>
                    <a:cubicBezTo>
                      <a:pt x="0" y="126"/>
                      <a:pt x="0" y="126"/>
                      <a:pt x="0" y="126"/>
                    </a:cubicBezTo>
                    <a:cubicBezTo>
                      <a:pt x="0" y="133"/>
                      <a:pt x="5" y="138"/>
                      <a:pt x="12" y="138"/>
                    </a:cubicBezTo>
                    <a:cubicBezTo>
                      <a:pt x="18" y="138"/>
                      <a:pt x="24" y="133"/>
                      <a:pt x="24" y="126"/>
                    </a:cubicBezTo>
                    <a:cubicBezTo>
                      <a:pt x="24" y="12"/>
                      <a:pt x="24" y="12"/>
                      <a:pt x="24" y="12"/>
                    </a:cubicBezTo>
                    <a:cubicBezTo>
                      <a:pt x="24" y="5"/>
                      <a:pt x="18" y="0"/>
                      <a:pt x="12"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1">
                <a:extLst>
                  <a:ext uri="{FF2B5EF4-FFF2-40B4-BE49-F238E27FC236}">
                    <a16:creationId xmlns:a16="http://schemas.microsoft.com/office/drawing/2014/main" id="{D83AA0D7-A3E9-4556-AB7E-BA1B4A9A395F}"/>
                  </a:ext>
                </a:extLst>
              </p:cNvPr>
              <p:cNvSpPr>
                <a:spLocks noEditPoints="1"/>
              </p:cNvSpPr>
              <p:nvPr/>
            </p:nvSpPr>
            <p:spPr bwMode="auto">
              <a:xfrm>
                <a:off x="2517775" y="1446213"/>
                <a:ext cx="246063" cy="300038"/>
              </a:xfrm>
              <a:custGeom>
                <a:avLst/>
                <a:gdLst>
                  <a:gd name="T0" fmla="*/ 183 w 218"/>
                  <a:gd name="T1" fmla="*/ 206 h 265"/>
                  <a:gd name="T2" fmla="*/ 165 w 218"/>
                  <a:gd name="T3" fmla="*/ 227 h 265"/>
                  <a:gd name="T4" fmla="*/ 156 w 218"/>
                  <a:gd name="T5" fmla="*/ 231 h 265"/>
                  <a:gd name="T6" fmla="*/ 146 w 218"/>
                  <a:gd name="T7" fmla="*/ 227 h 265"/>
                  <a:gd name="T8" fmla="*/ 116 w 218"/>
                  <a:gd name="T9" fmla="*/ 190 h 265"/>
                  <a:gd name="T10" fmla="*/ 85 w 218"/>
                  <a:gd name="T11" fmla="*/ 227 h 265"/>
                  <a:gd name="T12" fmla="*/ 66 w 218"/>
                  <a:gd name="T13" fmla="*/ 227 h 265"/>
                  <a:gd name="T14" fmla="*/ 26 w 218"/>
                  <a:gd name="T15" fmla="*/ 178 h 265"/>
                  <a:gd name="T16" fmla="*/ 27 w 218"/>
                  <a:gd name="T17" fmla="*/ 161 h 265"/>
                  <a:gd name="T18" fmla="*/ 44 w 218"/>
                  <a:gd name="T19" fmla="*/ 163 h 265"/>
                  <a:gd name="T20" fmla="*/ 75 w 218"/>
                  <a:gd name="T21" fmla="*/ 200 h 265"/>
                  <a:gd name="T22" fmla="*/ 106 w 218"/>
                  <a:gd name="T23" fmla="*/ 163 h 265"/>
                  <a:gd name="T24" fmla="*/ 125 w 218"/>
                  <a:gd name="T25" fmla="*/ 163 h 265"/>
                  <a:gd name="T26" fmla="*/ 156 w 218"/>
                  <a:gd name="T27" fmla="*/ 200 h 265"/>
                  <a:gd name="T28" fmla="*/ 169 w 218"/>
                  <a:gd name="T29" fmla="*/ 185 h 265"/>
                  <a:gd name="T30" fmla="*/ 138 w 218"/>
                  <a:gd name="T31" fmla="*/ 90 h 265"/>
                  <a:gd name="T32" fmla="*/ 159 w 218"/>
                  <a:gd name="T33" fmla="*/ 0 h 265"/>
                  <a:gd name="T34" fmla="*/ 23 w 218"/>
                  <a:gd name="T35" fmla="*/ 0 h 265"/>
                  <a:gd name="T36" fmla="*/ 0 w 218"/>
                  <a:gd name="T37" fmla="*/ 24 h 265"/>
                  <a:gd name="T38" fmla="*/ 0 w 218"/>
                  <a:gd name="T39" fmla="*/ 241 h 265"/>
                  <a:gd name="T40" fmla="*/ 24 w 218"/>
                  <a:gd name="T41" fmla="*/ 265 h 265"/>
                  <a:gd name="T42" fmla="*/ 218 w 218"/>
                  <a:gd name="T43" fmla="*/ 265 h 265"/>
                  <a:gd name="T44" fmla="*/ 204 w 218"/>
                  <a:gd name="T45" fmla="*/ 233 h 265"/>
                  <a:gd name="T46" fmla="*/ 183 w 218"/>
                  <a:gd name="T47" fmla="*/ 206 h 265"/>
                  <a:gd name="T48" fmla="*/ 79 w 218"/>
                  <a:gd name="T49" fmla="*/ 47 h 265"/>
                  <a:gd name="T50" fmla="*/ 123 w 218"/>
                  <a:gd name="T51" fmla="*/ 92 h 265"/>
                  <a:gd name="T52" fmla="*/ 79 w 218"/>
                  <a:gd name="T53" fmla="*/ 137 h 265"/>
                  <a:gd name="T54" fmla="*/ 34 w 218"/>
                  <a:gd name="T55" fmla="*/ 92 h 265"/>
                  <a:gd name="T56" fmla="*/ 79 w 218"/>
                  <a:gd name="T57" fmla="*/ 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8" h="265">
                    <a:moveTo>
                      <a:pt x="183" y="206"/>
                    </a:moveTo>
                    <a:cubicBezTo>
                      <a:pt x="165" y="227"/>
                      <a:pt x="165" y="227"/>
                      <a:pt x="165" y="227"/>
                    </a:cubicBezTo>
                    <a:cubicBezTo>
                      <a:pt x="163" y="230"/>
                      <a:pt x="159" y="231"/>
                      <a:pt x="156" y="231"/>
                    </a:cubicBezTo>
                    <a:cubicBezTo>
                      <a:pt x="152" y="231"/>
                      <a:pt x="149" y="230"/>
                      <a:pt x="146" y="227"/>
                    </a:cubicBezTo>
                    <a:cubicBezTo>
                      <a:pt x="116" y="190"/>
                      <a:pt x="116" y="190"/>
                      <a:pt x="116" y="190"/>
                    </a:cubicBezTo>
                    <a:cubicBezTo>
                      <a:pt x="85" y="227"/>
                      <a:pt x="85" y="227"/>
                      <a:pt x="85" y="227"/>
                    </a:cubicBezTo>
                    <a:cubicBezTo>
                      <a:pt x="80" y="232"/>
                      <a:pt x="71" y="232"/>
                      <a:pt x="66" y="227"/>
                    </a:cubicBezTo>
                    <a:cubicBezTo>
                      <a:pt x="26" y="178"/>
                      <a:pt x="26" y="178"/>
                      <a:pt x="26" y="178"/>
                    </a:cubicBezTo>
                    <a:cubicBezTo>
                      <a:pt x="22" y="173"/>
                      <a:pt x="22" y="166"/>
                      <a:pt x="27" y="161"/>
                    </a:cubicBezTo>
                    <a:cubicBezTo>
                      <a:pt x="32" y="157"/>
                      <a:pt x="40" y="158"/>
                      <a:pt x="44" y="163"/>
                    </a:cubicBezTo>
                    <a:cubicBezTo>
                      <a:pt x="75" y="200"/>
                      <a:pt x="75" y="200"/>
                      <a:pt x="75" y="200"/>
                    </a:cubicBezTo>
                    <a:cubicBezTo>
                      <a:pt x="106" y="163"/>
                      <a:pt x="106" y="163"/>
                      <a:pt x="106" y="163"/>
                    </a:cubicBezTo>
                    <a:cubicBezTo>
                      <a:pt x="111" y="157"/>
                      <a:pt x="120" y="157"/>
                      <a:pt x="125" y="163"/>
                    </a:cubicBezTo>
                    <a:cubicBezTo>
                      <a:pt x="156" y="200"/>
                      <a:pt x="156" y="200"/>
                      <a:pt x="156" y="200"/>
                    </a:cubicBezTo>
                    <a:cubicBezTo>
                      <a:pt x="169" y="185"/>
                      <a:pt x="169" y="185"/>
                      <a:pt x="169" y="185"/>
                    </a:cubicBezTo>
                    <a:cubicBezTo>
                      <a:pt x="153" y="158"/>
                      <a:pt x="138" y="124"/>
                      <a:pt x="138" y="90"/>
                    </a:cubicBezTo>
                    <a:cubicBezTo>
                      <a:pt x="138" y="58"/>
                      <a:pt x="146" y="28"/>
                      <a:pt x="159" y="0"/>
                    </a:cubicBezTo>
                    <a:cubicBezTo>
                      <a:pt x="23" y="0"/>
                      <a:pt x="23" y="0"/>
                      <a:pt x="23" y="0"/>
                    </a:cubicBezTo>
                    <a:cubicBezTo>
                      <a:pt x="10" y="1"/>
                      <a:pt x="0" y="11"/>
                      <a:pt x="0" y="24"/>
                    </a:cubicBezTo>
                    <a:cubicBezTo>
                      <a:pt x="0" y="241"/>
                      <a:pt x="0" y="241"/>
                      <a:pt x="0" y="241"/>
                    </a:cubicBezTo>
                    <a:cubicBezTo>
                      <a:pt x="0" y="254"/>
                      <a:pt x="11" y="265"/>
                      <a:pt x="24" y="265"/>
                    </a:cubicBezTo>
                    <a:cubicBezTo>
                      <a:pt x="218" y="265"/>
                      <a:pt x="218" y="265"/>
                      <a:pt x="218" y="265"/>
                    </a:cubicBezTo>
                    <a:cubicBezTo>
                      <a:pt x="216" y="254"/>
                      <a:pt x="210" y="240"/>
                      <a:pt x="204" y="233"/>
                    </a:cubicBezTo>
                    <a:cubicBezTo>
                      <a:pt x="203" y="232"/>
                      <a:pt x="194" y="222"/>
                      <a:pt x="183" y="206"/>
                    </a:cubicBezTo>
                    <a:close/>
                    <a:moveTo>
                      <a:pt x="79" y="47"/>
                    </a:moveTo>
                    <a:cubicBezTo>
                      <a:pt x="103" y="47"/>
                      <a:pt x="123" y="67"/>
                      <a:pt x="123" y="92"/>
                    </a:cubicBezTo>
                    <a:cubicBezTo>
                      <a:pt x="123" y="117"/>
                      <a:pt x="103" y="137"/>
                      <a:pt x="79" y="137"/>
                    </a:cubicBezTo>
                    <a:cubicBezTo>
                      <a:pt x="54" y="137"/>
                      <a:pt x="34" y="117"/>
                      <a:pt x="34" y="92"/>
                    </a:cubicBezTo>
                    <a:cubicBezTo>
                      <a:pt x="34" y="67"/>
                      <a:pt x="54" y="47"/>
                      <a:pt x="79" y="4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2">
                <a:extLst>
                  <a:ext uri="{FF2B5EF4-FFF2-40B4-BE49-F238E27FC236}">
                    <a16:creationId xmlns:a16="http://schemas.microsoft.com/office/drawing/2014/main" id="{CA209070-E189-48A7-AB2C-D3E0F33ACD58}"/>
                  </a:ext>
                </a:extLst>
              </p:cNvPr>
              <p:cNvSpPr>
                <a:spLocks/>
              </p:cNvSpPr>
              <p:nvPr/>
            </p:nvSpPr>
            <p:spPr bwMode="auto">
              <a:xfrm>
                <a:off x="2466975" y="1522413"/>
                <a:ext cx="26988" cy="155575"/>
              </a:xfrm>
              <a:custGeom>
                <a:avLst/>
                <a:gdLst>
                  <a:gd name="T0" fmla="*/ 12 w 24"/>
                  <a:gd name="T1" fmla="*/ 0 h 138"/>
                  <a:gd name="T2" fmla="*/ 0 w 24"/>
                  <a:gd name="T3" fmla="*/ 12 h 138"/>
                  <a:gd name="T4" fmla="*/ 0 w 24"/>
                  <a:gd name="T5" fmla="*/ 126 h 138"/>
                  <a:gd name="T6" fmla="*/ 12 w 24"/>
                  <a:gd name="T7" fmla="*/ 138 h 138"/>
                  <a:gd name="T8" fmla="*/ 24 w 24"/>
                  <a:gd name="T9" fmla="*/ 126 h 138"/>
                  <a:gd name="T10" fmla="*/ 24 w 24"/>
                  <a:gd name="T11" fmla="*/ 12 h 138"/>
                  <a:gd name="T12" fmla="*/ 12 w 24"/>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24" h="138">
                    <a:moveTo>
                      <a:pt x="12" y="0"/>
                    </a:moveTo>
                    <a:cubicBezTo>
                      <a:pt x="5" y="0"/>
                      <a:pt x="0" y="5"/>
                      <a:pt x="0" y="12"/>
                    </a:cubicBezTo>
                    <a:cubicBezTo>
                      <a:pt x="0" y="126"/>
                      <a:pt x="0" y="126"/>
                      <a:pt x="0" y="126"/>
                    </a:cubicBezTo>
                    <a:cubicBezTo>
                      <a:pt x="0" y="133"/>
                      <a:pt x="5" y="138"/>
                      <a:pt x="12" y="138"/>
                    </a:cubicBezTo>
                    <a:cubicBezTo>
                      <a:pt x="19" y="138"/>
                      <a:pt x="24" y="133"/>
                      <a:pt x="24" y="126"/>
                    </a:cubicBezTo>
                    <a:cubicBezTo>
                      <a:pt x="24" y="12"/>
                      <a:pt x="24" y="12"/>
                      <a:pt x="24" y="12"/>
                    </a:cubicBezTo>
                    <a:cubicBezTo>
                      <a:pt x="24" y="5"/>
                      <a:pt x="19" y="0"/>
                      <a:pt x="12"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3">
                <a:extLst>
                  <a:ext uri="{FF2B5EF4-FFF2-40B4-BE49-F238E27FC236}">
                    <a16:creationId xmlns:a16="http://schemas.microsoft.com/office/drawing/2014/main" id="{27D79C12-5DE1-4713-BA43-4500B05F802B}"/>
                  </a:ext>
                </a:extLst>
              </p:cNvPr>
              <p:cNvSpPr>
                <a:spLocks noEditPoints="1"/>
              </p:cNvSpPr>
              <p:nvPr/>
            </p:nvSpPr>
            <p:spPr bwMode="auto">
              <a:xfrm>
                <a:off x="2690813" y="1335088"/>
                <a:ext cx="427038" cy="485775"/>
              </a:xfrm>
              <a:custGeom>
                <a:avLst/>
                <a:gdLst>
                  <a:gd name="T0" fmla="*/ 190 w 379"/>
                  <a:gd name="T1" fmla="*/ 0 h 430"/>
                  <a:gd name="T2" fmla="*/ 0 w 379"/>
                  <a:gd name="T3" fmla="*/ 189 h 430"/>
                  <a:gd name="T4" fmla="*/ 62 w 379"/>
                  <a:gd name="T5" fmla="*/ 322 h 430"/>
                  <a:gd name="T6" fmla="*/ 82 w 379"/>
                  <a:gd name="T7" fmla="*/ 375 h 430"/>
                  <a:gd name="T8" fmla="*/ 82 w 379"/>
                  <a:gd name="T9" fmla="*/ 400 h 430"/>
                  <a:gd name="T10" fmla="*/ 99 w 379"/>
                  <a:gd name="T11" fmla="*/ 430 h 430"/>
                  <a:gd name="T12" fmla="*/ 115 w 379"/>
                  <a:gd name="T13" fmla="*/ 401 h 430"/>
                  <a:gd name="T14" fmla="*/ 119 w 379"/>
                  <a:gd name="T15" fmla="*/ 365 h 430"/>
                  <a:gd name="T16" fmla="*/ 123 w 379"/>
                  <a:gd name="T17" fmla="*/ 365 h 430"/>
                  <a:gd name="T18" fmla="*/ 127 w 379"/>
                  <a:gd name="T19" fmla="*/ 365 h 430"/>
                  <a:gd name="T20" fmla="*/ 130 w 379"/>
                  <a:gd name="T21" fmla="*/ 401 h 430"/>
                  <a:gd name="T22" fmla="*/ 145 w 379"/>
                  <a:gd name="T23" fmla="*/ 430 h 430"/>
                  <a:gd name="T24" fmla="*/ 160 w 379"/>
                  <a:gd name="T25" fmla="*/ 401 h 430"/>
                  <a:gd name="T26" fmla="*/ 163 w 379"/>
                  <a:gd name="T27" fmla="*/ 365 h 430"/>
                  <a:gd name="T28" fmla="*/ 167 w 379"/>
                  <a:gd name="T29" fmla="*/ 365 h 430"/>
                  <a:gd name="T30" fmla="*/ 171 w 379"/>
                  <a:gd name="T31" fmla="*/ 365 h 430"/>
                  <a:gd name="T32" fmla="*/ 175 w 379"/>
                  <a:gd name="T33" fmla="*/ 401 h 430"/>
                  <a:gd name="T34" fmla="*/ 190 w 379"/>
                  <a:gd name="T35" fmla="*/ 430 h 430"/>
                  <a:gd name="T36" fmla="*/ 205 w 379"/>
                  <a:gd name="T37" fmla="*/ 401 h 430"/>
                  <a:gd name="T38" fmla="*/ 208 w 379"/>
                  <a:gd name="T39" fmla="*/ 365 h 430"/>
                  <a:gd name="T40" fmla="*/ 212 w 379"/>
                  <a:gd name="T41" fmla="*/ 365 h 430"/>
                  <a:gd name="T42" fmla="*/ 216 w 379"/>
                  <a:gd name="T43" fmla="*/ 365 h 430"/>
                  <a:gd name="T44" fmla="*/ 219 w 379"/>
                  <a:gd name="T45" fmla="*/ 401 h 430"/>
                  <a:gd name="T46" fmla="*/ 234 w 379"/>
                  <a:gd name="T47" fmla="*/ 430 h 430"/>
                  <a:gd name="T48" fmla="*/ 249 w 379"/>
                  <a:gd name="T49" fmla="*/ 401 h 430"/>
                  <a:gd name="T50" fmla="*/ 253 w 379"/>
                  <a:gd name="T51" fmla="*/ 365 h 430"/>
                  <a:gd name="T52" fmla="*/ 257 w 379"/>
                  <a:gd name="T53" fmla="*/ 365 h 430"/>
                  <a:gd name="T54" fmla="*/ 261 w 379"/>
                  <a:gd name="T55" fmla="*/ 365 h 430"/>
                  <a:gd name="T56" fmla="*/ 264 w 379"/>
                  <a:gd name="T57" fmla="*/ 401 h 430"/>
                  <a:gd name="T58" fmla="*/ 281 w 379"/>
                  <a:gd name="T59" fmla="*/ 430 h 430"/>
                  <a:gd name="T60" fmla="*/ 298 w 379"/>
                  <a:gd name="T61" fmla="*/ 400 h 430"/>
                  <a:gd name="T62" fmla="*/ 298 w 379"/>
                  <a:gd name="T63" fmla="*/ 375 h 430"/>
                  <a:gd name="T64" fmla="*/ 318 w 379"/>
                  <a:gd name="T65" fmla="*/ 322 h 430"/>
                  <a:gd name="T66" fmla="*/ 379 w 379"/>
                  <a:gd name="T67" fmla="*/ 189 h 430"/>
                  <a:gd name="T68" fmla="*/ 190 w 379"/>
                  <a:gd name="T69" fmla="*/ 0 h 430"/>
                  <a:gd name="T70" fmla="*/ 114 w 379"/>
                  <a:gd name="T71" fmla="*/ 251 h 430"/>
                  <a:gd name="T72" fmla="*/ 55 w 379"/>
                  <a:gd name="T73" fmla="*/ 192 h 430"/>
                  <a:gd name="T74" fmla="*/ 114 w 379"/>
                  <a:gd name="T75" fmla="*/ 133 h 430"/>
                  <a:gd name="T76" fmla="*/ 173 w 379"/>
                  <a:gd name="T77" fmla="*/ 192 h 430"/>
                  <a:gd name="T78" fmla="*/ 114 w 379"/>
                  <a:gd name="T79" fmla="*/ 251 h 430"/>
                  <a:gd name="T80" fmla="*/ 203 w 379"/>
                  <a:gd name="T81" fmla="*/ 314 h 430"/>
                  <a:gd name="T82" fmla="*/ 176 w 379"/>
                  <a:gd name="T83" fmla="*/ 314 h 430"/>
                  <a:gd name="T84" fmla="*/ 161 w 379"/>
                  <a:gd name="T85" fmla="*/ 287 h 430"/>
                  <a:gd name="T86" fmla="*/ 174 w 379"/>
                  <a:gd name="T87" fmla="*/ 264 h 430"/>
                  <a:gd name="T88" fmla="*/ 205 w 379"/>
                  <a:gd name="T89" fmla="*/ 264 h 430"/>
                  <a:gd name="T90" fmla="*/ 219 w 379"/>
                  <a:gd name="T91" fmla="*/ 287 h 430"/>
                  <a:gd name="T92" fmla="*/ 203 w 379"/>
                  <a:gd name="T93" fmla="*/ 314 h 430"/>
                  <a:gd name="T94" fmla="*/ 265 w 379"/>
                  <a:gd name="T95" fmla="*/ 251 h 430"/>
                  <a:gd name="T96" fmla="*/ 206 w 379"/>
                  <a:gd name="T97" fmla="*/ 192 h 430"/>
                  <a:gd name="T98" fmla="*/ 265 w 379"/>
                  <a:gd name="T99" fmla="*/ 133 h 430"/>
                  <a:gd name="T100" fmla="*/ 324 w 379"/>
                  <a:gd name="T101" fmla="*/ 192 h 430"/>
                  <a:gd name="T102" fmla="*/ 265 w 379"/>
                  <a:gd name="T103" fmla="*/ 25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9" h="430">
                    <a:moveTo>
                      <a:pt x="190" y="0"/>
                    </a:moveTo>
                    <a:cubicBezTo>
                      <a:pt x="85" y="0"/>
                      <a:pt x="0" y="84"/>
                      <a:pt x="0" y="189"/>
                    </a:cubicBezTo>
                    <a:cubicBezTo>
                      <a:pt x="0" y="253"/>
                      <a:pt x="62" y="322"/>
                      <a:pt x="62" y="322"/>
                    </a:cubicBezTo>
                    <a:cubicBezTo>
                      <a:pt x="73" y="334"/>
                      <a:pt x="82" y="358"/>
                      <a:pt x="82" y="375"/>
                    </a:cubicBezTo>
                    <a:cubicBezTo>
                      <a:pt x="82" y="400"/>
                      <a:pt x="82" y="400"/>
                      <a:pt x="82" y="400"/>
                    </a:cubicBezTo>
                    <a:cubicBezTo>
                      <a:pt x="82" y="416"/>
                      <a:pt x="89" y="430"/>
                      <a:pt x="99" y="430"/>
                    </a:cubicBezTo>
                    <a:cubicBezTo>
                      <a:pt x="108" y="430"/>
                      <a:pt x="115" y="417"/>
                      <a:pt x="115" y="401"/>
                    </a:cubicBezTo>
                    <a:cubicBezTo>
                      <a:pt x="115" y="385"/>
                      <a:pt x="117" y="369"/>
                      <a:pt x="119" y="365"/>
                    </a:cubicBezTo>
                    <a:cubicBezTo>
                      <a:pt x="119" y="365"/>
                      <a:pt x="119" y="365"/>
                      <a:pt x="123" y="365"/>
                    </a:cubicBezTo>
                    <a:cubicBezTo>
                      <a:pt x="127" y="365"/>
                      <a:pt x="127" y="365"/>
                      <a:pt x="127" y="365"/>
                    </a:cubicBezTo>
                    <a:cubicBezTo>
                      <a:pt x="128" y="369"/>
                      <a:pt x="130" y="385"/>
                      <a:pt x="130" y="401"/>
                    </a:cubicBezTo>
                    <a:cubicBezTo>
                      <a:pt x="130" y="417"/>
                      <a:pt x="137" y="430"/>
                      <a:pt x="145" y="430"/>
                    </a:cubicBezTo>
                    <a:cubicBezTo>
                      <a:pt x="153" y="430"/>
                      <a:pt x="160" y="417"/>
                      <a:pt x="160" y="401"/>
                    </a:cubicBezTo>
                    <a:cubicBezTo>
                      <a:pt x="160" y="385"/>
                      <a:pt x="162" y="369"/>
                      <a:pt x="163" y="365"/>
                    </a:cubicBezTo>
                    <a:cubicBezTo>
                      <a:pt x="163" y="365"/>
                      <a:pt x="163" y="365"/>
                      <a:pt x="167" y="365"/>
                    </a:cubicBezTo>
                    <a:cubicBezTo>
                      <a:pt x="171" y="365"/>
                      <a:pt x="171" y="365"/>
                      <a:pt x="171" y="365"/>
                    </a:cubicBezTo>
                    <a:cubicBezTo>
                      <a:pt x="173" y="369"/>
                      <a:pt x="175" y="385"/>
                      <a:pt x="175" y="401"/>
                    </a:cubicBezTo>
                    <a:cubicBezTo>
                      <a:pt x="175" y="417"/>
                      <a:pt x="181" y="430"/>
                      <a:pt x="190" y="430"/>
                    </a:cubicBezTo>
                    <a:cubicBezTo>
                      <a:pt x="198" y="430"/>
                      <a:pt x="205" y="417"/>
                      <a:pt x="205" y="401"/>
                    </a:cubicBezTo>
                    <a:cubicBezTo>
                      <a:pt x="205" y="385"/>
                      <a:pt x="206" y="369"/>
                      <a:pt x="208" y="365"/>
                    </a:cubicBezTo>
                    <a:cubicBezTo>
                      <a:pt x="208" y="365"/>
                      <a:pt x="208" y="365"/>
                      <a:pt x="212" y="365"/>
                    </a:cubicBezTo>
                    <a:cubicBezTo>
                      <a:pt x="216" y="365"/>
                      <a:pt x="216" y="365"/>
                      <a:pt x="216" y="365"/>
                    </a:cubicBezTo>
                    <a:cubicBezTo>
                      <a:pt x="218" y="369"/>
                      <a:pt x="219" y="385"/>
                      <a:pt x="219" y="401"/>
                    </a:cubicBezTo>
                    <a:cubicBezTo>
                      <a:pt x="219" y="417"/>
                      <a:pt x="226" y="430"/>
                      <a:pt x="234" y="430"/>
                    </a:cubicBezTo>
                    <a:cubicBezTo>
                      <a:pt x="243" y="430"/>
                      <a:pt x="249" y="417"/>
                      <a:pt x="249" y="401"/>
                    </a:cubicBezTo>
                    <a:cubicBezTo>
                      <a:pt x="249" y="385"/>
                      <a:pt x="251" y="369"/>
                      <a:pt x="253" y="365"/>
                    </a:cubicBezTo>
                    <a:cubicBezTo>
                      <a:pt x="253" y="365"/>
                      <a:pt x="253" y="365"/>
                      <a:pt x="257" y="365"/>
                    </a:cubicBezTo>
                    <a:cubicBezTo>
                      <a:pt x="261" y="365"/>
                      <a:pt x="261" y="365"/>
                      <a:pt x="261" y="365"/>
                    </a:cubicBezTo>
                    <a:cubicBezTo>
                      <a:pt x="262" y="369"/>
                      <a:pt x="264" y="385"/>
                      <a:pt x="264" y="401"/>
                    </a:cubicBezTo>
                    <a:cubicBezTo>
                      <a:pt x="264" y="417"/>
                      <a:pt x="271" y="430"/>
                      <a:pt x="281" y="430"/>
                    </a:cubicBezTo>
                    <a:cubicBezTo>
                      <a:pt x="290" y="430"/>
                      <a:pt x="298" y="416"/>
                      <a:pt x="298" y="400"/>
                    </a:cubicBezTo>
                    <a:cubicBezTo>
                      <a:pt x="298" y="375"/>
                      <a:pt x="298" y="375"/>
                      <a:pt x="298" y="375"/>
                    </a:cubicBezTo>
                    <a:cubicBezTo>
                      <a:pt x="298" y="358"/>
                      <a:pt x="307" y="334"/>
                      <a:pt x="318" y="322"/>
                    </a:cubicBezTo>
                    <a:cubicBezTo>
                      <a:pt x="318" y="322"/>
                      <a:pt x="379" y="253"/>
                      <a:pt x="379" y="189"/>
                    </a:cubicBezTo>
                    <a:cubicBezTo>
                      <a:pt x="379" y="84"/>
                      <a:pt x="294" y="0"/>
                      <a:pt x="190" y="0"/>
                    </a:cubicBezTo>
                    <a:close/>
                    <a:moveTo>
                      <a:pt x="114" y="251"/>
                    </a:moveTo>
                    <a:cubicBezTo>
                      <a:pt x="81" y="251"/>
                      <a:pt x="55" y="225"/>
                      <a:pt x="55" y="192"/>
                    </a:cubicBezTo>
                    <a:cubicBezTo>
                      <a:pt x="55" y="159"/>
                      <a:pt x="81" y="133"/>
                      <a:pt x="114" y="133"/>
                    </a:cubicBezTo>
                    <a:cubicBezTo>
                      <a:pt x="147" y="133"/>
                      <a:pt x="173" y="159"/>
                      <a:pt x="173" y="192"/>
                    </a:cubicBezTo>
                    <a:cubicBezTo>
                      <a:pt x="173" y="225"/>
                      <a:pt x="147" y="251"/>
                      <a:pt x="114" y="251"/>
                    </a:cubicBezTo>
                    <a:close/>
                    <a:moveTo>
                      <a:pt x="203" y="314"/>
                    </a:moveTo>
                    <a:cubicBezTo>
                      <a:pt x="176" y="314"/>
                      <a:pt x="176" y="314"/>
                      <a:pt x="176" y="314"/>
                    </a:cubicBezTo>
                    <a:cubicBezTo>
                      <a:pt x="159" y="314"/>
                      <a:pt x="152" y="302"/>
                      <a:pt x="161" y="287"/>
                    </a:cubicBezTo>
                    <a:cubicBezTo>
                      <a:pt x="174" y="264"/>
                      <a:pt x="174" y="264"/>
                      <a:pt x="174" y="264"/>
                    </a:cubicBezTo>
                    <a:cubicBezTo>
                      <a:pt x="183" y="249"/>
                      <a:pt x="196" y="249"/>
                      <a:pt x="205" y="264"/>
                    </a:cubicBezTo>
                    <a:cubicBezTo>
                      <a:pt x="219" y="287"/>
                      <a:pt x="219" y="287"/>
                      <a:pt x="219" y="287"/>
                    </a:cubicBezTo>
                    <a:cubicBezTo>
                      <a:pt x="227" y="302"/>
                      <a:pt x="220" y="314"/>
                      <a:pt x="203" y="314"/>
                    </a:cubicBezTo>
                    <a:close/>
                    <a:moveTo>
                      <a:pt x="265" y="251"/>
                    </a:moveTo>
                    <a:cubicBezTo>
                      <a:pt x="233" y="251"/>
                      <a:pt x="206" y="225"/>
                      <a:pt x="206" y="192"/>
                    </a:cubicBezTo>
                    <a:cubicBezTo>
                      <a:pt x="206" y="159"/>
                      <a:pt x="233" y="133"/>
                      <a:pt x="265" y="133"/>
                    </a:cubicBezTo>
                    <a:cubicBezTo>
                      <a:pt x="298" y="133"/>
                      <a:pt x="324" y="159"/>
                      <a:pt x="324" y="192"/>
                    </a:cubicBezTo>
                    <a:cubicBezTo>
                      <a:pt x="324" y="225"/>
                      <a:pt x="298" y="251"/>
                      <a:pt x="265"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6" name="Group 45">
            <a:extLst>
              <a:ext uri="{FF2B5EF4-FFF2-40B4-BE49-F238E27FC236}">
                <a16:creationId xmlns:a16="http://schemas.microsoft.com/office/drawing/2014/main" id="{EC971D11-9FD0-453B-B33D-C05F19C63564}"/>
              </a:ext>
            </a:extLst>
          </p:cNvPr>
          <p:cNvGrpSpPr/>
          <p:nvPr/>
        </p:nvGrpSpPr>
        <p:grpSpPr>
          <a:xfrm>
            <a:off x="6208527" y="1768275"/>
            <a:ext cx="1044458" cy="1037874"/>
            <a:chOff x="5325657" y="5058392"/>
            <a:chExt cx="1044458" cy="1037874"/>
          </a:xfrm>
        </p:grpSpPr>
        <p:sp>
          <p:nvSpPr>
            <p:cNvPr id="47" name="TextBox 46">
              <a:extLst>
                <a:ext uri="{FF2B5EF4-FFF2-40B4-BE49-F238E27FC236}">
                  <a16:creationId xmlns:a16="http://schemas.microsoft.com/office/drawing/2014/main" id="{87873FD0-2034-4364-8445-D53ED706B83C}"/>
                </a:ext>
              </a:extLst>
            </p:cNvPr>
            <p:cNvSpPr txBox="1"/>
            <p:nvPr/>
          </p:nvSpPr>
          <p:spPr>
            <a:xfrm>
              <a:off x="5325657" y="5449935"/>
              <a:ext cx="1044458" cy="646331"/>
            </a:xfrm>
            <a:prstGeom prst="rect">
              <a:avLst/>
            </a:prstGeom>
            <a:noFill/>
          </p:spPr>
          <p:txBody>
            <a:bodyPr wrap="square" rtlCol="0">
              <a:spAutoFit/>
            </a:bodyPr>
            <a:lstStyle/>
            <a:p>
              <a:pPr algn="ctr"/>
              <a:r>
                <a:rPr lang="en-US" sz="1200" dirty="0"/>
                <a:t>Network quality and availability</a:t>
              </a:r>
              <a:endParaRPr lang="en-US" sz="1200" dirty="0">
                <a:latin typeface="Franklin Gothic Book"/>
                <a:cs typeface="Franklin Gothic Book"/>
              </a:endParaRPr>
            </a:p>
          </p:txBody>
        </p:sp>
        <p:grpSp>
          <p:nvGrpSpPr>
            <p:cNvPr id="48" name="Group 47">
              <a:extLst>
                <a:ext uri="{FF2B5EF4-FFF2-40B4-BE49-F238E27FC236}">
                  <a16:creationId xmlns:a16="http://schemas.microsoft.com/office/drawing/2014/main" id="{4C7FBA7E-D75A-4B8D-A0F6-4479CAEADA3C}"/>
                </a:ext>
              </a:extLst>
            </p:cNvPr>
            <p:cNvGrpSpPr/>
            <p:nvPr/>
          </p:nvGrpSpPr>
          <p:grpSpPr>
            <a:xfrm>
              <a:off x="5629016" y="5058392"/>
              <a:ext cx="414293" cy="334038"/>
              <a:chOff x="5621440" y="5071014"/>
              <a:chExt cx="414293" cy="334038"/>
            </a:xfrm>
          </p:grpSpPr>
          <p:sp>
            <p:nvSpPr>
              <p:cNvPr id="49" name="Freeform 120">
                <a:extLst>
                  <a:ext uri="{FF2B5EF4-FFF2-40B4-BE49-F238E27FC236}">
                    <a16:creationId xmlns:a16="http://schemas.microsoft.com/office/drawing/2014/main" id="{C9903B8E-6222-476D-95AC-214B6FF971B0}"/>
                  </a:ext>
                </a:extLst>
              </p:cNvPr>
              <p:cNvSpPr>
                <a:spLocks/>
              </p:cNvSpPr>
              <p:nvPr/>
            </p:nvSpPr>
            <p:spPr bwMode="auto">
              <a:xfrm>
                <a:off x="5621440" y="5221274"/>
                <a:ext cx="25732" cy="23117"/>
              </a:xfrm>
              <a:custGeom>
                <a:avLst/>
                <a:gdLst>
                  <a:gd name="T0" fmla="*/ 12 w 28"/>
                  <a:gd name="T1" fmla="*/ 26 h 28"/>
                  <a:gd name="T2" fmla="*/ 27 w 28"/>
                  <a:gd name="T3" fmla="*/ 16 h 28"/>
                  <a:gd name="T4" fmla="*/ 16 w 28"/>
                  <a:gd name="T5" fmla="*/ 1 h 28"/>
                  <a:gd name="T6" fmla="*/ 1 w 28"/>
                  <a:gd name="T7" fmla="*/ 12 h 28"/>
                  <a:gd name="T8" fmla="*/ 12 w 28"/>
                  <a:gd name="T9" fmla="*/ 26 h 28"/>
                </a:gdLst>
                <a:ahLst/>
                <a:cxnLst>
                  <a:cxn ang="0">
                    <a:pos x="T0" y="T1"/>
                  </a:cxn>
                  <a:cxn ang="0">
                    <a:pos x="T2" y="T3"/>
                  </a:cxn>
                  <a:cxn ang="0">
                    <a:pos x="T4" y="T5"/>
                  </a:cxn>
                  <a:cxn ang="0">
                    <a:pos x="T6" y="T7"/>
                  </a:cxn>
                  <a:cxn ang="0">
                    <a:pos x="T8" y="T9"/>
                  </a:cxn>
                </a:cxnLst>
                <a:rect l="0" t="0" r="r" b="b"/>
                <a:pathLst>
                  <a:path w="28" h="28">
                    <a:moveTo>
                      <a:pt x="12" y="26"/>
                    </a:moveTo>
                    <a:cubicBezTo>
                      <a:pt x="19" y="28"/>
                      <a:pt x="26" y="23"/>
                      <a:pt x="27" y="16"/>
                    </a:cubicBezTo>
                    <a:cubicBezTo>
                      <a:pt x="28" y="9"/>
                      <a:pt x="23" y="2"/>
                      <a:pt x="16" y="1"/>
                    </a:cubicBezTo>
                    <a:cubicBezTo>
                      <a:pt x="9" y="0"/>
                      <a:pt x="3" y="5"/>
                      <a:pt x="1" y="12"/>
                    </a:cubicBezTo>
                    <a:cubicBezTo>
                      <a:pt x="0" y="19"/>
                      <a:pt x="5" y="25"/>
                      <a:pt x="12" y="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21">
                <a:extLst>
                  <a:ext uri="{FF2B5EF4-FFF2-40B4-BE49-F238E27FC236}">
                    <a16:creationId xmlns:a16="http://schemas.microsoft.com/office/drawing/2014/main" id="{09679A9B-0509-4347-B7FD-2CA9231718FF}"/>
                  </a:ext>
                </a:extLst>
              </p:cNvPr>
              <p:cNvSpPr>
                <a:spLocks/>
              </p:cNvSpPr>
              <p:nvPr/>
            </p:nvSpPr>
            <p:spPr bwMode="auto">
              <a:xfrm>
                <a:off x="5633020" y="5313741"/>
                <a:ext cx="20586" cy="18493"/>
              </a:xfrm>
              <a:custGeom>
                <a:avLst/>
                <a:gdLst>
                  <a:gd name="T0" fmla="*/ 8 w 23"/>
                  <a:gd name="T1" fmla="*/ 2 h 23"/>
                  <a:gd name="T2" fmla="*/ 2 w 23"/>
                  <a:gd name="T3" fmla="*/ 15 h 23"/>
                  <a:gd name="T4" fmla="*/ 15 w 23"/>
                  <a:gd name="T5" fmla="*/ 21 h 23"/>
                  <a:gd name="T6" fmla="*/ 21 w 23"/>
                  <a:gd name="T7" fmla="*/ 8 h 23"/>
                  <a:gd name="T8" fmla="*/ 8 w 23"/>
                  <a:gd name="T9" fmla="*/ 2 h 23"/>
                </a:gdLst>
                <a:ahLst/>
                <a:cxnLst>
                  <a:cxn ang="0">
                    <a:pos x="T0" y="T1"/>
                  </a:cxn>
                  <a:cxn ang="0">
                    <a:pos x="T2" y="T3"/>
                  </a:cxn>
                  <a:cxn ang="0">
                    <a:pos x="T4" y="T5"/>
                  </a:cxn>
                  <a:cxn ang="0">
                    <a:pos x="T6" y="T7"/>
                  </a:cxn>
                  <a:cxn ang="0">
                    <a:pos x="T8" y="T9"/>
                  </a:cxn>
                </a:cxnLst>
                <a:rect l="0" t="0" r="r" b="b"/>
                <a:pathLst>
                  <a:path w="23" h="23">
                    <a:moveTo>
                      <a:pt x="8" y="2"/>
                    </a:moveTo>
                    <a:cubicBezTo>
                      <a:pt x="3" y="4"/>
                      <a:pt x="0" y="10"/>
                      <a:pt x="2" y="15"/>
                    </a:cubicBezTo>
                    <a:cubicBezTo>
                      <a:pt x="4" y="20"/>
                      <a:pt x="10" y="23"/>
                      <a:pt x="15" y="21"/>
                    </a:cubicBezTo>
                    <a:cubicBezTo>
                      <a:pt x="21" y="19"/>
                      <a:pt x="23" y="13"/>
                      <a:pt x="21" y="8"/>
                    </a:cubicBezTo>
                    <a:cubicBezTo>
                      <a:pt x="19" y="3"/>
                      <a:pt x="14" y="0"/>
                      <a:pt x="8" y="2"/>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22">
                <a:extLst>
                  <a:ext uri="{FF2B5EF4-FFF2-40B4-BE49-F238E27FC236}">
                    <a16:creationId xmlns:a16="http://schemas.microsoft.com/office/drawing/2014/main" id="{EC4BDFDA-8DE1-446A-9CEE-3B050A3DF538}"/>
                  </a:ext>
                </a:extLst>
              </p:cNvPr>
              <p:cNvSpPr>
                <a:spLocks/>
              </p:cNvSpPr>
              <p:nvPr/>
            </p:nvSpPr>
            <p:spPr bwMode="auto">
              <a:xfrm>
                <a:off x="5982981" y="5179663"/>
                <a:ext cx="52752" cy="47390"/>
              </a:xfrm>
              <a:custGeom>
                <a:avLst/>
                <a:gdLst>
                  <a:gd name="T0" fmla="*/ 53 w 58"/>
                  <a:gd name="T1" fmla="*/ 20 h 58"/>
                  <a:gd name="T2" fmla="*/ 20 w 58"/>
                  <a:gd name="T3" fmla="*/ 4 h 58"/>
                  <a:gd name="T4" fmla="*/ 5 w 58"/>
                  <a:gd name="T5" fmla="*/ 37 h 58"/>
                  <a:gd name="T6" fmla="*/ 38 w 58"/>
                  <a:gd name="T7" fmla="*/ 53 h 58"/>
                  <a:gd name="T8" fmla="*/ 53 w 58"/>
                  <a:gd name="T9" fmla="*/ 20 h 58"/>
                </a:gdLst>
                <a:ahLst/>
                <a:cxnLst>
                  <a:cxn ang="0">
                    <a:pos x="T0" y="T1"/>
                  </a:cxn>
                  <a:cxn ang="0">
                    <a:pos x="T2" y="T3"/>
                  </a:cxn>
                  <a:cxn ang="0">
                    <a:pos x="T4" y="T5"/>
                  </a:cxn>
                  <a:cxn ang="0">
                    <a:pos x="T6" y="T7"/>
                  </a:cxn>
                  <a:cxn ang="0">
                    <a:pos x="T8" y="T9"/>
                  </a:cxn>
                </a:cxnLst>
                <a:rect l="0" t="0" r="r" b="b"/>
                <a:pathLst>
                  <a:path w="58" h="58">
                    <a:moveTo>
                      <a:pt x="53" y="20"/>
                    </a:moveTo>
                    <a:cubicBezTo>
                      <a:pt x="48" y="6"/>
                      <a:pt x="34" y="0"/>
                      <a:pt x="20" y="4"/>
                    </a:cubicBezTo>
                    <a:cubicBezTo>
                      <a:pt x="7" y="9"/>
                      <a:pt x="0" y="24"/>
                      <a:pt x="5" y="37"/>
                    </a:cubicBezTo>
                    <a:cubicBezTo>
                      <a:pt x="10" y="51"/>
                      <a:pt x="25" y="58"/>
                      <a:pt x="38" y="53"/>
                    </a:cubicBezTo>
                    <a:cubicBezTo>
                      <a:pt x="51" y="48"/>
                      <a:pt x="58" y="33"/>
                      <a:pt x="53" y="2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23">
                <a:extLst>
                  <a:ext uri="{FF2B5EF4-FFF2-40B4-BE49-F238E27FC236}">
                    <a16:creationId xmlns:a16="http://schemas.microsoft.com/office/drawing/2014/main" id="{01AD0FBC-56F3-43F0-BB3C-8D47CAE870F1}"/>
                  </a:ext>
                </a:extLst>
              </p:cNvPr>
              <p:cNvSpPr>
                <a:spLocks/>
              </p:cNvSpPr>
              <p:nvPr/>
            </p:nvSpPr>
            <p:spPr bwMode="auto">
              <a:xfrm>
                <a:off x="5692205" y="5390026"/>
                <a:ext cx="16726" cy="15026"/>
              </a:xfrm>
              <a:custGeom>
                <a:avLst/>
                <a:gdLst>
                  <a:gd name="T0" fmla="*/ 3 w 18"/>
                  <a:gd name="T1" fmla="*/ 4 h 18"/>
                  <a:gd name="T2" fmla="*/ 4 w 18"/>
                  <a:gd name="T3" fmla="*/ 15 h 18"/>
                  <a:gd name="T4" fmla="*/ 15 w 18"/>
                  <a:gd name="T5" fmla="*/ 14 h 18"/>
                  <a:gd name="T6" fmla="*/ 14 w 18"/>
                  <a:gd name="T7" fmla="*/ 3 h 18"/>
                  <a:gd name="T8" fmla="*/ 3 w 18"/>
                  <a:gd name="T9" fmla="*/ 4 h 18"/>
                </a:gdLst>
                <a:ahLst/>
                <a:cxnLst>
                  <a:cxn ang="0">
                    <a:pos x="T0" y="T1"/>
                  </a:cxn>
                  <a:cxn ang="0">
                    <a:pos x="T2" y="T3"/>
                  </a:cxn>
                  <a:cxn ang="0">
                    <a:pos x="T4" y="T5"/>
                  </a:cxn>
                  <a:cxn ang="0">
                    <a:pos x="T6" y="T7"/>
                  </a:cxn>
                  <a:cxn ang="0">
                    <a:pos x="T8" y="T9"/>
                  </a:cxn>
                </a:cxnLst>
                <a:rect l="0" t="0" r="r" b="b"/>
                <a:pathLst>
                  <a:path w="18" h="18">
                    <a:moveTo>
                      <a:pt x="3" y="4"/>
                    </a:moveTo>
                    <a:cubicBezTo>
                      <a:pt x="0" y="7"/>
                      <a:pt x="1" y="12"/>
                      <a:pt x="4" y="15"/>
                    </a:cubicBezTo>
                    <a:cubicBezTo>
                      <a:pt x="7" y="18"/>
                      <a:pt x="12" y="17"/>
                      <a:pt x="15" y="14"/>
                    </a:cubicBezTo>
                    <a:cubicBezTo>
                      <a:pt x="18" y="11"/>
                      <a:pt x="17" y="6"/>
                      <a:pt x="14" y="3"/>
                    </a:cubicBezTo>
                    <a:cubicBezTo>
                      <a:pt x="11" y="0"/>
                      <a:pt x="6" y="1"/>
                      <a:pt x="3" y="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24">
                <a:extLst>
                  <a:ext uri="{FF2B5EF4-FFF2-40B4-BE49-F238E27FC236}">
                    <a16:creationId xmlns:a16="http://schemas.microsoft.com/office/drawing/2014/main" id="{06F89FD2-01B4-42F2-BE8C-CE1716B608EB}"/>
                  </a:ext>
                </a:extLst>
              </p:cNvPr>
              <p:cNvSpPr>
                <a:spLocks/>
              </p:cNvSpPr>
              <p:nvPr/>
            </p:nvSpPr>
            <p:spPr bwMode="auto">
              <a:xfrm>
                <a:off x="5927656" y="5106845"/>
                <a:ext cx="47605" cy="42766"/>
              </a:xfrm>
              <a:custGeom>
                <a:avLst/>
                <a:gdLst>
                  <a:gd name="T0" fmla="*/ 43 w 52"/>
                  <a:gd name="T1" fmla="*/ 41 h 52"/>
                  <a:gd name="T2" fmla="*/ 41 w 52"/>
                  <a:gd name="T3" fmla="*/ 9 h 52"/>
                  <a:gd name="T4" fmla="*/ 8 w 52"/>
                  <a:gd name="T5" fmla="*/ 11 h 52"/>
                  <a:gd name="T6" fmla="*/ 11 w 52"/>
                  <a:gd name="T7" fmla="*/ 44 h 52"/>
                  <a:gd name="T8" fmla="*/ 43 w 52"/>
                  <a:gd name="T9" fmla="*/ 41 h 52"/>
                </a:gdLst>
                <a:ahLst/>
                <a:cxnLst>
                  <a:cxn ang="0">
                    <a:pos x="T0" y="T1"/>
                  </a:cxn>
                  <a:cxn ang="0">
                    <a:pos x="T2" y="T3"/>
                  </a:cxn>
                  <a:cxn ang="0">
                    <a:pos x="T4" y="T5"/>
                  </a:cxn>
                  <a:cxn ang="0">
                    <a:pos x="T6" y="T7"/>
                  </a:cxn>
                  <a:cxn ang="0">
                    <a:pos x="T8" y="T9"/>
                  </a:cxn>
                </a:cxnLst>
                <a:rect l="0" t="0" r="r" b="b"/>
                <a:pathLst>
                  <a:path w="52" h="52">
                    <a:moveTo>
                      <a:pt x="43" y="41"/>
                    </a:moveTo>
                    <a:cubicBezTo>
                      <a:pt x="52" y="31"/>
                      <a:pt x="50" y="17"/>
                      <a:pt x="41" y="9"/>
                    </a:cubicBezTo>
                    <a:cubicBezTo>
                      <a:pt x="31" y="0"/>
                      <a:pt x="16" y="2"/>
                      <a:pt x="8" y="11"/>
                    </a:cubicBezTo>
                    <a:cubicBezTo>
                      <a:pt x="0" y="21"/>
                      <a:pt x="1" y="36"/>
                      <a:pt x="11" y="44"/>
                    </a:cubicBezTo>
                    <a:cubicBezTo>
                      <a:pt x="21" y="52"/>
                      <a:pt x="35" y="51"/>
                      <a:pt x="43" y="4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25">
                <a:extLst>
                  <a:ext uri="{FF2B5EF4-FFF2-40B4-BE49-F238E27FC236}">
                    <a16:creationId xmlns:a16="http://schemas.microsoft.com/office/drawing/2014/main" id="{04A8E920-590A-4CBF-9CDF-597FD31BD5EE}"/>
                  </a:ext>
                </a:extLst>
              </p:cNvPr>
              <p:cNvSpPr>
                <a:spLocks/>
              </p:cNvSpPr>
              <p:nvPr/>
            </p:nvSpPr>
            <p:spPr bwMode="auto">
              <a:xfrm>
                <a:off x="5840166" y="5072170"/>
                <a:ext cx="39886" cy="35831"/>
              </a:xfrm>
              <a:custGeom>
                <a:avLst/>
                <a:gdLst>
                  <a:gd name="T0" fmla="*/ 18 w 44"/>
                  <a:gd name="T1" fmla="*/ 42 h 44"/>
                  <a:gd name="T2" fmla="*/ 42 w 44"/>
                  <a:gd name="T3" fmla="*/ 25 h 44"/>
                  <a:gd name="T4" fmla="*/ 25 w 44"/>
                  <a:gd name="T5" fmla="*/ 2 h 44"/>
                  <a:gd name="T6" fmla="*/ 2 w 44"/>
                  <a:gd name="T7" fmla="*/ 18 h 44"/>
                  <a:gd name="T8" fmla="*/ 18 w 44"/>
                  <a:gd name="T9" fmla="*/ 42 h 44"/>
                </a:gdLst>
                <a:ahLst/>
                <a:cxnLst>
                  <a:cxn ang="0">
                    <a:pos x="T0" y="T1"/>
                  </a:cxn>
                  <a:cxn ang="0">
                    <a:pos x="T2" y="T3"/>
                  </a:cxn>
                  <a:cxn ang="0">
                    <a:pos x="T4" y="T5"/>
                  </a:cxn>
                  <a:cxn ang="0">
                    <a:pos x="T6" y="T7"/>
                  </a:cxn>
                  <a:cxn ang="0">
                    <a:pos x="T8" y="T9"/>
                  </a:cxn>
                </a:cxnLst>
                <a:rect l="0" t="0" r="r" b="b"/>
                <a:pathLst>
                  <a:path w="44" h="44">
                    <a:moveTo>
                      <a:pt x="18" y="42"/>
                    </a:moveTo>
                    <a:cubicBezTo>
                      <a:pt x="29" y="44"/>
                      <a:pt x="40" y="36"/>
                      <a:pt x="42" y="25"/>
                    </a:cubicBezTo>
                    <a:cubicBezTo>
                      <a:pt x="44" y="14"/>
                      <a:pt x="37" y="3"/>
                      <a:pt x="25" y="2"/>
                    </a:cubicBezTo>
                    <a:cubicBezTo>
                      <a:pt x="14" y="0"/>
                      <a:pt x="4" y="7"/>
                      <a:pt x="2" y="18"/>
                    </a:cubicBezTo>
                    <a:cubicBezTo>
                      <a:pt x="0" y="29"/>
                      <a:pt x="7" y="40"/>
                      <a:pt x="18" y="42"/>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26">
                <a:extLst>
                  <a:ext uri="{FF2B5EF4-FFF2-40B4-BE49-F238E27FC236}">
                    <a16:creationId xmlns:a16="http://schemas.microsoft.com/office/drawing/2014/main" id="{0FCF040A-D32A-4394-808E-5DD60CFF435E}"/>
                  </a:ext>
                </a:extLst>
              </p:cNvPr>
              <p:cNvSpPr>
                <a:spLocks/>
              </p:cNvSpPr>
              <p:nvPr/>
            </p:nvSpPr>
            <p:spPr bwMode="auto">
              <a:xfrm>
                <a:off x="5741096" y="5081417"/>
                <a:ext cx="37312" cy="33520"/>
              </a:xfrm>
              <a:custGeom>
                <a:avLst/>
                <a:gdLst>
                  <a:gd name="T0" fmla="*/ 26 w 40"/>
                  <a:gd name="T1" fmla="*/ 37 h 41"/>
                  <a:gd name="T2" fmla="*/ 37 w 40"/>
                  <a:gd name="T3" fmla="*/ 14 h 41"/>
                  <a:gd name="T4" fmla="*/ 14 w 40"/>
                  <a:gd name="T5" fmla="*/ 4 h 41"/>
                  <a:gd name="T6" fmla="*/ 3 w 40"/>
                  <a:gd name="T7" fmla="*/ 27 h 41"/>
                  <a:gd name="T8" fmla="*/ 26 w 40"/>
                  <a:gd name="T9" fmla="*/ 37 h 41"/>
                </a:gdLst>
                <a:ahLst/>
                <a:cxnLst>
                  <a:cxn ang="0">
                    <a:pos x="T0" y="T1"/>
                  </a:cxn>
                  <a:cxn ang="0">
                    <a:pos x="T2" y="T3"/>
                  </a:cxn>
                  <a:cxn ang="0">
                    <a:pos x="T4" y="T5"/>
                  </a:cxn>
                  <a:cxn ang="0">
                    <a:pos x="T6" y="T7"/>
                  </a:cxn>
                  <a:cxn ang="0">
                    <a:pos x="T8" y="T9"/>
                  </a:cxn>
                </a:cxnLst>
                <a:rect l="0" t="0" r="r" b="b"/>
                <a:pathLst>
                  <a:path w="40" h="41">
                    <a:moveTo>
                      <a:pt x="26" y="37"/>
                    </a:moveTo>
                    <a:cubicBezTo>
                      <a:pt x="35" y="34"/>
                      <a:pt x="40" y="24"/>
                      <a:pt x="37" y="14"/>
                    </a:cubicBezTo>
                    <a:cubicBezTo>
                      <a:pt x="33" y="5"/>
                      <a:pt x="23" y="0"/>
                      <a:pt x="14" y="4"/>
                    </a:cubicBezTo>
                    <a:cubicBezTo>
                      <a:pt x="4" y="7"/>
                      <a:pt x="0" y="17"/>
                      <a:pt x="3" y="27"/>
                    </a:cubicBezTo>
                    <a:cubicBezTo>
                      <a:pt x="6" y="36"/>
                      <a:pt x="17" y="41"/>
                      <a:pt x="26" y="3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27">
                <a:extLst>
                  <a:ext uri="{FF2B5EF4-FFF2-40B4-BE49-F238E27FC236}">
                    <a16:creationId xmlns:a16="http://schemas.microsoft.com/office/drawing/2014/main" id="{3286FC50-5B67-4FD0-B2A7-64FC5DED08DE}"/>
                  </a:ext>
                </a:extLst>
              </p:cNvPr>
              <p:cNvSpPr>
                <a:spLocks/>
              </p:cNvSpPr>
              <p:nvPr/>
            </p:nvSpPr>
            <p:spPr bwMode="auto">
              <a:xfrm>
                <a:off x="5661326" y="5135742"/>
                <a:ext cx="30879" cy="28896"/>
              </a:xfrm>
              <a:custGeom>
                <a:avLst/>
                <a:gdLst>
                  <a:gd name="T0" fmla="*/ 28 w 35"/>
                  <a:gd name="T1" fmla="*/ 6 h 35"/>
                  <a:gd name="T2" fmla="*/ 6 w 35"/>
                  <a:gd name="T3" fmla="*/ 8 h 35"/>
                  <a:gd name="T4" fmla="*/ 8 w 35"/>
                  <a:gd name="T5" fmla="*/ 30 h 35"/>
                  <a:gd name="T6" fmla="*/ 29 w 35"/>
                  <a:gd name="T7" fmla="*/ 28 h 35"/>
                  <a:gd name="T8" fmla="*/ 28 w 35"/>
                  <a:gd name="T9" fmla="*/ 6 h 35"/>
                </a:gdLst>
                <a:ahLst/>
                <a:cxnLst>
                  <a:cxn ang="0">
                    <a:pos x="T0" y="T1"/>
                  </a:cxn>
                  <a:cxn ang="0">
                    <a:pos x="T2" y="T3"/>
                  </a:cxn>
                  <a:cxn ang="0">
                    <a:pos x="T4" y="T5"/>
                  </a:cxn>
                  <a:cxn ang="0">
                    <a:pos x="T6" y="T7"/>
                  </a:cxn>
                  <a:cxn ang="0">
                    <a:pos x="T8" y="T9"/>
                  </a:cxn>
                </a:cxnLst>
                <a:rect l="0" t="0" r="r" b="b"/>
                <a:pathLst>
                  <a:path w="35" h="35">
                    <a:moveTo>
                      <a:pt x="28" y="6"/>
                    </a:moveTo>
                    <a:cubicBezTo>
                      <a:pt x="21" y="0"/>
                      <a:pt x="11" y="1"/>
                      <a:pt x="6" y="8"/>
                    </a:cubicBezTo>
                    <a:cubicBezTo>
                      <a:pt x="0" y="14"/>
                      <a:pt x="1" y="24"/>
                      <a:pt x="8" y="30"/>
                    </a:cubicBezTo>
                    <a:cubicBezTo>
                      <a:pt x="14" y="35"/>
                      <a:pt x="24" y="34"/>
                      <a:pt x="29" y="28"/>
                    </a:cubicBezTo>
                    <a:cubicBezTo>
                      <a:pt x="35" y="21"/>
                      <a:pt x="34" y="11"/>
                      <a:pt x="28" y="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28">
                <a:extLst>
                  <a:ext uri="{FF2B5EF4-FFF2-40B4-BE49-F238E27FC236}">
                    <a16:creationId xmlns:a16="http://schemas.microsoft.com/office/drawing/2014/main" id="{A3926605-61E4-453C-97A0-BD096CF0D459}"/>
                  </a:ext>
                </a:extLst>
              </p:cNvPr>
              <p:cNvSpPr>
                <a:spLocks/>
              </p:cNvSpPr>
              <p:nvPr/>
            </p:nvSpPr>
            <p:spPr bwMode="auto">
              <a:xfrm>
                <a:off x="5621440" y="5268662"/>
                <a:ext cx="21873" cy="19650"/>
              </a:xfrm>
              <a:custGeom>
                <a:avLst/>
                <a:gdLst>
                  <a:gd name="T0" fmla="*/ 23 w 24"/>
                  <a:gd name="T1" fmla="*/ 11 h 24"/>
                  <a:gd name="T2" fmla="*/ 11 w 24"/>
                  <a:gd name="T3" fmla="*/ 1 h 24"/>
                  <a:gd name="T4" fmla="*/ 0 w 24"/>
                  <a:gd name="T5" fmla="*/ 13 h 24"/>
                  <a:gd name="T6" fmla="*/ 13 w 24"/>
                  <a:gd name="T7" fmla="*/ 24 h 24"/>
                  <a:gd name="T8" fmla="*/ 23 w 24"/>
                  <a:gd name="T9" fmla="*/ 11 h 24"/>
                </a:gdLst>
                <a:ahLst/>
                <a:cxnLst>
                  <a:cxn ang="0">
                    <a:pos x="T0" y="T1"/>
                  </a:cxn>
                  <a:cxn ang="0">
                    <a:pos x="T2" y="T3"/>
                  </a:cxn>
                  <a:cxn ang="0">
                    <a:pos x="T4" y="T5"/>
                  </a:cxn>
                  <a:cxn ang="0">
                    <a:pos x="T6" y="T7"/>
                  </a:cxn>
                  <a:cxn ang="0">
                    <a:pos x="T8" y="T9"/>
                  </a:cxn>
                </a:cxnLst>
                <a:rect l="0" t="0" r="r" b="b"/>
                <a:pathLst>
                  <a:path w="24" h="24">
                    <a:moveTo>
                      <a:pt x="23" y="11"/>
                    </a:moveTo>
                    <a:cubicBezTo>
                      <a:pt x="23" y="5"/>
                      <a:pt x="17" y="0"/>
                      <a:pt x="11" y="1"/>
                    </a:cubicBezTo>
                    <a:cubicBezTo>
                      <a:pt x="4" y="1"/>
                      <a:pt x="0" y="7"/>
                      <a:pt x="0" y="13"/>
                    </a:cubicBezTo>
                    <a:cubicBezTo>
                      <a:pt x="1" y="20"/>
                      <a:pt x="6" y="24"/>
                      <a:pt x="13" y="24"/>
                    </a:cubicBezTo>
                    <a:cubicBezTo>
                      <a:pt x="19" y="23"/>
                      <a:pt x="24" y="18"/>
                      <a:pt x="23" y="1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29">
                <a:extLst>
                  <a:ext uri="{FF2B5EF4-FFF2-40B4-BE49-F238E27FC236}">
                    <a16:creationId xmlns:a16="http://schemas.microsoft.com/office/drawing/2014/main" id="{F4998EEA-FAC6-4C1E-A8B1-71BC5781DE1F}"/>
                  </a:ext>
                </a:extLst>
              </p:cNvPr>
              <p:cNvSpPr>
                <a:spLocks/>
              </p:cNvSpPr>
              <p:nvPr/>
            </p:nvSpPr>
            <p:spPr bwMode="auto">
              <a:xfrm>
                <a:off x="5657465" y="5355351"/>
                <a:ext cx="19300" cy="16182"/>
              </a:xfrm>
              <a:custGeom>
                <a:avLst/>
                <a:gdLst>
                  <a:gd name="T0" fmla="*/ 5 w 21"/>
                  <a:gd name="T1" fmla="*/ 3 h 20"/>
                  <a:gd name="T2" fmla="*/ 3 w 21"/>
                  <a:gd name="T3" fmla="*/ 15 h 20"/>
                  <a:gd name="T4" fmla="*/ 16 w 21"/>
                  <a:gd name="T5" fmla="*/ 17 h 20"/>
                  <a:gd name="T6" fmla="*/ 18 w 21"/>
                  <a:gd name="T7" fmla="*/ 5 h 20"/>
                  <a:gd name="T8" fmla="*/ 5 w 21"/>
                  <a:gd name="T9" fmla="*/ 3 h 20"/>
                </a:gdLst>
                <a:ahLst/>
                <a:cxnLst>
                  <a:cxn ang="0">
                    <a:pos x="T0" y="T1"/>
                  </a:cxn>
                  <a:cxn ang="0">
                    <a:pos x="T2" y="T3"/>
                  </a:cxn>
                  <a:cxn ang="0">
                    <a:pos x="T4" y="T5"/>
                  </a:cxn>
                  <a:cxn ang="0">
                    <a:pos x="T6" y="T7"/>
                  </a:cxn>
                  <a:cxn ang="0">
                    <a:pos x="T8" y="T9"/>
                  </a:cxn>
                </a:cxnLst>
                <a:rect l="0" t="0" r="r" b="b"/>
                <a:pathLst>
                  <a:path w="21" h="20">
                    <a:moveTo>
                      <a:pt x="5" y="3"/>
                    </a:moveTo>
                    <a:cubicBezTo>
                      <a:pt x="1" y="5"/>
                      <a:pt x="0" y="11"/>
                      <a:pt x="3" y="15"/>
                    </a:cubicBezTo>
                    <a:cubicBezTo>
                      <a:pt x="6" y="19"/>
                      <a:pt x="12" y="20"/>
                      <a:pt x="16" y="17"/>
                    </a:cubicBezTo>
                    <a:cubicBezTo>
                      <a:pt x="20" y="14"/>
                      <a:pt x="21" y="9"/>
                      <a:pt x="18" y="5"/>
                    </a:cubicBezTo>
                    <a:cubicBezTo>
                      <a:pt x="15" y="1"/>
                      <a:pt x="9" y="0"/>
                      <a:pt x="5" y="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30">
                <a:extLst>
                  <a:ext uri="{FF2B5EF4-FFF2-40B4-BE49-F238E27FC236}">
                    <a16:creationId xmlns:a16="http://schemas.microsoft.com/office/drawing/2014/main" id="{3EAFE733-1E73-4438-AAB0-D206E387A4C8}"/>
                  </a:ext>
                </a:extLst>
              </p:cNvPr>
              <p:cNvSpPr>
                <a:spLocks/>
              </p:cNvSpPr>
              <p:nvPr/>
            </p:nvSpPr>
            <p:spPr bwMode="auto">
              <a:xfrm>
                <a:off x="5961108" y="5139209"/>
                <a:ext cx="50179" cy="46233"/>
              </a:xfrm>
              <a:custGeom>
                <a:avLst/>
                <a:gdLst>
                  <a:gd name="T0" fmla="*/ 7 w 55"/>
                  <a:gd name="T1" fmla="*/ 41 h 55"/>
                  <a:gd name="T2" fmla="*/ 41 w 55"/>
                  <a:gd name="T3" fmla="*/ 47 h 55"/>
                  <a:gd name="T4" fmla="*/ 47 w 55"/>
                  <a:gd name="T5" fmla="*/ 13 h 55"/>
                  <a:gd name="T6" fmla="*/ 13 w 55"/>
                  <a:gd name="T7" fmla="*/ 7 h 55"/>
                  <a:gd name="T8" fmla="*/ 7 w 55"/>
                  <a:gd name="T9" fmla="*/ 41 h 55"/>
                </a:gdLst>
                <a:ahLst/>
                <a:cxnLst>
                  <a:cxn ang="0">
                    <a:pos x="T0" y="T1"/>
                  </a:cxn>
                  <a:cxn ang="0">
                    <a:pos x="T2" y="T3"/>
                  </a:cxn>
                  <a:cxn ang="0">
                    <a:pos x="T4" y="T5"/>
                  </a:cxn>
                  <a:cxn ang="0">
                    <a:pos x="T6" y="T7"/>
                  </a:cxn>
                  <a:cxn ang="0">
                    <a:pos x="T8" y="T9"/>
                  </a:cxn>
                </a:cxnLst>
                <a:rect l="0" t="0" r="r" b="b"/>
                <a:pathLst>
                  <a:path w="55" h="55">
                    <a:moveTo>
                      <a:pt x="7" y="41"/>
                    </a:moveTo>
                    <a:cubicBezTo>
                      <a:pt x="15" y="52"/>
                      <a:pt x="30" y="55"/>
                      <a:pt x="41" y="47"/>
                    </a:cubicBezTo>
                    <a:cubicBezTo>
                      <a:pt x="52" y="40"/>
                      <a:pt x="55" y="24"/>
                      <a:pt x="47" y="13"/>
                    </a:cubicBezTo>
                    <a:cubicBezTo>
                      <a:pt x="40" y="2"/>
                      <a:pt x="24" y="0"/>
                      <a:pt x="13" y="7"/>
                    </a:cubicBezTo>
                    <a:cubicBezTo>
                      <a:pt x="2" y="15"/>
                      <a:pt x="0" y="30"/>
                      <a:pt x="7" y="4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31">
                <a:extLst>
                  <a:ext uri="{FF2B5EF4-FFF2-40B4-BE49-F238E27FC236}">
                    <a16:creationId xmlns:a16="http://schemas.microsoft.com/office/drawing/2014/main" id="{F199F5CC-18B5-44DA-8F4D-DF19C93DF51A}"/>
                  </a:ext>
                </a:extLst>
              </p:cNvPr>
              <p:cNvSpPr>
                <a:spLocks/>
              </p:cNvSpPr>
              <p:nvPr/>
            </p:nvSpPr>
            <p:spPr bwMode="auto">
              <a:xfrm>
                <a:off x="5886484" y="5083729"/>
                <a:ext cx="45032" cy="40455"/>
              </a:xfrm>
              <a:custGeom>
                <a:avLst/>
                <a:gdLst>
                  <a:gd name="T0" fmla="*/ 16 w 50"/>
                  <a:gd name="T1" fmla="*/ 44 h 49"/>
                  <a:gd name="T2" fmla="*/ 45 w 50"/>
                  <a:gd name="T3" fmla="*/ 34 h 49"/>
                  <a:gd name="T4" fmla="*/ 34 w 50"/>
                  <a:gd name="T5" fmla="*/ 5 h 49"/>
                  <a:gd name="T6" fmla="*/ 5 w 50"/>
                  <a:gd name="T7" fmla="*/ 15 h 49"/>
                  <a:gd name="T8" fmla="*/ 16 w 50"/>
                  <a:gd name="T9" fmla="*/ 44 h 49"/>
                </a:gdLst>
                <a:ahLst/>
                <a:cxnLst>
                  <a:cxn ang="0">
                    <a:pos x="T0" y="T1"/>
                  </a:cxn>
                  <a:cxn ang="0">
                    <a:pos x="T2" y="T3"/>
                  </a:cxn>
                  <a:cxn ang="0">
                    <a:pos x="T4" y="T5"/>
                  </a:cxn>
                  <a:cxn ang="0">
                    <a:pos x="T6" y="T7"/>
                  </a:cxn>
                  <a:cxn ang="0">
                    <a:pos x="T8" y="T9"/>
                  </a:cxn>
                </a:cxnLst>
                <a:rect l="0" t="0" r="r" b="b"/>
                <a:pathLst>
                  <a:path w="50" h="49">
                    <a:moveTo>
                      <a:pt x="16" y="44"/>
                    </a:moveTo>
                    <a:cubicBezTo>
                      <a:pt x="27" y="49"/>
                      <a:pt x="40" y="45"/>
                      <a:pt x="45" y="34"/>
                    </a:cubicBezTo>
                    <a:cubicBezTo>
                      <a:pt x="50" y="23"/>
                      <a:pt x="45" y="10"/>
                      <a:pt x="34" y="5"/>
                    </a:cubicBezTo>
                    <a:cubicBezTo>
                      <a:pt x="23" y="0"/>
                      <a:pt x="10" y="4"/>
                      <a:pt x="5" y="15"/>
                    </a:cubicBezTo>
                    <a:cubicBezTo>
                      <a:pt x="0" y="26"/>
                      <a:pt x="5" y="39"/>
                      <a:pt x="16" y="4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32">
                <a:extLst>
                  <a:ext uri="{FF2B5EF4-FFF2-40B4-BE49-F238E27FC236}">
                    <a16:creationId xmlns:a16="http://schemas.microsoft.com/office/drawing/2014/main" id="{E6F6D15F-ECC0-4FDB-82CA-E157E9D0BC3D}"/>
                  </a:ext>
                </a:extLst>
              </p:cNvPr>
              <p:cNvSpPr>
                <a:spLocks/>
              </p:cNvSpPr>
              <p:nvPr/>
            </p:nvSpPr>
            <p:spPr bwMode="auto">
              <a:xfrm>
                <a:off x="5791274" y="5071014"/>
                <a:ext cx="36025" cy="34675"/>
              </a:xfrm>
              <a:custGeom>
                <a:avLst/>
                <a:gdLst>
                  <a:gd name="T0" fmla="*/ 22 w 40"/>
                  <a:gd name="T1" fmla="*/ 40 h 41"/>
                  <a:gd name="T2" fmla="*/ 39 w 40"/>
                  <a:gd name="T3" fmla="*/ 19 h 41"/>
                  <a:gd name="T4" fmla="*/ 19 w 40"/>
                  <a:gd name="T5" fmla="*/ 1 h 41"/>
                  <a:gd name="T6" fmla="*/ 1 w 40"/>
                  <a:gd name="T7" fmla="*/ 22 h 41"/>
                  <a:gd name="T8" fmla="*/ 22 w 40"/>
                  <a:gd name="T9" fmla="*/ 40 h 41"/>
                </a:gdLst>
                <a:ahLst/>
                <a:cxnLst>
                  <a:cxn ang="0">
                    <a:pos x="T0" y="T1"/>
                  </a:cxn>
                  <a:cxn ang="0">
                    <a:pos x="T2" y="T3"/>
                  </a:cxn>
                  <a:cxn ang="0">
                    <a:pos x="T4" y="T5"/>
                  </a:cxn>
                  <a:cxn ang="0">
                    <a:pos x="T6" y="T7"/>
                  </a:cxn>
                  <a:cxn ang="0">
                    <a:pos x="T8" y="T9"/>
                  </a:cxn>
                </a:cxnLst>
                <a:rect l="0" t="0" r="r" b="b"/>
                <a:pathLst>
                  <a:path w="40" h="41">
                    <a:moveTo>
                      <a:pt x="22" y="40"/>
                    </a:moveTo>
                    <a:cubicBezTo>
                      <a:pt x="33" y="39"/>
                      <a:pt x="40" y="29"/>
                      <a:pt x="39" y="19"/>
                    </a:cubicBezTo>
                    <a:cubicBezTo>
                      <a:pt x="38" y="8"/>
                      <a:pt x="29" y="0"/>
                      <a:pt x="19" y="1"/>
                    </a:cubicBezTo>
                    <a:cubicBezTo>
                      <a:pt x="8" y="2"/>
                      <a:pt x="0" y="11"/>
                      <a:pt x="1" y="22"/>
                    </a:cubicBezTo>
                    <a:cubicBezTo>
                      <a:pt x="2" y="33"/>
                      <a:pt x="11" y="41"/>
                      <a:pt x="22" y="4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33">
                <a:extLst>
                  <a:ext uri="{FF2B5EF4-FFF2-40B4-BE49-F238E27FC236}">
                    <a16:creationId xmlns:a16="http://schemas.microsoft.com/office/drawing/2014/main" id="{F7F1FDAD-A58A-4578-A51D-ACDDD4DFFA7E}"/>
                  </a:ext>
                </a:extLst>
              </p:cNvPr>
              <p:cNvSpPr>
                <a:spLocks/>
              </p:cNvSpPr>
              <p:nvPr/>
            </p:nvSpPr>
            <p:spPr bwMode="auto">
              <a:xfrm>
                <a:off x="5697351" y="5103378"/>
                <a:ext cx="34739" cy="31208"/>
              </a:xfrm>
              <a:custGeom>
                <a:avLst/>
                <a:gdLst>
                  <a:gd name="T0" fmla="*/ 28 w 38"/>
                  <a:gd name="T1" fmla="*/ 33 h 38"/>
                  <a:gd name="T2" fmla="*/ 32 w 38"/>
                  <a:gd name="T3" fmla="*/ 10 h 38"/>
                  <a:gd name="T4" fmla="*/ 9 w 38"/>
                  <a:gd name="T5" fmla="*/ 5 h 38"/>
                  <a:gd name="T6" fmla="*/ 5 w 38"/>
                  <a:gd name="T7" fmla="*/ 29 h 38"/>
                  <a:gd name="T8" fmla="*/ 28 w 38"/>
                  <a:gd name="T9" fmla="*/ 33 h 38"/>
                </a:gdLst>
                <a:ahLst/>
                <a:cxnLst>
                  <a:cxn ang="0">
                    <a:pos x="T0" y="T1"/>
                  </a:cxn>
                  <a:cxn ang="0">
                    <a:pos x="T2" y="T3"/>
                  </a:cxn>
                  <a:cxn ang="0">
                    <a:pos x="T4" y="T5"/>
                  </a:cxn>
                  <a:cxn ang="0">
                    <a:pos x="T6" y="T7"/>
                  </a:cxn>
                  <a:cxn ang="0">
                    <a:pos x="T8" y="T9"/>
                  </a:cxn>
                </a:cxnLst>
                <a:rect l="0" t="0" r="r" b="b"/>
                <a:pathLst>
                  <a:path w="38" h="38">
                    <a:moveTo>
                      <a:pt x="28" y="33"/>
                    </a:moveTo>
                    <a:cubicBezTo>
                      <a:pt x="36" y="28"/>
                      <a:pt x="38" y="17"/>
                      <a:pt x="32" y="10"/>
                    </a:cubicBezTo>
                    <a:cubicBezTo>
                      <a:pt x="27" y="2"/>
                      <a:pt x="17" y="0"/>
                      <a:pt x="9" y="5"/>
                    </a:cubicBezTo>
                    <a:cubicBezTo>
                      <a:pt x="1" y="11"/>
                      <a:pt x="0" y="21"/>
                      <a:pt x="5" y="29"/>
                    </a:cubicBezTo>
                    <a:cubicBezTo>
                      <a:pt x="10" y="36"/>
                      <a:pt x="21" y="38"/>
                      <a:pt x="28" y="3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34">
                <a:extLst>
                  <a:ext uri="{FF2B5EF4-FFF2-40B4-BE49-F238E27FC236}">
                    <a16:creationId xmlns:a16="http://schemas.microsoft.com/office/drawing/2014/main" id="{ACF60B88-1A1C-467C-AE13-81C89870BB94}"/>
                  </a:ext>
                </a:extLst>
              </p:cNvPr>
              <p:cNvSpPr>
                <a:spLocks/>
              </p:cNvSpPr>
              <p:nvPr/>
            </p:nvSpPr>
            <p:spPr bwMode="auto">
              <a:xfrm>
                <a:off x="5635593" y="5176196"/>
                <a:ext cx="28306" cy="26585"/>
              </a:xfrm>
              <a:custGeom>
                <a:avLst/>
                <a:gdLst>
                  <a:gd name="T0" fmla="*/ 22 w 32"/>
                  <a:gd name="T1" fmla="*/ 3 h 32"/>
                  <a:gd name="T2" fmla="*/ 3 w 32"/>
                  <a:gd name="T3" fmla="*/ 10 h 32"/>
                  <a:gd name="T4" fmla="*/ 10 w 32"/>
                  <a:gd name="T5" fmla="*/ 29 h 32"/>
                  <a:gd name="T6" fmla="*/ 29 w 32"/>
                  <a:gd name="T7" fmla="*/ 22 h 32"/>
                  <a:gd name="T8" fmla="*/ 22 w 32"/>
                  <a:gd name="T9" fmla="*/ 3 h 32"/>
                </a:gdLst>
                <a:ahLst/>
                <a:cxnLst>
                  <a:cxn ang="0">
                    <a:pos x="T0" y="T1"/>
                  </a:cxn>
                  <a:cxn ang="0">
                    <a:pos x="T2" y="T3"/>
                  </a:cxn>
                  <a:cxn ang="0">
                    <a:pos x="T4" y="T5"/>
                  </a:cxn>
                  <a:cxn ang="0">
                    <a:pos x="T6" y="T7"/>
                  </a:cxn>
                  <a:cxn ang="0">
                    <a:pos x="T8" y="T9"/>
                  </a:cxn>
                </a:cxnLst>
                <a:rect l="0" t="0" r="r" b="b"/>
                <a:pathLst>
                  <a:path w="32" h="32">
                    <a:moveTo>
                      <a:pt x="22" y="3"/>
                    </a:moveTo>
                    <a:cubicBezTo>
                      <a:pt x="15" y="0"/>
                      <a:pt x="6" y="3"/>
                      <a:pt x="3" y="10"/>
                    </a:cubicBezTo>
                    <a:cubicBezTo>
                      <a:pt x="0" y="17"/>
                      <a:pt x="3" y="25"/>
                      <a:pt x="10" y="29"/>
                    </a:cubicBezTo>
                    <a:cubicBezTo>
                      <a:pt x="17" y="32"/>
                      <a:pt x="25" y="29"/>
                      <a:pt x="29" y="22"/>
                    </a:cubicBezTo>
                    <a:cubicBezTo>
                      <a:pt x="32" y="15"/>
                      <a:pt x="29" y="6"/>
                      <a:pt x="22" y="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35">
                <a:extLst>
                  <a:ext uri="{FF2B5EF4-FFF2-40B4-BE49-F238E27FC236}">
                    <a16:creationId xmlns:a16="http://schemas.microsoft.com/office/drawing/2014/main" id="{A34D7ECA-D049-406E-935C-762AFBFC8DE5}"/>
                  </a:ext>
                </a:extLst>
              </p:cNvPr>
              <p:cNvSpPr>
                <a:spLocks/>
              </p:cNvSpPr>
              <p:nvPr/>
            </p:nvSpPr>
            <p:spPr bwMode="auto">
              <a:xfrm>
                <a:off x="5689631" y="5186598"/>
                <a:ext cx="78484" cy="101714"/>
              </a:xfrm>
              <a:custGeom>
                <a:avLst/>
                <a:gdLst>
                  <a:gd name="T0" fmla="*/ 80 w 86"/>
                  <a:gd name="T1" fmla="*/ 96 h 123"/>
                  <a:gd name="T2" fmla="*/ 38 w 86"/>
                  <a:gd name="T3" fmla="*/ 96 h 123"/>
                  <a:gd name="T4" fmla="*/ 51 w 86"/>
                  <a:gd name="T5" fmla="*/ 86 h 123"/>
                  <a:gd name="T6" fmla="*/ 59 w 86"/>
                  <a:gd name="T7" fmla="*/ 81 h 123"/>
                  <a:gd name="T8" fmla="*/ 86 w 86"/>
                  <a:gd name="T9" fmla="*/ 39 h 123"/>
                  <a:gd name="T10" fmla="*/ 45 w 86"/>
                  <a:gd name="T11" fmla="*/ 0 h 123"/>
                  <a:gd name="T12" fmla="*/ 2 w 86"/>
                  <a:gd name="T13" fmla="*/ 48 h 123"/>
                  <a:gd name="T14" fmla="*/ 7 w 86"/>
                  <a:gd name="T15" fmla="*/ 54 h 123"/>
                  <a:gd name="T16" fmla="*/ 25 w 86"/>
                  <a:gd name="T17" fmla="*/ 54 h 123"/>
                  <a:gd name="T18" fmla="*/ 31 w 86"/>
                  <a:gd name="T19" fmla="*/ 48 h 123"/>
                  <a:gd name="T20" fmla="*/ 44 w 86"/>
                  <a:gd name="T21" fmla="*/ 26 h 123"/>
                  <a:gd name="T22" fmla="*/ 53 w 86"/>
                  <a:gd name="T23" fmla="*/ 29 h 123"/>
                  <a:gd name="T24" fmla="*/ 57 w 86"/>
                  <a:gd name="T25" fmla="*/ 40 h 123"/>
                  <a:gd name="T26" fmla="*/ 34 w 86"/>
                  <a:gd name="T27" fmla="*/ 66 h 123"/>
                  <a:gd name="T28" fmla="*/ 26 w 86"/>
                  <a:gd name="T29" fmla="*/ 71 h 123"/>
                  <a:gd name="T30" fmla="*/ 0 w 86"/>
                  <a:gd name="T31" fmla="*/ 117 h 123"/>
                  <a:gd name="T32" fmla="*/ 1 w 86"/>
                  <a:gd name="T33" fmla="*/ 122 h 123"/>
                  <a:gd name="T34" fmla="*/ 5 w 86"/>
                  <a:gd name="T35" fmla="*/ 123 h 123"/>
                  <a:gd name="T36" fmla="*/ 80 w 86"/>
                  <a:gd name="T37" fmla="*/ 123 h 123"/>
                  <a:gd name="T38" fmla="*/ 86 w 86"/>
                  <a:gd name="T39" fmla="*/ 117 h 123"/>
                  <a:gd name="T40" fmla="*/ 86 w 86"/>
                  <a:gd name="T41" fmla="*/ 101 h 123"/>
                  <a:gd name="T42" fmla="*/ 80 w 86"/>
                  <a:gd name="T43"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23">
                    <a:moveTo>
                      <a:pt x="80" y="96"/>
                    </a:moveTo>
                    <a:cubicBezTo>
                      <a:pt x="38" y="96"/>
                      <a:pt x="38" y="96"/>
                      <a:pt x="38" y="96"/>
                    </a:cubicBezTo>
                    <a:cubicBezTo>
                      <a:pt x="42" y="93"/>
                      <a:pt x="46" y="89"/>
                      <a:pt x="51" y="86"/>
                    </a:cubicBezTo>
                    <a:cubicBezTo>
                      <a:pt x="54" y="85"/>
                      <a:pt x="57" y="83"/>
                      <a:pt x="59" y="81"/>
                    </a:cubicBezTo>
                    <a:cubicBezTo>
                      <a:pt x="73" y="72"/>
                      <a:pt x="86" y="59"/>
                      <a:pt x="86" y="39"/>
                    </a:cubicBezTo>
                    <a:cubicBezTo>
                      <a:pt x="86" y="20"/>
                      <a:pt x="73" y="0"/>
                      <a:pt x="45" y="0"/>
                    </a:cubicBezTo>
                    <a:cubicBezTo>
                      <a:pt x="19" y="0"/>
                      <a:pt x="2" y="19"/>
                      <a:pt x="2" y="48"/>
                    </a:cubicBezTo>
                    <a:cubicBezTo>
                      <a:pt x="2" y="51"/>
                      <a:pt x="4" y="54"/>
                      <a:pt x="7" y="54"/>
                    </a:cubicBezTo>
                    <a:cubicBezTo>
                      <a:pt x="25" y="54"/>
                      <a:pt x="25" y="54"/>
                      <a:pt x="25" y="54"/>
                    </a:cubicBezTo>
                    <a:cubicBezTo>
                      <a:pt x="28" y="54"/>
                      <a:pt x="31" y="51"/>
                      <a:pt x="31" y="48"/>
                    </a:cubicBezTo>
                    <a:cubicBezTo>
                      <a:pt x="32" y="26"/>
                      <a:pt x="40" y="26"/>
                      <a:pt x="44" y="26"/>
                    </a:cubicBezTo>
                    <a:cubicBezTo>
                      <a:pt x="48" y="26"/>
                      <a:pt x="51" y="27"/>
                      <a:pt x="53" y="29"/>
                    </a:cubicBezTo>
                    <a:cubicBezTo>
                      <a:pt x="57" y="33"/>
                      <a:pt x="57" y="38"/>
                      <a:pt x="57" y="40"/>
                    </a:cubicBezTo>
                    <a:cubicBezTo>
                      <a:pt x="57" y="51"/>
                      <a:pt x="46" y="58"/>
                      <a:pt x="34" y="66"/>
                    </a:cubicBezTo>
                    <a:cubicBezTo>
                      <a:pt x="31" y="68"/>
                      <a:pt x="29" y="69"/>
                      <a:pt x="26" y="71"/>
                    </a:cubicBezTo>
                    <a:cubicBezTo>
                      <a:pt x="9" y="83"/>
                      <a:pt x="0" y="99"/>
                      <a:pt x="0" y="117"/>
                    </a:cubicBezTo>
                    <a:cubicBezTo>
                      <a:pt x="0" y="119"/>
                      <a:pt x="0" y="120"/>
                      <a:pt x="1" y="122"/>
                    </a:cubicBezTo>
                    <a:cubicBezTo>
                      <a:pt x="2" y="123"/>
                      <a:pt x="4" y="123"/>
                      <a:pt x="5" y="123"/>
                    </a:cubicBezTo>
                    <a:cubicBezTo>
                      <a:pt x="80" y="123"/>
                      <a:pt x="80" y="123"/>
                      <a:pt x="80" y="123"/>
                    </a:cubicBezTo>
                    <a:cubicBezTo>
                      <a:pt x="83" y="123"/>
                      <a:pt x="86" y="121"/>
                      <a:pt x="86" y="117"/>
                    </a:cubicBezTo>
                    <a:cubicBezTo>
                      <a:pt x="86" y="101"/>
                      <a:pt x="86" y="101"/>
                      <a:pt x="86" y="101"/>
                    </a:cubicBezTo>
                    <a:cubicBezTo>
                      <a:pt x="86" y="98"/>
                      <a:pt x="83" y="96"/>
                      <a:pt x="80" y="9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36">
                <a:extLst>
                  <a:ext uri="{FF2B5EF4-FFF2-40B4-BE49-F238E27FC236}">
                    <a16:creationId xmlns:a16="http://schemas.microsoft.com/office/drawing/2014/main" id="{9A717A8E-1240-4E2B-85A5-34AB441AD256}"/>
                  </a:ext>
                </a:extLst>
              </p:cNvPr>
              <p:cNvSpPr>
                <a:spLocks noEditPoints="1"/>
              </p:cNvSpPr>
              <p:nvPr/>
            </p:nvSpPr>
            <p:spPr bwMode="auto">
              <a:xfrm>
                <a:off x="5765542" y="5187754"/>
                <a:ext cx="82344" cy="100558"/>
              </a:xfrm>
              <a:custGeom>
                <a:avLst/>
                <a:gdLst>
                  <a:gd name="T0" fmla="*/ 76 w 90"/>
                  <a:gd name="T1" fmla="*/ 115 h 121"/>
                  <a:gd name="T2" fmla="*/ 76 w 90"/>
                  <a:gd name="T3" fmla="*/ 95 h 121"/>
                  <a:gd name="T4" fmla="*/ 84 w 90"/>
                  <a:gd name="T5" fmla="*/ 95 h 121"/>
                  <a:gd name="T6" fmla="*/ 90 w 90"/>
                  <a:gd name="T7" fmla="*/ 89 h 121"/>
                  <a:gd name="T8" fmla="*/ 90 w 90"/>
                  <a:gd name="T9" fmla="*/ 75 h 121"/>
                  <a:gd name="T10" fmla="*/ 84 w 90"/>
                  <a:gd name="T11" fmla="*/ 70 h 121"/>
                  <a:gd name="T12" fmla="*/ 76 w 90"/>
                  <a:gd name="T13" fmla="*/ 70 h 121"/>
                  <a:gd name="T14" fmla="*/ 76 w 90"/>
                  <a:gd name="T15" fmla="*/ 6 h 121"/>
                  <a:gd name="T16" fmla="*/ 70 w 90"/>
                  <a:gd name="T17" fmla="*/ 0 h 121"/>
                  <a:gd name="T18" fmla="*/ 53 w 90"/>
                  <a:gd name="T19" fmla="*/ 0 h 121"/>
                  <a:gd name="T20" fmla="*/ 48 w 90"/>
                  <a:gd name="T21" fmla="*/ 2 h 121"/>
                  <a:gd name="T22" fmla="*/ 1 w 90"/>
                  <a:gd name="T23" fmla="*/ 68 h 121"/>
                  <a:gd name="T24" fmla="*/ 0 w 90"/>
                  <a:gd name="T25" fmla="*/ 72 h 121"/>
                  <a:gd name="T26" fmla="*/ 0 w 90"/>
                  <a:gd name="T27" fmla="*/ 89 h 121"/>
                  <a:gd name="T28" fmla="*/ 6 w 90"/>
                  <a:gd name="T29" fmla="*/ 95 h 121"/>
                  <a:gd name="T30" fmla="*/ 47 w 90"/>
                  <a:gd name="T31" fmla="*/ 95 h 121"/>
                  <a:gd name="T32" fmla="*/ 47 w 90"/>
                  <a:gd name="T33" fmla="*/ 115 h 121"/>
                  <a:gd name="T34" fmla="*/ 53 w 90"/>
                  <a:gd name="T35" fmla="*/ 121 h 121"/>
                  <a:gd name="T36" fmla="*/ 70 w 90"/>
                  <a:gd name="T37" fmla="*/ 121 h 121"/>
                  <a:gd name="T38" fmla="*/ 76 w 90"/>
                  <a:gd name="T39" fmla="*/ 115 h 121"/>
                  <a:gd name="T40" fmla="*/ 47 w 90"/>
                  <a:gd name="T41" fmla="*/ 70 h 121"/>
                  <a:gd name="T42" fmla="*/ 31 w 90"/>
                  <a:gd name="T43" fmla="*/ 70 h 121"/>
                  <a:gd name="T44" fmla="*/ 47 w 90"/>
                  <a:gd name="T45" fmla="*/ 45 h 121"/>
                  <a:gd name="T46" fmla="*/ 47 w 90"/>
                  <a:gd name="T47"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121">
                    <a:moveTo>
                      <a:pt x="76" y="115"/>
                    </a:moveTo>
                    <a:cubicBezTo>
                      <a:pt x="76" y="95"/>
                      <a:pt x="76" y="95"/>
                      <a:pt x="76" y="95"/>
                    </a:cubicBezTo>
                    <a:cubicBezTo>
                      <a:pt x="84" y="95"/>
                      <a:pt x="84" y="95"/>
                      <a:pt x="84" y="95"/>
                    </a:cubicBezTo>
                    <a:cubicBezTo>
                      <a:pt x="87" y="95"/>
                      <a:pt x="90" y="93"/>
                      <a:pt x="90" y="89"/>
                    </a:cubicBezTo>
                    <a:cubicBezTo>
                      <a:pt x="90" y="75"/>
                      <a:pt x="90" y="75"/>
                      <a:pt x="90" y="75"/>
                    </a:cubicBezTo>
                    <a:cubicBezTo>
                      <a:pt x="90" y="72"/>
                      <a:pt x="87" y="70"/>
                      <a:pt x="84" y="70"/>
                    </a:cubicBezTo>
                    <a:cubicBezTo>
                      <a:pt x="76" y="70"/>
                      <a:pt x="76" y="70"/>
                      <a:pt x="76" y="70"/>
                    </a:cubicBezTo>
                    <a:cubicBezTo>
                      <a:pt x="76" y="6"/>
                      <a:pt x="76" y="6"/>
                      <a:pt x="76" y="6"/>
                    </a:cubicBezTo>
                    <a:cubicBezTo>
                      <a:pt x="76" y="3"/>
                      <a:pt x="73" y="0"/>
                      <a:pt x="70" y="0"/>
                    </a:cubicBezTo>
                    <a:cubicBezTo>
                      <a:pt x="53" y="0"/>
                      <a:pt x="53" y="0"/>
                      <a:pt x="53" y="0"/>
                    </a:cubicBezTo>
                    <a:cubicBezTo>
                      <a:pt x="51" y="0"/>
                      <a:pt x="49" y="1"/>
                      <a:pt x="48" y="2"/>
                    </a:cubicBezTo>
                    <a:cubicBezTo>
                      <a:pt x="1" y="68"/>
                      <a:pt x="1" y="68"/>
                      <a:pt x="1" y="68"/>
                    </a:cubicBezTo>
                    <a:cubicBezTo>
                      <a:pt x="1" y="69"/>
                      <a:pt x="0" y="71"/>
                      <a:pt x="0" y="72"/>
                    </a:cubicBezTo>
                    <a:cubicBezTo>
                      <a:pt x="0" y="89"/>
                      <a:pt x="0" y="89"/>
                      <a:pt x="0" y="89"/>
                    </a:cubicBezTo>
                    <a:cubicBezTo>
                      <a:pt x="0" y="93"/>
                      <a:pt x="3" y="95"/>
                      <a:pt x="6" y="95"/>
                    </a:cubicBezTo>
                    <a:cubicBezTo>
                      <a:pt x="47" y="95"/>
                      <a:pt x="47" y="95"/>
                      <a:pt x="47" y="95"/>
                    </a:cubicBezTo>
                    <a:cubicBezTo>
                      <a:pt x="47" y="115"/>
                      <a:pt x="47" y="115"/>
                      <a:pt x="47" y="115"/>
                    </a:cubicBezTo>
                    <a:cubicBezTo>
                      <a:pt x="47" y="119"/>
                      <a:pt x="50" y="121"/>
                      <a:pt x="53" y="121"/>
                    </a:cubicBezTo>
                    <a:cubicBezTo>
                      <a:pt x="70" y="121"/>
                      <a:pt x="70" y="121"/>
                      <a:pt x="70" y="121"/>
                    </a:cubicBezTo>
                    <a:cubicBezTo>
                      <a:pt x="73" y="121"/>
                      <a:pt x="76" y="119"/>
                      <a:pt x="76" y="115"/>
                    </a:cubicBezTo>
                    <a:close/>
                    <a:moveTo>
                      <a:pt x="47" y="70"/>
                    </a:moveTo>
                    <a:cubicBezTo>
                      <a:pt x="31" y="70"/>
                      <a:pt x="31" y="70"/>
                      <a:pt x="31" y="70"/>
                    </a:cubicBezTo>
                    <a:cubicBezTo>
                      <a:pt x="47" y="45"/>
                      <a:pt x="47" y="45"/>
                      <a:pt x="47" y="45"/>
                    </a:cubicBezTo>
                    <a:lnTo>
                      <a:pt x="47" y="7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37">
                <a:extLst>
                  <a:ext uri="{FF2B5EF4-FFF2-40B4-BE49-F238E27FC236}">
                    <a16:creationId xmlns:a16="http://schemas.microsoft.com/office/drawing/2014/main" id="{C2EDCD6B-8460-44C6-98C9-D9A8E23B3724}"/>
                  </a:ext>
                </a:extLst>
              </p:cNvPr>
              <p:cNvSpPr>
                <a:spLocks/>
              </p:cNvSpPr>
              <p:nvPr/>
            </p:nvSpPr>
            <p:spPr bwMode="auto">
              <a:xfrm>
                <a:off x="5817006" y="5170417"/>
                <a:ext cx="109363" cy="206895"/>
              </a:xfrm>
              <a:custGeom>
                <a:avLst/>
                <a:gdLst>
                  <a:gd name="T0" fmla="*/ 117 w 119"/>
                  <a:gd name="T1" fmla="*/ 4 h 250"/>
                  <a:gd name="T2" fmla="*/ 110 w 119"/>
                  <a:gd name="T3" fmla="*/ 0 h 250"/>
                  <a:gd name="T4" fmla="*/ 95 w 119"/>
                  <a:gd name="T5" fmla="*/ 0 h 250"/>
                  <a:gd name="T6" fmla="*/ 88 w 119"/>
                  <a:gd name="T7" fmla="*/ 6 h 250"/>
                  <a:gd name="T8" fmla="*/ 1 w 119"/>
                  <a:gd name="T9" fmla="*/ 238 h 250"/>
                  <a:gd name="T10" fmla="*/ 2 w 119"/>
                  <a:gd name="T11" fmla="*/ 246 h 250"/>
                  <a:gd name="T12" fmla="*/ 9 w 119"/>
                  <a:gd name="T13" fmla="*/ 250 h 250"/>
                  <a:gd name="T14" fmla="*/ 24 w 119"/>
                  <a:gd name="T15" fmla="*/ 250 h 250"/>
                  <a:gd name="T16" fmla="*/ 32 w 119"/>
                  <a:gd name="T17" fmla="*/ 244 h 250"/>
                  <a:gd name="T18" fmla="*/ 118 w 119"/>
                  <a:gd name="T19" fmla="*/ 12 h 250"/>
                  <a:gd name="T20" fmla="*/ 117 w 119"/>
                  <a:gd name="T21" fmla="*/ 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250">
                    <a:moveTo>
                      <a:pt x="117" y="4"/>
                    </a:moveTo>
                    <a:cubicBezTo>
                      <a:pt x="115" y="2"/>
                      <a:pt x="113" y="0"/>
                      <a:pt x="110" y="0"/>
                    </a:cubicBezTo>
                    <a:cubicBezTo>
                      <a:pt x="95" y="0"/>
                      <a:pt x="95" y="0"/>
                      <a:pt x="95" y="0"/>
                    </a:cubicBezTo>
                    <a:cubicBezTo>
                      <a:pt x="92" y="0"/>
                      <a:pt x="89" y="3"/>
                      <a:pt x="88" y="6"/>
                    </a:cubicBezTo>
                    <a:cubicBezTo>
                      <a:pt x="1" y="238"/>
                      <a:pt x="1" y="238"/>
                      <a:pt x="1" y="238"/>
                    </a:cubicBezTo>
                    <a:cubicBezTo>
                      <a:pt x="0" y="241"/>
                      <a:pt x="1" y="244"/>
                      <a:pt x="2" y="246"/>
                    </a:cubicBezTo>
                    <a:cubicBezTo>
                      <a:pt x="4" y="248"/>
                      <a:pt x="6" y="250"/>
                      <a:pt x="9" y="250"/>
                    </a:cubicBezTo>
                    <a:cubicBezTo>
                      <a:pt x="24" y="250"/>
                      <a:pt x="24" y="250"/>
                      <a:pt x="24" y="250"/>
                    </a:cubicBezTo>
                    <a:cubicBezTo>
                      <a:pt x="27" y="250"/>
                      <a:pt x="30" y="247"/>
                      <a:pt x="32" y="244"/>
                    </a:cubicBezTo>
                    <a:cubicBezTo>
                      <a:pt x="118" y="12"/>
                      <a:pt x="118" y="12"/>
                      <a:pt x="118" y="12"/>
                    </a:cubicBezTo>
                    <a:cubicBezTo>
                      <a:pt x="119" y="9"/>
                      <a:pt x="118" y="6"/>
                      <a:pt x="117" y="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38">
                <a:extLst>
                  <a:ext uri="{FF2B5EF4-FFF2-40B4-BE49-F238E27FC236}">
                    <a16:creationId xmlns:a16="http://schemas.microsoft.com/office/drawing/2014/main" id="{201959B5-2854-4D95-BFE1-8628FA891160}"/>
                  </a:ext>
                </a:extLst>
              </p:cNvPr>
              <p:cNvSpPr>
                <a:spLocks/>
              </p:cNvSpPr>
              <p:nvPr/>
            </p:nvSpPr>
            <p:spPr bwMode="auto">
              <a:xfrm>
                <a:off x="5901924" y="5261727"/>
                <a:ext cx="73338" cy="90155"/>
              </a:xfrm>
              <a:custGeom>
                <a:avLst/>
                <a:gdLst>
                  <a:gd name="T0" fmla="*/ 73 w 81"/>
                  <a:gd name="T1" fmla="*/ 0 h 110"/>
                  <a:gd name="T2" fmla="*/ 9 w 81"/>
                  <a:gd name="T3" fmla="*/ 0 h 110"/>
                  <a:gd name="T4" fmla="*/ 0 w 81"/>
                  <a:gd name="T5" fmla="*/ 8 h 110"/>
                  <a:gd name="T6" fmla="*/ 0 w 81"/>
                  <a:gd name="T7" fmla="*/ 22 h 110"/>
                  <a:gd name="T8" fmla="*/ 9 w 81"/>
                  <a:gd name="T9" fmla="*/ 30 h 110"/>
                  <a:gd name="T10" fmla="*/ 40 w 81"/>
                  <a:gd name="T11" fmla="*/ 30 h 110"/>
                  <a:gd name="T12" fmla="*/ 13 w 81"/>
                  <a:gd name="T13" fmla="*/ 101 h 110"/>
                  <a:gd name="T14" fmla="*/ 15 w 81"/>
                  <a:gd name="T15" fmla="*/ 108 h 110"/>
                  <a:gd name="T16" fmla="*/ 21 w 81"/>
                  <a:gd name="T17" fmla="*/ 110 h 110"/>
                  <a:gd name="T18" fmla="*/ 38 w 81"/>
                  <a:gd name="T19" fmla="*/ 110 h 110"/>
                  <a:gd name="T20" fmla="*/ 46 w 81"/>
                  <a:gd name="T21" fmla="*/ 102 h 110"/>
                  <a:gd name="T22" fmla="*/ 79 w 81"/>
                  <a:gd name="T23" fmla="*/ 26 h 110"/>
                  <a:gd name="T24" fmla="*/ 81 w 81"/>
                  <a:gd name="T25" fmla="*/ 21 h 110"/>
                  <a:gd name="T26" fmla="*/ 81 w 81"/>
                  <a:gd name="T27" fmla="*/ 8 h 110"/>
                  <a:gd name="T28" fmla="*/ 73 w 81"/>
                  <a:gd name="T2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110">
                    <a:moveTo>
                      <a:pt x="73" y="0"/>
                    </a:moveTo>
                    <a:cubicBezTo>
                      <a:pt x="9" y="0"/>
                      <a:pt x="9" y="0"/>
                      <a:pt x="9" y="0"/>
                    </a:cubicBezTo>
                    <a:cubicBezTo>
                      <a:pt x="4" y="0"/>
                      <a:pt x="0" y="3"/>
                      <a:pt x="0" y="8"/>
                    </a:cubicBezTo>
                    <a:cubicBezTo>
                      <a:pt x="0" y="22"/>
                      <a:pt x="0" y="22"/>
                      <a:pt x="0" y="22"/>
                    </a:cubicBezTo>
                    <a:cubicBezTo>
                      <a:pt x="0" y="26"/>
                      <a:pt x="4" y="30"/>
                      <a:pt x="9" y="30"/>
                    </a:cubicBezTo>
                    <a:cubicBezTo>
                      <a:pt x="40" y="30"/>
                      <a:pt x="40" y="30"/>
                      <a:pt x="40" y="30"/>
                    </a:cubicBezTo>
                    <a:cubicBezTo>
                      <a:pt x="24" y="52"/>
                      <a:pt x="15" y="77"/>
                      <a:pt x="13" y="101"/>
                    </a:cubicBezTo>
                    <a:cubicBezTo>
                      <a:pt x="13" y="104"/>
                      <a:pt x="14" y="106"/>
                      <a:pt x="15" y="108"/>
                    </a:cubicBezTo>
                    <a:cubicBezTo>
                      <a:pt x="17" y="109"/>
                      <a:pt x="19" y="110"/>
                      <a:pt x="21" y="110"/>
                    </a:cubicBezTo>
                    <a:cubicBezTo>
                      <a:pt x="38" y="110"/>
                      <a:pt x="38" y="110"/>
                      <a:pt x="38" y="110"/>
                    </a:cubicBezTo>
                    <a:cubicBezTo>
                      <a:pt x="42" y="110"/>
                      <a:pt x="46" y="107"/>
                      <a:pt x="46" y="102"/>
                    </a:cubicBezTo>
                    <a:cubicBezTo>
                      <a:pt x="48" y="74"/>
                      <a:pt x="59" y="49"/>
                      <a:pt x="79" y="26"/>
                    </a:cubicBezTo>
                    <a:cubicBezTo>
                      <a:pt x="80" y="25"/>
                      <a:pt x="81" y="23"/>
                      <a:pt x="81" y="21"/>
                    </a:cubicBezTo>
                    <a:cubicBezTo>
                      <a:pt x="81" y="8"/>
                      <a:pt x="81" y="8"/>
                      <a:pt x="81" y="8"/>
                    </a:cubicBezTo>
                    <a:cubicBezTo>
                      <a:pt x="81" y="3"/>
                      <a:pt x="78" y="0"/>
                      <a:pt x="73"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8" name="Group 67">
            <a:extLst>
              <a:ext uri="{FF2B5EF4-FFF2-40B4-BE49-F238E27FC236}">
                <a16:creationId xmlns:a16="http://schemas.microsoft.com/office/drawing/2014/main" id="{0604CC79-2B74-42D5-9865-EFB8A2269613}"/>
              </a:ext>
            </a:extLst>
          </p:cNvPr>
          <p:cNvGrpSpPr/>
          <p:nvPr/>
        </p:nvGrpSpPr>
        <p:grpSpPr>
          <a:xfrm>
            <a:off x="3921177" y="2275573"/>
            <a:ext cx="1049593" cy="842876"/>
            <a:chOff x="7813575" y="2564507"/>
            <a:chExt cx="1288705" cy="1026970"/>
          </a:xfrm>
        </p:grpSpPr>
        <p:sp>
          <p:nvSpPr>
            <p:cNvPr id="69" name="TextBox 68">
              <a:extLst>
                <a:ext uri="{FF2B5EF4-FFF2-40B4-BE49-F238E27FC236}">
                  <a16:creationId xmlns:a16="http://schemas.microsoft.com/office/drawing/2014/main" id="{E00A67BF-AC96-42C2-B60C-10479DCEE4B4}"/>
                </a:ext>
              </a:extLst>
            </p:cNvPr>
            <p:cNvSpPr txBox="1"/>
            <p:nvPr/>
          </p:nvSpPr>
          <p:spPr>
            <a:xfrm>
              <a:off x="7813575" y="3028979"/>
              <a:ext cx="1288705" cy="562498"/>
            </a:xfrm>
            <a:prstGeom prst="rect">
              <a:avLst/>
            </a:prstGeom>
            <a:noFill/>
          </p:spPr>
          <p:txBody>
            <a:bodyPr wrap="square" rtlCol="0">
              <a:spAutoFit/>
            </a:bodyPr>
            <a:lstStyle/>
            <a:p>
              <a:pPr algn="ctr"/>
              <a:r>
                <a:rPr lang="en-US" sz="1200" dirty="0"/>
                <a:t>Connection integrity</a:t>
              </a:r>
              <a:endParaRPr lang="en-US" sz="1200" dirty="0">
                <a:latin typeface="Franklin Gothic Book"/>
                <a:cs typeface="Franklin Gothic Book"/>
              </a:endParaRPr>
            </a:p>
          </p:txBody>
        </p:sp>
        <p:grpSp>
          <p:nvGrpSpPr>
            <p:cNvPr id="70" name="Group 69">
              <a:extLst>
                <a:ext uri="{FF2B5EF4-FFF2-40B4-BE49-F238E27FC236}">
                  <a16:creationId xmlns:a16="http://schemas.microsoft.com/office/drawing/2014/main" id="{2428F4BD-519A-48FF-871B-F0AB138B6AAA}"/>
                </a:ext>
              </a:extLst>
            </p:cNvPr>
            <p:cNvGrpSpPr/>
            <p:nvPr/>
          </p:nvGrpSpPr>
          <p:grpSpPr>
            <a:xfrm>
              <a:off x="8176584" y="2564507"/>
              <a:ext cx="490939" cy="436627"/>
              <a:chOff x="8274051" y="2765428"/>
              <a:chExt cx="490939" cy="436627"/>
            </a:xfrm>
            <a:solidFill>
              <a:srgbClr val="4D4D4F"/>
            </a:solidFill>
          </p:grpSpPr>
          <p:sp>
            <p:nvSpPr>
              <p:cNvPr id="71" name="Freeform 70">
                <a:extLst>
                  <a:ext uri="{FF2B5EF4-FFF2-40B4-BE49-F238E27FC236}">
                    <a16:creationId xmlns:a16="http://schemas.microsoft.com/office/drawing/2014/main" id="{093A1B6E-28BB-4898-8881-A49B1CB09C10}"/>
                  </a:ext>
                </a:extLst>
              </p:cNvPr>
              <p:cNvSpPr>
                <a:spLocks/>
              </p:cNvSpPr>
              <p:nvPr/>
            </p:nvSpPr>
            <p:spPr bwMode="auto">
              <a:xfrm>
                <a:off x="8482013" y="2882900"/>
                <a:ext cx="122238" cy="53975"/>
              </a:xfrm>
              <a:custGeom>
                <a:avLst/>
                <a:gdLst>
                  <a:gd name="T0" fmla="*/ 55 w 109"/>
                  <a:gd name="T1" fmla="*/ 47 h 47"/>
                  <a:gd name="T2" fmla="*/ 109 w 109"/>
                  <a:gd name="T3" fmla="*/ 12 h 47"/>
                  <a:gd name="T4" fmla="*/ 55 w 109"/>
                  <a:gd name="T5" fmla="*/ 0 h 47"/>
                  <a:gd name="T6" fmla="*/ 0 w 109"/>
                  <a:gd name="T7" fmla="*/ 11 h 47"/>
                  <a:gd name="T8" fmla="*/ 55 w 109"/>
                  <a:gd name="T9" fmla="*/ 47 h 47"/>
                </a:gdLst>
                <a:ahLst/>
                <a:cxnLst>
                  <a:cxn ang="0">
                    <a:pos x="T0" y="T1"/>
                  </a:cxn>
                  <a:cxn ang="0">
                    <a:pos x="T2" y="T3"/>
                  </a:cxn>
                  <a:cxn ang="0">
                    <a:pos x="T4" y="T5"/>
                  </a:cxn>
                  <a:cxn ang="0">
                    <a:pos x="T6" y="T7"/>
                  </a:cxn>
                  <a:cxn ang="0">
                    <a:pos x="T8" y="T9"/>
                  </a:cxn>
                </a:cxnLst>
                <a:rect l="0" t="0" r="r" b="b"/>
                <a:pathLst>
                  <a:path w="109" h="47">
                    <a:moveTo>
                      <a:pt x="55" y="47"/>
                    </a:moveTo>
                    <a:cubicBezTo>
                      <a:pt x="79" y="47"/>
                      <a:pt x="100" y="32"/>
                      <a:pt x="109" y="12"/>
                    </a:cubicBezTo>
                    <a:cubicBezTo>
                      <a:pt x="93" y="4"/>
                      <a:pt x="74" y="0"/>
                      <a:pt x="55" y="0"/>
                    </a:cubicBezTo>
                    <a:cubicBezTo>
                      <a:pt x="35" y="0"/>
                      <a:pt x="17" y="4"/>
                      <a:pt x="0" y="11"/>
                    </a:cubicBezTo>
                    <a:cubicBezTo>
                      <a:pt x="10" y="32"/>
                      <a:pt x="31" y="47"/>
                      <a:pt x="55" y="4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71">
                <a:extLst>
                  <a:ext uri="{FF2B5EF4-FFF2-40B4-BE49-F238E27FC236}">
                    <a16:creationId xmlns:a16="http://schemas.microsoft.com/office/drawing/2014/main" id="{C3BA44CF-355D-4B59-9D32-CBF6FBF90C48}"/>
                  </a:ext>
                </a:extLst>
              </p:cNvPr>
              <p:cNvSpPr>
                <a:spLocks/>
              </p:cNvSpPr>
              <p:nvPr/>
            </p:nvSpPr>
            <p:spPr bwMode="auto">
              <a:xfrm>
                <a:off x="8389938" y="3057525"/>
                <a:ext cx="77788" cy="106362"/>
              </a:xfrm>
              <a:custGeom>
                <a:avLst/>
                <a:gdLst>
                  <a:gd name="T0" fmla="*/ 55 w 70"/>
                  <a:gd name="T1" fmla="*/ 94 h 94"/>
                  <a:gd name="T2" fmla="*/ 58 w 70"/>
                  <a:gd name="T3" fmla="*/ 30 h 94"/>
                  <a:gd name="T4" fmla="*/ 6 w 70"/>
                  <a:gd name="T5" fmla="*/ 0 h 94"/>
                  <a:gd name="T6" fmla="*/ 0 w 70"/>
                  <a:gd name="T7" fmla="*/ 0 h 94"/>
                  <a:gd name="T8" fmla="*/ 55 w 70"/>
                  <a:gd name="T9" fmla="*/ 94 h 94"/>
                </a:gdLst>
                <a:ahLst/>
                <a:cxnLst>
                  <a:cxn ang="0">
                    <a:pos x="T0" y="T1"/>
                  </a:cxn>
                  <a:cxn ang="0">
                    <a:pos x="T2" y="T3"/>
                  </a:cxn>
                  <a:cxn ang="0">
                    <a:pos x="T4" y="T5"/>
                  </a:cxn>
                  <a:cxn ang="0">
                    <a:pos x="T6" y="T7"/>
                  </a:cxn>
                  <a:cxn ang="0">
                    <a:pos x="T8" y="T9"/>
                  </a:cxn>
                </a:cxnLst>
                <a:rect l="0" t="0" r="r" b="b"/>
                <a:pathLst>
                  <a:path w="70" h="94">
                    <a:moveTo>
                      <a:pt x="55" y="94"/>
                    </a:moveTo>
                    <a:cubicBezTo>
                      <a:pt x="68" y="76"/>
                      <a:pt x="70" y="51"/>
                      <a:pt x="58" y="30"/>
                    </a:cubicBezTo>
                    <a:cubicBezTo>
                      <a:pt x="47" y="11"/>
                      <a:pt x="27" y="0"/>
                      <a:pt x="6" y="0"/>
                    </a:cubicBezTo>
                    <a:cubicBezTo>
                      <a:pt x="4" y="0"/>
                      <a:pt x="2" y="0"/>
                      <a:pt x="0" y="0"/>
                    </a:cubicBezTo>
                    <a:cubicBezTo>
                      <a:pt x="4" y="39"/>
                      <a:pt x="25" y="72"/>
                      <a:pt x="55" y="9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2">
                <a:extLst>
                  <a:ext uri="{FF2B5EF4-FFF2-40B4-BE49-F238E27FC236}">
                    <a16:creationId xmlns:a16="http://schemas.microsoft.com/office/drawing/2014/main" id="{EE5EAB9E-7E26-404B-AFC3-4B784260A87A}"/>
                  </a:ext>
                </a:extLst>
              </p:cNvPr>
              <p:cNvSpPr>
                <a:spLocks/>
              </p:cNvSpPr>
              <p:nvPr/>
            </p:nvSpPr>
            <p:spPr bwMode="auto">
              <a:xfrm>
                <a:off x="8621713" y="3057525"/>
                <a:ext cx="76200" cy="106362"/>
              </a:xfrm>
              <a:custGeom>
                <a:avLst/>
                <a:gdLst>
                  <a:gd name="T0" fmla="*/ 10 w 67"/>
                  <a:gd name="T1" fmla="*/ 30 h 94"/>
                  <a:gd name="T2" fmla="*/ 4 w 67"/>
                  <a:gd name="T3" fmla="*/ 75 h 94"/>
                  <a:gd name="T4" fmla="*/ 13 w 67"/>
                  <a:gd name="T5" fmla="*/ 94 h 94"/>
                  <a:gd name="T6" fmla="*/ 67 w 67"/>
                  <a:gd name="T7" fmla="*/ 0 h 94"/>
                  <a:gd name="T8" fmla="*/ 62 w 67"/>
                  <a:gd name="T9" fmla="*/ 0 h 94"/>
                  <a:gd name="T10" fmla="*/ 10 w 67"/>
                  <a:gd name="T11" fmla="*/ 30 h 94"/>
                </a:gdLst>
                <a:ahLst/>
                <a:cxnLst>
                  <a:cxn ang="0">
                    <a:pos x="T0" y="T1"/>
                  </a:cxn>
                  <a:cxn ang="0">
                    <a:pos x="T2" y="T3"/>
                  </a:cxn>
                  <a:cxn ang="0">
                    <a:pos x="T4" y="T5"/>
                  </a:cxn>
                  <a:cxn ang="0">
                    <a:pos x="T6" y="T7"/>
                  </a:cxn>
                  <a:cxn ang="0">
                    <a:pos x="T8" y="T9"/>
                  </a:cxn>
                  <a:cxn ang="0">
                    <a:pos x="T10" y="T11"/>
                  </a:cxn>
                </a:cxnLst>
                <a:rect l="0" t="0" r="r" b="b"/>
                <a:pathLst>
                  <a:path w="67" h="94">
                    <a:moveTo>
                      <a:pt x="10" y="30"/>
                    </a:moveTo>
                    <a:cubicBezTo>
                      <a:pt x="2" y="44"/>
                      <a:pt x="0" y="60"/>
                      <a:pt x="4" y="75"/>
                    </a:cubicBezTo>
                    <a:cubicBezTo>
                      <a:pt x="6" y="82"/>
                      <a:pt x="9" y="88"/>
                      <a:pt x="13" y="94"/>
                    </a:cubicBezTo>
                    <a:cubicBezTo>
                      <a:pt x="42" y="72"/>
                      <a:pt x="63" y="39"/>
                      <a:pt x="67" y="0"/>
                    </a:cubicBezTo>
                    <a:cubicBezTo>
                      <a:pt x="66" y="0"/>
                      <a:pt x="64" y="0"/>
                      <a:pt x="62" y="0"/>
                    </a:cubicBezTo>
                    <a:cubicBezTo>
                      <a:pt x="41" y="0"/>
                      <a:pt x="21" y="11"/>
                      <a:pt x="10" y="3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3">
                <a:extLst>
                  <a:ext uri="{FF2B5EF4-FFF2-40B4-BE49-F238E27FC236}">
                    <a16:creationId xmlns:a16="http://schemas.microsoft.com/office/drawing/2014/main" id="{33977BE2-ED10-4089-8AF4-A350055CA315}"/>
                  </a:ext>
                </a:extLst>
              </p:cNvPr>
              <p:cNvSpPr>
                <a:spLocks noEditPoints="1"/>
              </p:cNvSpPr>
              <p:nvPr/>
            </p:nvSpPr>
            <p:spPr bwMode="auto">
              <a:xfrm>
                <a:off x="8274051" y="2765428"/>
                <a:ext cx="490939" cy="436627"/>
              </a:xfrm>
              <a:custGeom>
                <a:avLst/>
                <a:gdLst>
                  <a:gd name="T0" fmla="*/ 406 w 480"/>
                  <a:gd name="T1" fmla="*/ 190 h 430"/>
                  <a:gd name="T2" fmla="*/ 358 w 480"/>
                  <a:gd name="T3" fmla="*/ 174 h 430"/>
                  <a:gd name="T4" fmla="*/ 368 w 480"/>
                  <a:gd name="T5" fmla="*/ 124 h 430"/>
                  <a:gd name="T6" fmla="*/ 278 w 480"/>
                  <a:gd name="T7" fmla="*/ 1 h 430"/>
                  <a:gd name="T8" fmla="*/ 265 w 480"/>
                  <a:gd name="T9" fmla="*/ 8 h 430"/>
                  <a:gd name="T10" fmla="*/ 270 w 480"/>
                  <a:gd name="T11" fmla="*/ 21 h 430"/>
                  <a:gd name="T12" fmla="*/ 316 w 480"/>
                  <a:gd name="T13" fmla="*/ 91 h 430"/>
                  <a:gd name="T14" fmla="*/ 240 w 480"/>
                  <a:gd name="T15" fmla="*/ 167 h 430"/>
                  <a:gd name="T16" fmla="*/ 164 w 480"/>
                  <a:gd name="T17" fmla="*/ 91 h 430"/>
                  <a:gd name="T18" fmla="*/ 210 w 480"/>
                  <a:gd name="T19" fmla="*/ 21 h 430"/>
                  <a:gd name="T20" fmla="*/ 215 w 480"/>
                  <a:gd name="T21" fmla="*/ 8 h 430"/>
                  <a:gd name="T22" fmla="*/ 202 w 480"/>
                  <a:gd name="T23" fmla="*/ 1 h 430"/>
                  <a:gd name="T24" fmla="*/ 112 w 480"/>
                  <a:gd name="T25" fmla="*/ 124 h 430"/>
                  <a:gd name="T26" fmla="*/ 122 w 480"/>
                  <a:gd name="T27" fmla="*/ 174 h 430"/>
                  <a:gd name="T28" fmla="*/ 74 w 480"/>
                  <a:gd name="T29" fmla="*/ 190 h 430"/>
                  <a:gd name="T30" fmla="*/ 13 w 480"/>
                  <a:gd name="T31" fmla="*/ 330 h 430"/>
                  <a:gd name="T32" fmla="*/ 23 w 480"/>
                  <a:gd name="T33" fmla="*/ 338 h 430"/>
                  <a:gd name="T34" fmla="*/ 23 w 480"/>
                  <a:gd name="T35" fmla="*/ 338 h 430"/>
                  <a:gd name="T36" fmla="*/ 34 w 480"/>
                  <a:gd name="T37" fmla="*/ 327 h 430"/>
                  <a:gd name="T38" fmla="*/ 33 w 480"/>
                  <a:gd name="T39" fmla="*/ 324 h 430"/>
                  <a:gd name="T40" fmla="*/ 71 w 480"/>
                  <a:gd name="T41" fmla="*/ 252 h 430"/>
                  <a:gd name="T42" fmla="*/ 109 w 480"/>
                  <a:gd name="T43" fmla="*/ 242 h 430"/>
                  <a:gd name="T44" fmla="*/ 175 w 480"/>
                  <a:gd name="T45" fmla="*/ 280 h 430"/>
                  <a:gd name="T46" fmla="*/ 147 w 480"/>
                  <a:gd name="T47" fmla="*/ 383 h 430"/>
                  <a:gd name="T48" fmla="*/ 64 w 480"/>
                  <a:gd name="T49" fmla="*/ 379 h 430"/>
                  <a:gd name="T50" fmla="*/ 49 w 480"/>
                  <a:gd name="T51" fmla="*/ 381 h 430"/>
                  <a:gd name="T52" fmla="*/ 50 w 480"/>
                  <a:gd name="T53" fmla="*/ 395 h 430"/>
                  <a:gd name="T54" fmla="*/ 138 w 480"/>
                  <a:gd name="T55" fmla="*/ 430 h 430"/>
                  <a:gd name="T56" fmla="*/ 202 w 480"/>
                  <a:gd name="T57" fmla="*/ 412 h 430"/>
                  <a:gd name="T58" fmla="*/ 240 w 480"/>
                  <a:gd name="T59" fmla="*/ 379 h 430"/>
                  <a:gd name="T60" fmla="*/ 278 w 480"/>
                  <a:gd name="T61" fmla="*/ 412 h 430"/>
                  <a:gd name="T62" fmla="*/ 342 w 480"/>
                  <a:gd name="T63" fmla="*/ 430 h 430"/>
                  <a:gd name="T64" fmla="*/ 429 w 480"/>
                  <a:gd name="T65" fmla="*/ 395 h 430"/>
                  <a:gd name="T66" fmla="*/ 430 w 480"/>
                  <a:gd name="T67" fmla="*/ 381 h 430"/>
                  <a:gd name="T68" fmla="*/ 416 w 480"/>
                  <a:gd name="T69" fmla="*/ 379 h 430"/>
                  <a:gd name="T70" fmla="*/ 333 w 480"/>
                  <a:gd name="T71" fmla="*/ 383 h 430"/>
                  <a:gd name="T72" fmla="*/ 297 w 480"/>
                  <a:gd name="T73" fmla="*/ 337 h 430"/>
                  <a:gd name="T74" fmla="*/ 305 w 480"/>
                  <a:gd name="T75" fmla="*/ 280 h 430"/>
                  <a:gd name="T76" fmla="*/ 371 w 480"/>
                  <a:gd name="T77" fmla="*/ 242 h 430"/>
                  <a:gd name="T78" fmla="*/ 409 w 480"/>
                  <a:gd name="T79" fmla="*/ 252 h 430"/>
                  <a:gd name="T80" fmla="*/ 446 w 480"/>
                  <a:gd name="T81" fmla="*/ 326 h 430"/>
                  <a:gd name="T82" fmla="*/ 455 w 480"/>
                  <a:gd name="T83" fmla="*/ 338 h 430"/>
                  <a:gd name="T84" fmla="*/ 467 w 480"/>
                  <a:gd name="T85" fmla="*/ 330 h 430"/>
                  <a:gd name="T86" fmla="*/ 406 w 480"/>
                  <a:gd name="T87" fmla="*/ 190 h 430"/>
                  <a:gd name="T88" fmla="*/ 240 w 480"/>
                  <a:gd name="T89" fmla="*/ 284 h 430"/>
                  <a:gd name="T90" fmla="*/ 198 w 480"/>
                  <a:gd name="T91" fmla="*/ 242 h 430"/>
                  <a:gd name="T92" fmla="*/ 240 w 480"/>
                  <a:gd name="T93" fmla="*/ 200 h 430"/>
                  <a:gd name="T94" fmla="*/ 281 w 480"/>
                  <a:gd name="T95" fmla="*/ 242 h 430"/>
                  <a:gd name="T96" fmla="*/ 240 w 480"/>
                  <a:gd name="T97" fmla="*/ 28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0" h="430">
                    <a:moveTo>
                      <a:pt x="406" y="190"/>
                    </a:moveTo>
                    <a:cubicBezTo>
                      <a:pt x="392" y="181"/>
                      <a:pt x="375" y="176"/>
                      <a:pt x="358" y="174"/>
                    </a:cubicBezTo>
                    <a:cubicBezTo>
                      <a:pt x="365" y="158"/>
                      <a:pt x="368" y="141"/>
                      <a:pt x="368" y="124"/>
                    </a:cubicBezTo>
                    <a:cubicBezTo>
                      <a:pt x="368" y="67"/>
                      <a:pt x="332" y="18"/>
                      <a:pt x="278" y="1"/>
                    </a:cubicBezTo>
                    <a:cubicBezTo>
                      <a:pt x="272" y="0"/>
                      <a:pt x="267" y="3"/>
                      <a:pt x="265" y="8"/>
                    </a:cubicBezTo>
                    <a:cubicBezTo>
                      <a:pt x="263" y="13"/>
                      <a:pt x="265" y="19"/>
                      <a:pt x="270" y="21"/>
                    </a:cubicBezTo>
                    <a:cubicBezTo>
                      <a:pt x="298" y="34"/>
                      <a:pt x="316" y="61"/>
                      <a:pt x="316" y="91"/>
                    </a:cubicBezTo>
                    <a:cubicBezTo>
                      <a:pt x="316" y="133"/>
                      <a:pt x="282" y="167"/>
                      <a:pt x="240" y="167"/>
                    </a:cubicBezTo>
                    <a:cubicBezTo>
                      <a:pt x="198" y="167"/>
                      <a:pt x="164" y="133"/>
                      <a:pt x="164" y="91"/>
                    </a:cubicBezTo>
                    <a:cubicBezTo>
                      <a:pt x="164" y="61"/>
                      <a:pt x="182" y="34"/>
                      <a:pt x="210" y="21"/>
                    </a:cubicBezTo>
                    <a:cubicBezTo>
                      <a:pt x="215" y="19"/>
                      <a:pt x="217" y="13"/>
                      <a:pt x="215" y="8"/>
                    </a:cubicBezTo>
                    <a:cubicBezTo>
                      <a:pt x="213" y="3"/>
                      <a:pt x="207" y="0"/>
                      <a:pt x="202" y="1"/>
                    </a:cubicBezTo>
                    <a:cubicBezTo>
                      <a:pt x="148" y="18"/>
                      <a:pt x="112" y="67"/>
                      <a:pt x="112" y="124"/>
                    </a:cubicBezTo>
                    <a:cubicBezTo>
                      <a:pt x="112" y="141"/>
                      <a:pt x="115" y="158"/>
                      <a:pt x="122" y="174"/>
                    </a:cubicBezTo>
                    <a:cubicBezTo>
                      <a:pt x="105" y="176"/>
                      <a:pt x="88" y="181"/>
                      <a:pt x="74" y="190"/>
                    </a:cubicBezTo>
                    <a:cubicBezTo>
                      <a:pt x="24" y="218"/>
                      <a:pt x="0" y="274"/>
                      <a:pt x="13" y="330"/>
                    </a:cubicBezTo>
                    <a:cubicBezTo>
                      <a:pt x="14" y="335"/>
                      <a:pt x="18" y="338"/>
                      <a:pt x="23" y="338"/>
                    </a:cubicBezTo>
                    <a:cubicBezTo>
                      <a:pt x="23" y="338"/>
                      <a:pt x="23" y="338"/>
                      <a:pt x="23" y="338"/>
                    </a:cubicBezTo>
                    <a:cubicBezTo>
                      <a:pt x="29" y="338"/>
                      <a:pt x="34" y="333"/>
                      <a:pt x="34" y="327"/>
                    </a:cubicBezTo>
                    <a:cubicBezTo>
                      <a:pt x="34" y="326"/>
                      <a:pt x="34" y="325"/>
                      <a:pt x="33" y="324"/>
                    </a:cubicBezTo>
                    <a:cubicBezTo>
                      <a:pt x="31" y="295"/>
                      <a:pt x="46" y="267"/>
                      <a:pt x="71" y="252"/>
                    </a:cubicBezTo>
                    <a:cubicBezTo>
                      <a:pt x="83" y="245"/>
                      <a:pt x="96" y="242"/>
                      <a:pt x="109" y="242"/>
                    </a:cubicBezTo>
                    <a:cubicBezTo>
                      <a:pt x="136" y="242"/>
                      <a:pt x="161" y="256"/>
                      <a:pt x="175" y="280"/>
                    </a:cubicBezTo>
                    <a:cubicBezTo>
                      <a:pt x="196" y="316"/>
                      <a:pt x="183" y="363"/>
                      <a:pt x="147" y="383"/>
                    </a:cubicBezTo>
                    <a:cubicBezTo>
                      <a:pt x="121" y="398"/>
                      <a:pt x="88" y="396"/>
                      <a:pt x="64" y="379"/>
                    </a:cubicBezTo>
                    <a:cubicBezTo>
                      <a:pt x="59" y="375"/>
                      <a:pt x="53" y="376"/>
                      <a:pt x="49" y="381"/>
                    </a:cubicBezTo>
                    <a:cubicBezTo>
                      <a:pt x="46" y="385"/>
                      <a:pt x="46" y="391"/>
                      <a:pt x="50" y="395"/>
                    </a:cubicBezTo>
                    <a:cubicBezTo>
                      <a:pt x="74" y="417"/>
                      <a:pt x="105" y="430"/>
                      <a:pt x="138" y="430"/>
                    </a:cubicBezTo>
                    <a:cubicBezTo>
                      <a:pt x="160" y="430"/>
                      <a:pt x="182" y="424"/>
                      <a:pt x="202" y="412"/>
                    </a:cubicBezTo>
                    <a:cubicBezTo>
                      <a:pt x="217" y="404"/>
                      <a:pt x="230" y="392"/>
                      <a:pt x="240" y="379"/>
                    </a:cubicBezTo>
                    <a:cubicBezTo>
                      <a:pt x="250" y="392"/>
                      <a:pt x="263" y="404"/>
                      <a:pt x="278" y="412"/>
                    </a:cubicBezTo>
                    <a:cubicBezTo>
                      <a:pt x="297" y="424"/>
                      <a:pt x="320" y="430"/>
                      <a:pt x="342" y="430"/>
                    </a:cubicBezTo>
                    <a:cubicBezTo>
                      <a:pt x="375" y="430"/>
                      <a:pt x="406" y="417"/>
                      <a:pt x="429" y="395"/>
                    </a:cubicBezTo>
                    <a:cubicBezTo>
                      <a:pt x="434" y="391"/>
                      <a:pt x="434" y="385"/>
                      <a:pt x="430" y="381"/>
                    </a:cubicBezTo>
                    <a:cubicBezTo>
                      <a:pt x="427" y="376"/>
                      <a:pt x="420" y="375"/>
                      <a:pt x="416" y="379"/>
                    </a:cubicBezTo>
                    <a:cubicBezTo>
                      <a:pt x="392" y="396"/>
                      <a:pt x="358" y="398"/>
                      <a:pt x="333" y="383"/>
                    </a:cubicBezTo>
                    <a:cubicBezTo>
                      <a:pt x="315" y="373"/>
                      <a:pt x="303" y="357"/>
                      <a:pt x="297" y="337"/>
                    </a:cubicBezTo>
                    <a:cubicBezTo>
                      <a:pt x="292" y="318"/>
                      <a:pt x="295" y="297"/>
                      <a:pt x="305" y="280"/>
                    </a:cubicBezTo>
                    <a:cubicBezTo>
                      <a:pt x="319" y="256"/>
                      <a:pt x="344" y="242"/>
                      <a:pt x="371" y="242"/>
                    </a:cubicBezTo>
                    <a:cubicBezTo>
                      <a:pt x="384" y="242"/>
                      <a:pt x="397" y="245"/>
                      <a:pt x="409" y="252"/>
                    </a:cubicBezTo>
                    <a:cubicBezTo>
                      <a:pt x="435" y="267"/>
                      <a:pt x="450" y="296"/>
                      <a:pt x="446" y="326"/>
                    </a:cubicBezTo>
                    <a:cubicBezTo>
                      <a:pt x="446" y="332"/>
                      <a:pt x="450" y="337"/>
                      <a:pt x="455" y="338"/>
                    </a:cubicBezTo>
                    <a:cubicBezTo>
                      <a:pt x="461" y="339"/>
                      <a:pt x="466" y="335"/>
                      <a:pt x="467" y="330"/>
                    </a:cubicBezTo>
                    <a:cubicBezTo>
                      <a:pt x="480" y="274"/>
                      <a:pt x="455" y="218"/>
                      <a:pt x="406" y="190"/>
                    </a:cubicBezTo>
                    <a:close/>
                    <a:moveTo>
                      <a:pt x="240" y="284"/>
                    </a:moveTo>
                    <a:cubicBezTo>
                      <a:pt x="217" y="284"/>
                      <a:pt x="198" y="265"/>
                      <a:pt x="198" y="242"/>
                    </a:cubicBezTo>
                    <a:cubicBezTo>
                      <a:pt x="198" y="219"/>
                      <a:pt x="217" y="200"/>
                      <a:pt x="240" y="200"/>
                    </a:cubicBezTo>
                    <a:cubicBezTo>
                      <a:pt x="263" y="200"/>
                      <a:pt x="281" y="219"/>
                      <a:pt x="281" y="242"/>
                    </a:cubicBezTo>
                    <a:cubicBezTo>
                      <a:pt x="281" y="265"/>
                      <a:pt x="263" y="284"/>
                      <a:pt x="240" y="28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5" name="Group 74">
            <a:extLst>
              <a:ext uri="{FF2B5EF4-FFF2-40B4-BE49-F238E27FC236}">
                <a16:creationId xmlns:a16="http://schemas.microsoft.com/office/drawing/2014/main" id="{8546E6E3-8BCB-4530-9BA8-FF9C02D2E676}"/>
              </a:ext>
            </a:extLst>
          </p:cNvPr>
          <p:cNvGrpSpPr/>
          <p:nvPr/>
        </p:nvGrpSpPr>
        <p:grpSpPr>
          <a:xfrm>
            <a:off x="7109762" y="3538676"/>
            <a:ext cx="998861" cy="801957"/>
            <a:chOff x="6956692" y="2853621"/>
            <a:chExt cx="1463040" cy="1087181"/>
          </a:xfrm>
          <a:solidFill>
            <a:schemeClr val="tx2"/>
          </a:solidFill>
        </p:grpSpPr>
        <p:sp>
          <p:nvSpPr>
            <p:cNvPr id="76" name="TextBox 75">
              <a:extLst>
                <a:ext uri="{FF2B5EF4-FFF2-40B4-BE49-F238E27FC236}">
                  <a16:creationId xmlns:a16="http://schemas.microsoft.com/office/drawing/2014/main" id="{D5FF6D90-04D7-4516-ABB1-4412CC0EBA98}"/>
                </a:ext>
              </a:extLst>
            </p:cNvPr>
            <p:cNvSpPr txBox="1"/>
            <p:nvPr/>
          </p:nvSpPr>
          <p:spPr>
            <a:xfrm>
              <a:off x="6956692" y="3575042"/>
              <a:ext cx="1463040" cy="365760"/>
            </a:xfrm>
            <a:prstGeom prst="rect">
              <a:avLst/>
            </a:prstGeom>
            <a:noFill/>
          </p:spPr>
          <p:txBody>
            <a:bodyPr wrap="square" lIns="0" tIns="0" rIns="0" bIns="0" rtlCol="0" anchor="t">
              <a:noAutofit/>
            </a:bodyPr>
            <a:lstStyle>
              <a:defPPr>
                <a:defRPr lang="en-US"/>
              </a:defPPr>
              <a:lvl1pPr algn="ctr">
                <a:lnSpc>
                  <a:spcPct val="90000"/>
                </a:lnSpc>
                <a:defRPr sz="1600">
                  <a:solidFill>
                    <a:srgbClr val="004892"/>
                  </a:solidFill>
                  <a:cs typeface="Franklin Gothic Book"/>
                </a:defRPr>
              </a:lvl1pPr>
            </a:lstStyle>
            <a:p>
              <a:pPr>
                <a:lnSpc>
                  <a:spcPct val="85000"/>
                </a:lnSpc>
              </a:pPr>
              <a:r>
                <a:rPr lang="en-US" sz="1200" dirty="0">
                  <a:solidFill>
                    <a:schemeClr val="tx1"/>
                  </a:solidFill>
                </a:rPr>
                <a:t>App type/ version</a:t>
              </a:r>
            </a:p>
          </p:txBody>
        </p:sp>
        <p:sp>
          <p:nvSpPr>
            <p:cNvPr id="77" name="Freeform 82">
              <a:extLst>
                <a:ext uri="{FF2B5EF4-FFF2-40B4-BE49-F238E27FC236}">
                  <a16:creationId xmlns:a16="http://schemas.microsoft.com/office/drawing/2014/main" id="{C18F42EC-570B-4448-BE96-8B5B8484CC14}"/>
                </a:ext>
              </a:extLst>
            </p:cNvPr>
            <p:cNvSpPr>
              <a:spLocks noChangeAspect="1" noEditPoints="1"/>
            </p:cNvSpPr>
            <p:nvPr/>
          </p:nvSpPr>
          <p:spPr bwMode="auto">
            <a:xfrm>
              <a:off x="7289616" y="2853621"/>
              <a:ext cx="782689" cy="678317"/>
            </a:xfrm>
            <a:custGeom>
              <a:avLst/>
              <a:gdLst>
                <a:gd name="T0" fmla="*/ 381 w 489"/>
                <a:gd name="T1" fmla="*/ 0 h 423"/>
                <a:gd name="T2" fmla="*/ 108 w 489"/>
                <a:gd name="T3" fmla="*/ 0 h 423"/>
                <a:gd name="T4" fmla="*/ 0 w 489"/>
                <a:gd name="T5" fmla="*/ 108 h 423"/>
                <a:gd name="T6" fmla="*/ 0 w 489"/>
                <a:gd name="T7" fmla="*/ 315 h 423"/>
                <a:gd name="T8" fmla="*/ 108 w 489"/>
                <a:gd name="T9" fmla="*/ 423 h 423"/>
                <a:gd name="T10" fmla="*/ 381 w 489"/>
                <a:gd name="T11" fmla="*/ 423 h 423"/>
                <a:gd name="T12" fmla="*/ 489 w 489"/>
                <a:gd name="T13" fmla="*/ 315 h 423"/>
                <a:gd name="T14" fmla="*/ 489 w 489"/>
                <a:gd name="T15" fmla="*/ 108 h 423"/>
                <a:gd name="T16" fmla="*/ 381 w 489"/>
                <a:gd name="T17" fmla="*/ 0 h 423"/>
                <a:gd name="T18" fmla="*/ 86 w 489"/>
                <a:gd name="T19" fmla="*/ 24 h 423"/>
                <a:gd name="T20" fmla="*/ 115 w 489"/>
                <a:gd name="T21" fmla="*/ 54 h 423"/>
                <a:gd name="T22" fmla="*/ 86 w 489"/>
                <a:gd name="T23" fmla="*/ 84 h 423"/>
                <a:gd name="T24" fmla="*/ 56 w 489"/>
                <a:gd name="T25" fmla="*/ 54 h 423"/>
                <a:gd name="T26" fmla="*/ 86 w 489"/>
                <a:gd name="T27" fmla="*/ 24 h 423"/>
                <a:gd name="T28" fmla="*/ 439 w 489"/>
                <a:gd name="T29" fmla="*/ 315 h 423"/>
                <a:gd name="T30" fmla="*/ 381 w 489"/>
                <a:gd name="T31" fmla="*/ 373 h 423"/>
                <a:gd name="T32" fmla="*/ 108 w 489"/>
                <a:gd name="T33" fmla="*/ 373 h 423"/>
                <a:gd name="T34" fmla="*/ 49 w 489"/>
                <a:gd name="T35" fmla="*/ 315 h 423"/>
                <a:gd name="T36" fmla="*/ 49 w 489"/>
                <a:gd name="T37" fmla="*/ 108 h 423"/>
                <a:gd name="T38" fmla="*/ 51 w 489"/>
                <a:gd name="T39" fmla="*/ 96 h 423"/>
                <a:gd name="T40" fmla="*/ 438 w 489"/>
                <a:gd name="T41" fmla="*/ 96 h 423"/>
                <a:gd name="T42" fmla="*/ 439 w 489"/>
                <a:gd name="T43" fmla="*/ 108 h 423"/>
                <a:gd name="T44" fmla="*/ 439 w 489"/>
                <a:gd name="T45" fmla="*/ 31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9" h="423">
                  <a:moveTo>
                    <a:pt x="381" y="0"/>
                  </a:moveTo>
                  <a:cubicBezTo>
                    <a:pt x="108" y="0"/>
                    <a:pt x="108" y="0"/>
                    <a:pt x="108" y="0"/>
                  </a:cubicBezTo>
                  <a:cubicBezTo>
                    <a:pt x="48" y="0"/>
                    <a:pt x="0" y="48"/>
                    <a:pt x="0" y="108"/>
                  </a:cubicBezTo>
                  <a:cubicBezTo>
                    <a:pt x="0" y="315"/>
                    <a:pt x="0" y="315"/>
                    <a:pt x="0" y="315"/>
                  </a:cubicBezTo>
                  <a:cubicBezTo>
                    <a:pt x="0" y="374"/>
                    <a:pt x="48" y="423"/>
                    <a:pt x="108" y="423"/>
                  </a:cubicBezTo>
                  <a:cubicBezTo>
                    <a:pt x="381" y="423"/>
                    <a:pt x="381" y="423"/>
                    <a:pt x="381" y="423"/>
                  </a:cubicBezTo>
                  <a:cubicBezTo>
                    <a:pt x="440" y="423"/>
                    <a:pt x="489" y="374"/>
                    <a:pt x="489" y="315"/>
                  </a:cubicBezTo>
                  <a:cubicBezTo>
                    <a:pt x="489" y="108"/>
                    <a:pt x="489" y="108"/>
                    <a:pt x="489" y="108"/>
                  </a:cubicBezTo>
                  <a:cubicBezTo>
                    <a:pt x="489" y="48"/>
                    <a:pt x="440" y="0"/>
                    <a:pt x="381" y="0"/>
                  </a:cubicBezTo>
                  <a:close/>
                  <a:moveTo>
                    <a:pt x="86" y="24"/>
                  </a:moveTo>
                  <a:cubicBezTo>
                    <a:pt x="102" y="24"/>
                    <a:pt x="115" y="38"/>
                    <a:pt x="115" y="54"/>
                  </a:cubicBezTo>
                  <a:cubicBezTo>
                    <a:pt x="115" y="70"/>
                    <a:pt x="102" y="84"/>
                    <a:pt x="86" y="84"/>
                  </a:cubicBezTo>
                  <a:cubicBezTo>
                    <a:pt x="69" y="84"/>
                    <a:pt x="56" y="70"/>
                    <a:pt x="56" y="54"/>
                  </a:cubicBezTo>
                  <a:cubicBezTo>
                    <a:pt x="56" y="38"/>
                    <a:pt x="69" y="24"/>
                    <a:pt x="86" y="24"/>
                  </a:cubicBezTo>
                  <a:close/>
                  <a:moveTo>
                    <a:pt x="439" y="315"/>
                  </a:moveTo>
                  <a:cubicBezTo>
                    <a:pt x="439" y="347"/>
                    <a:pt x="413" y="373"/>
                    <a:pt x="381" y="373"/>
                  </a:cubicBezTo>
                  <a:cubicBezTo>
                    <a:pt x="108" y="373"/>
                    <a:pt x="108" y="373"/>
                    <a:pt x="108" y="373"/>
                  </a:cubicBezTo>
                  <a:cubicBezTo>
                    <a:pt x="76" y="373"/>
                    <a:pt x="49" y="347"/>
                    <a:pt x="49" y="315"/>
                  </a:cubicBezTo>
                  <a:cubicBezTo>
                    <a:pt x="49" y="108"/>
                    <a:pt x="49" y="108"/>
                    <a:pt x="49" y="108"/>
                  </a:cubicBezTo>
                  <a:cubicBezTo>
                    <a:pt x="49" y="103"/>
                    <a:pt x="50" y="99"/>
                    <a:pt x="51" y="96"/>
                  </a:cubicBezTo>
                  <a:cubicBezTo>
                    <a:pt x="438" y="96"/>
                    <a:pt x="438" y="96"/>
                    <a:pt x="438" y="96"/>
                  </a:cubicBezTo>
                  <a:cubicBezTo>
                    <a:pt x="439" y="99"/>
                    <a:pt x="439" y="103"/>
                    <a:pt x="439" y="108"/>
                  </a:cubicBezTo>
                  <a:lnTo>
                    <a:pt x="439" y="315"/>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8" name="TextBox 77">
              <a:extLst>
                <a:ext uri="{FF2B5EF4-FFF2-40B4-BE49-F238E27FC236}">
                  <a16:creationId xmlns:a16="http://schemas.microsoft.com/office/drawing/2014/main" id="{F06A9BAA-4BFB-483A-AB38-C098563BD984}"/>
                </a:ext>
              </a:extLst>
            </p:cNvPr>
            <p:cNvSpPr txBox="1"/>
            <p:nvPr/>
          </p:nvSpPr>
          <p:spPr>
            <a:xfrm>
              <a:off x="7398731" y="3035808"/>
              <a:ext cx="564459" cy="366889"/>
            </a:xfrm>
            <a:prstGeom prst="rect">
              <a:avLst/>
            </a:prstGeom>
            <a:noFill/>
          </p:spPr>
          <p:txBody>
            <a:bodyPr wrap="none" lIns="0" tIns="0" rIns="0" bIns="0" rtlCol="0" anchor="ctr">
              <a:noAutofit/>
            </a:bodyPr>
            <a:lstStyle/>
            <a:p>
              <a:pPr algn="ctr">
                <a:lnSpc>
                  <a:spcPct val="90000"/>
                </a:lnSpc>
                <a:spcAft>
                  <a:spcPts val="600"/>
                </a:spcAft>
              </a:pPr>
              <a:r>
                <a:rPr lang="en-US" sz="1400" dirty="0">
                  <a:latin typeface="Franklin Gothic Medium"/>
                  <a:cs typeface="Franklin Gothic Medium"/>
                </a:rPr>
                <a:t>v3.1</a:t>
              </a:r>
              <a:endParaRPr lang="en-US" sz="1400" kern="1200" dirty="0">
                <a:effectLst>
                  <a:outerShdw blurRad="38100" dist="25400" dir="2700000" algn="tl">
                    <a:srgbClr val="000000">
                      <a:alpha val="0"/>
                    </a:srgbClr>
                  </a:outerShdw>
                </a:effectLst>
                <a:latin typeface="Franklin Gothic Medium"/>
                <a:cs typeface="Franklin Gothic Medium"/>
              </a:endParaRPr>
            </a:p>
          </p:txBody>
        </p:sp>
      </p:grpSp>
      <p:grpSp>
        <p:nvGrpSpPr>
          <p:cNvPr id="79" name="Group 78">
            <a:extLst>
              <a:ext uri="{FF2B5EF4-FFF2-40B4-BE49-F238E27FC236}">
                <a16:creationId xmlns:a16="http://schemas.microsoft.com/office/drawing/2014/main" id="{39A66A66-FB1D-410D-9954-D7798CDC2F75}"/>
              </a:ext>
            </a:extLst>
          </p:cNvPr>
          <p:cNvGrpSpPr/>
          <p:nvPr/>
        </p:nvGrpSpPr>
        <p:grpSpPr>
          <a:xfrm>
            <a:off x="4645723" y="3946698"/>
            <a:ext cx="914889" cy="675343"/>
            <a:chOff x="3773372" y="2871108"/>
            <a:chExt cx="1463040" cy="1112520"/>
          </a:xfrm>
        </p:grpSpPr>
        <p:grpSp>
          <p:nvGrpSpPr>
            <p:cNvPr id="80" name="Group 79">
              <a:extLst>
                <a:ext uri="{FF2B5EF4-FFF2-40B4-BE49-F238E27FC236}">
                  <a16:creationId xmlns:a16="http://schemas.microsoft.com/office/drawing/2014/main" id="{CF7E6525-A678-4295-B3D9-F72BA99FA64D}"/>
                </a:ext>
              </a:extLst>
            </p:cNvPr>
            <p:cNvGrpSpPr/>
            <p:nvPr/>
          </p:nvGrpSpPr>
          <p:grpSpPr>
            <a:xfrm>
              <a:off x="4065814" y="2871108"/>
              <a:ext cx="809398" cy="680356"/>
              <a:chOff x="2846614" y="5233308"/>
              <a:chExt cx="809398" cy="680356"/>
            </a:xfrm>
          </p:grpSpPr>
          <p:sp>
            <p:nvSpPr>
              <p:cNvPr id="82" name="Freeform 169">
                <a:extLst>
                  <a:ext uri="{FF2B5EF4-FFF2-40B4-BE49-F238E27FC236}">
                    <a16:creationId xmlns:a16="http://schemas.microsoft.com/office/drawing/2014/main" id="{F307F670-D54E-4A8A-8930-737BA46EFD9A}"/>
                  </a:ext>
                </a:extLst>
              </p:cNvPr>
              <p:cNvSpPr>
                <a:spLocks noEditPoints="1"/>
              </p:cNvSpPr>
              <p:nvPr/>
            </p:nvSpPr>
            <p:spPr bwMode="auto">
              <a:xfrm>
                <a:off x="2846614" y="5233308"/>
                <a:ext cx="809398" cy="680356"/>
              </a:xfrm>
              <a:custGeom>
                <a:avLst/>
                <a:gdLst>
                  <a:gd name="T0" fmla="*/ 362 w 465"/>
                  <a:gd name="T1" fmla="*/ 0 h 402"/>
                  <a:gd name="T2" fmla="*/ 103 w 465"/>
                  <a:gd name="T3" fmla="*/ 0 h 402"/>
                  <a:gd name="T4" fmla="*/ 0 w 465"/>
                  <a:gd name="T5" fmla="*/ 103 h 402"/>
                  <a:gd name="T6" fmla="*/ 0 w 465"/>
                  <a:gd name="T7" fmla="*/ 300 h 402"/>
                  <a:gd name="T8" fmla="*/ 103 w 465"/>
                  <a:gd name="T9" fmla="*/ 402 h 402"/>
                  <a:gd name="T10" fmla="*/ 362 w 465"/>
                  <a:gd name="T11" fmla="*/ 402 h 402"/>
                  <a:gd name="T12" fmla="*/ 465 w 465"/>
                  <a:gd name="T13" fmla="*/ 300 h 402"/>
                  <a:gd name="T14" fmla="*/ 465 w 465"/>
                  <a:gd name="T15" fmla="*/ 103 h 402"/>
                  <a:gd name="T16" fmla="*/ 362 w 465"/>
                  <a:gd name="T17" fmla="*/ 0 h 402"/>
                  <a:gd name="T18" fmla="*/ 82 w 465"/>
                  <a:gd name="T19" fmla="*/ 23 h 402"/>
                  <a:gd name="T20" fmla="*/ 110 w 465"/>
                  <a:gd name="T21" fmla="*/ 52 h 402"/>
                  <a:gd name="T22" fmla="*/ 82 w 465"/>
                  <a:gd name="T23" fmla="*/ 80 h 402"/>
                  <a:gd name="T24" fmla="*/ 53 w 465"/>
                  <a:gd name="T25" fmla="*/ 52 h 402"/>
                  <a:gd name="T26" fmla="*/ 82 w 465"/>
                  <a:gd name="T27" fmla="*/ 23 h 402"/>
                  <a:gd name="T28" fmla="*/ 418 w 465"/>
                  <a:gd name="T29" fmla="*/ 300 h 402"/>
                  <a:gd name="T30" fmla="*/ 362 w 465"/>
                  <a:gd name="T31" fmla="*/ 355 h 402"/>
                  <a:gd name="T32" fmla="*/ 103 w 465"/>
                  <a:gd name="T33" fmla="*/ 355 h 402"/>
                  <a:gd name="T34" fmla="*/ 47 w 465"/>
                  <a:gd name="T35" fmla="*/ 300 h 402"/>
                  <a:gd name="T36" fmla="*/ 47 w 465"/>
                  <a:gd name="T37" fmla="*/ 103 h 402"/>
                  <a:gd name="T38" fmla="*/ 48 w 465"/>
                  <a:gd name="T39" fmla="*/ 91 h 402"/>
                  <a:gd name="T40" fmla="*/ 417 w 465"/>
                  <a:gd name="T41" fmla="*/ 91 h 402"/>
                  <a:gd name="T42" fmla="*/ 418 w 465"/>
                  <a:gd name="T43" fmla="*/ 103 h 402"/>
                  <a:gd name="T44" fmla="*/ 418 w 465"/>
                  <a:gd name="T45" fmla="*/ 30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5" h="402">
                    <a:moveTo>
                      <a:pt x="362" y="0"/>
                    </a:moveTo>
                    <a:cubicBezTo>
                      <a:pt x="103" y="0"/>
                      <a:pt x="103" y="0"/>
                      <a:pt x="103" y="0"/>
                    </a:cubicBezTo>
                    <a:cubicBezTo>
                      <a:pt x="46" y="0"/>
                      <a:pt x="0" y="46"/>
                      <a:pt x="0" y="103"/>
                    </a:cubicBezTo>
                    <a:cubicBezTo>
                      <a:pt x="0" y="300"/>
                      <a:pt x="0" y="300"/>
                      <a:pt x="0" y="300"/>
                    </a:cubicBezTo>
                    <a:cubicBezTo>
                      <a:pt x="0" y="356"/>
                      <a:pt x="46" y="402"/>
                      <a:pt x="103" y="402"/>
                    </a:cubicBezTo>
                    <a:cubicBezTo>
                      <a:pt x="362" y="402"/>
                      <a:pt x="362" y="402"/>
                      <a:pt x="362" y="402"/>
                    </a:cubicBezTo>
                    <a:cubicBezTo>
                      <a:pt x="419" y="402"/>
                      <a:pt x="465" y="356"/>
                      <a:pt x="465" y="300"/>
                    </a:cubicBezTo>
                    <a:cubicBezTo>
                      <a:pt x="465" y="103"/>
                      <a:pt x="465" y="103"/>
                      <a:pt x="465" y="103"/>
                    </a:cubicBezTo>
                    <a:cubicBezTo>
                      <a:pt x="465" y="46"/>
                      <a:pt x="419" y="0"/>
                      <a:pt x="362" y="0"/>
                    </a:cubicBezTo>
                    <a:close/>
                    <a:moveTo>
                      <a:pt x="82" y="23"/>
                    </a:moveTo>
                    <a:cubicBezTo>
                      <a:pt x="97" y="23"/>
                      <a:pt x="110" y="36"/>
                      <a:pt x="110" y="52"/>
                    </a:cubicBezTo>
                    <a:cubicBezTo>
                      <a:pt x="110" y="67"/>
                      <a:pt x="97" y="80"/>
                      <a:pt x="82" y="80"/>
                    </a:cubicBezTo>
                    <a:cubicBezTo>
                      <a:pt x="66" y="80"/>
                      <a:pt x="53" y="67"/>
                      <a:pt x="53" y="52"/>
                    </a:cubicBezTo>
                    <a:cubicBezTo>
                      <a:pt x="53" y="36"/>
                      <a:pt x="66" y="23"/>
                      <a:pt x="82" y="23"/>
                    </a:cubicBezTo>
                    <a:close/>
                    <a:moveTo>
                      <a:pt x="418" y="300"/>
                    </a:moveTo>
                    <a:cubicBezTo>
                      <a:pt x="418" y="330"/>
                      <a:pt x="393" y="355"/>
                      <a:pt x="362" y="355"/>
                    </a:cubicBezTo>
                    <a:cubicBezTo>
                      <a:pt x="103" y="355"/>
                      <a:pt x="103" y="355"/>
                      <a:pt x="103" y="355"/>
                    </a:cubicBezTo>
                    <a:cubicBezTo>
                      <a:pt x="72" y="355"/>
                      <a:pt x="47" y="330"/>
                      <a:pt x="47" y="300"/>
                    </a:cubicBezTo>
                    <a:cubicBezTo>
                      <a:pt x="47" y="103"/>
                      <a:pt x="47" y="103"/>
                      <a:pt x="47" y="103"/>
                    </a:cubicBezTo>
                    <a:cubicBezTo>
                      <a:pt x="47" y="99"/>
                      <a:pt x="48" y="95"/>
                      <a:pt x="48" y="91"/>
                    </a:cubicBezTo>
                    <a:cubicBezTo>
                      <a:pt x="417" y="91"/>
                      <a:pt x="417" y="91"/>
                      <a:pt x="417" y="91"/>
                    </a:cubicBezTo>
                    <a:cubicBezTo>
                      <a:pt x="417" y="95"/>
                      <a:pt x="418" y="99"/>
                      <a:pt x="418" y="103"/>
                    </a:cubicBezTo>
                    <a:lnTo>
                      <a:pt x="418" y="3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3">
                <a:extLst>
                  <a:ext uri="{FF2B5EF4-FFF2-40B4-BE49-F238E27FC236}">
                    <a16:creationId xmlns:a16="http://schemas.microsoft.com/office/drawing/2014/main" id="{AA09E8D6-8642-4D7D-B899-8CEAAA8812F3}"/>
                  </a:ext>
                </a:extLst>
              </p:cNvPr>
              <p:cNvSpPr>
                <a:spLocks noEditPoints="1"/>
              </p:cNvSpPr>
              <p:nvPr/>
            </p:nvSpPr>
            <p:spPr bwMode="auto">
              <a:xfrm>
                <a:off x="3090969" y="5442858"/>
                <a:ext cx="336443" cy="323850"/>
              </a:xfrm>
              <a:custGeom>
                <a:avLst/>
                <a:gdLst>
                  <a:gd name="T0" fmla="*/ 172 w 344"/>
                  <a:gd name="T1" fmla="*/ 0 h 460"/>
                  <a:gd name="T2" fmla="*/ 0 w 344"/>
                  <a:gd name="T3" fmla="*/ 172 h 460"/>
                  <a:gd name="T4" fmla="*/ 23 w 344"/>
                  <a:gd name="T5" fmla="*/ 257 h 460"/>
                  <a:gd name="T6" fmla="*/ 26 w 344"/>
                  <a:gd name="T7" fmla="*/ 262 h 460"/>
                  <a:gd name="T8" fmla="*/ 43 w 344"/>
                  <a:gd name="T9" fmla="*/ 286 h 460"/>
                  <a:gd name="T10" fmla="*/ 172 w 344"/>
                  <a:gd name="T11" fmla="*/ 460 h 460"/>
                  <a:gd name="T12" fmla="*/ 301 w 344"/>
                  <a:gd name="T13" fmla="*/ 286 h 460"/>
                  <a:gd name="T14" fmla="*/ 318 w 344"/>
                  <a:gd name="T15" fmla="*/ 262 h 460"/>
                  <a:gd name="T16" fmla="*/ 321 w 344"/>
                  <a:gd name="T17" fmla="*/ 257 h 460"/>
                  <a:gd name="T18" fmla="*/ 344 w 344"/>
                  <a:gd name="T19" fmla="*/ 172 h 460"/>
                  <a:gd name="T20" fmla="*/ 172 w 344"/>
                  <a:gd name="T21" fmla="*/ 0 h 460"/>
                  <a:gd name="T22" fmla="*/ 172 w 344"/>
                  <a:gd name="T23" fmla="*/ 252 h 460"/>
                  <a:gd name="T24" fmla="*/ 92 w 344"/>
                  <a:gd name="T25" fmla="*/ 172 h 460"/>
                  <a:gd name="T26" fmla="*/ 172 w 344"/>
                  <a:gd name="T27" fmla="*/ 92 h 460"/>
                  <a:gd name="T28" fmla="*/ 252 w 344"/>
                  <a:gd name="T29" fmla="*/ 172 h 460"/>
                  <a:gd name="T30" fmla="*/ 172 w 344"/>
                  <a:gd name="T31" fmla="*/ 25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4" h="460">
                    <a:moveTo>
                      <a:pt x="172" y="0"/>
                    </a:moveTo>
                    <a:cubicBezTo>
                      <a:pt x="77" y="0"/>
                      <a:pt x="0" y="77"/>
                      <a:pt x="0" y="172"/>
                    </a:cubicBezTo>
                    <a:cubicBezTo>
                      <a:pt x="0" y="203"/>
                      <a:pt x="8" y="232"/>
                      <a:pt x="23" y="257"/>
                    </a:cubicBezTo>
                    <a:cubicBezTo>
                      <a:pt x="24" y="259"/>
                      <a:pt x="25" y="260"/>
                      <a:pt x="26" y="262"/>
                    </a:cubicBezTo>
                    <a:cubicBezTo>
                      <a:pt x="43" y="286"/>
                      <a:pt x="43" y="286"/>
                      <a:pt x="43" y="286"/>
                    </a:cubicBezTo>
                    <a:cubicBezTo>
                      <a:pt x="172" y="460"/>
                      <a:pt x="172" y="460"/>
                      <a:pt x="172" y="460"/>
                    </a:cubicBezTo>
                    <a:cubicBezTo>
                      <a:pt x="301" y="286"/>
                      <a:pt x="301" y="286"/>
                      <a:pt x="301" y="286"/>
                    </a:cubicBezTo>
                    <a:cubicBezTo>
                      <a:pt x="318" y="262"/>
                      <a:pt x="318" y="262"/>
                      <a:pt x="318" y="262"/>
                    </a:cubicBezTo>
                    <a:cubicBezTo>
                      <a:pt x="319" y="260"/>
                      <a:pt x="320" y="259"/>
                      <a:pt x="321" y="257"/>
                    </a:cubicBezTo>
                    <a:cubicBezTo>
                      <a:pt x="335" y="232"/>
                      <a:pt x="344" y="203"/>
                      <a:pt x="344" y="172"/>
                    </a:cubicBezTo>
                    <a:cubicBezTo>
                      <a:pt x="344" y="77"/>
                      <a:pt x="267" y="0"/>
                      <a:pt x="172" y="0"/>
                    </a:cubicBezTo>
                    <a:close/>
                    <a:moveTo>
                      <a:pt x="172" y="252"/>
                    </a:moveTo>
                    <a:cubicBezTo>
                      <a:pt x="128" y="252"/>
                      <a:pt x="92" y="217"/>
                      <a:pt x="92" y="172"/>
                    </a:cubicBezTo>
                    <a:cubicBezTo>
                      <a:pt x="92" y="128"/>
                      <a:pt x="128" y="92"/>
                      <a:pt x="172" y="92"/>
                    </a:cubicBezTo>
                    <a:cubicBezTo>
                      <a:pt x="216" y="92"/>
                      <a:pt x="252" y="128"/>
                      <a:pt x="252" y="172"/>
                    </a:cubicBezTo>
                    <a:cubicBezTo>
                      <a:pt x="252" y="217"/>
                      <a:pt x="216" y="252"/>
                      <a:pt x="172" y="252"/>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1" name="TextBox 80">
              <a:extLst>
                <a:ext uri="{FF2B5EF4-FFF2-40B4-BE49-F238E27FC236}">
                  <a16:creationId xmlns:a16="http://schemas.microsoft.com/office/drawing/2014/main" id="{466C2DE4-7A22-4B45-8689-15CC6FBD0434}"/>
                </a:ext>
              </a:extLst>
            </p:cNvPr>
            <p:cNvSpPr txBox="1"/>
            <p:nvPr/>
          </p:nvSpPr>
          <p:spPr>
            <a:xfrm>
              <a:off x="3773372" y="3617869"/>
              <a:ext cx="1463040" cy="365759"/>
            </a:xfrm>
            <a:prstGeom prst="rect">
              <a:avLst/>
            </a:prstGeom>
            <a:noFill/>
          </p:spPr>
          <p:txBody>
            <a:bodyPr wrap="square" lIns="0" tIns="0" rIns="0" bIns="0" rtlCol="0" anchor="t">
              <a:noAutofit/>
            </a:bodyPr>
            <a:lstStyle/>
            <a:p>
              <a:pPr algn="ctr">
                <a:lnSpc>
                  <a:spcPct val="85000"/>
                </a:lnSpc>
              </a:pPr>
              <a:r>
                <a:rPr lang="en-US" sz="1200" kern="1200" dirty="0">
                  <a:cs typeface="Franklin Gothic Book"/>
                </a:rPr>
                <a:t>App location</a:t>
              </a:r>
            </a:p>
          </p:txBody>
        </p:sp>
      </p:grpSp>
      <p:grpSp>
        <p:nvGrpSpPr>
          <p:cNvPr id="84" name="Group 83">
            <a:extLst>
              <a:ext uri="{FF2B5EF4-FFF2-40B4-BE49-F238E27FC236}">
                <a16:creationId xmlns:a16="http://schemas.microsoft.com/office/drawing/2014/main" id="{7FBFDD41-43E3-4C8B-8931-82863283E5E5}"/>
              </a:ext>
            </a:extLst>
          </p:cNvPr>
          <p:cNvGrpSpPr/>
          <p:nvPr/>
        </p:nvGrpSpPr>
        <p:grpSpPr>
          <a:xfrm>
            <a:off x="5391395" y="3540586"/>
            <a:ext cx="1084794" cy="735910"/>
            <a:chOff x="8308591" y="2886276"/>
            <a:chExt cx="1625768" cy="1092378"/>
          </a:xfrm>
          <a:solidFill>
            <a:schemeClr val="tx2"/>
          </a:solidFill>
        </p:grpSpPr>
        <p:sp>
          <p:nvSpPr>
            <p:cNvPr id="85" name="TextBox 84">
              <a:extLst>
                <a:ext uri="{FF2B5EF4-FFF2-40B4-BE49-F238E27FC236}">
                  <a16:creationId xmlns:a16="http://schemas.microsoft.com/office/drawing/2014/main" id="{3D729793-BFDF-4EAF-8777-424F5D6E5C2F}"/>
                </a:ext>
              </a:extLst>
            </p:cNvPr>
            <p:cNvSpPr txBox="1"/>
            <p:nvPr/>
          </p:nvSpPr>
          <p:spPr>
            <a:xfrm>
              <a:off x="8308591" y="3612894"/>
              <a:ext cx="1625768" cy="365760"/>
            </a:xfrm>
            <a:prstGeom prst="rect">
              <a:avLst/>
            </a:prstGeom>
            <a:noFill/>
          </p:spPr>
          <p:txBody>
            <a:bodyPr wrap="square" lIns="0" tIns="0" rIns="0" bIns="0" rtlCol="0" anchor="t">
              <a:noAutofit/>
            </a:bodyPr>
            <a:lstStyle>
              <a:defPPr>
                <a:defRPr lang="en-US"/>
              </a:defPPr>
              <a:lvl1pPr algn="ctr">
                <a:lnSpc>
                  <a:spcPct val="90000"/>
                </a:lnSpc>
                <a:defRPr sz="1600">
                  <a:solidFill>
                    <a:srgbClr val="004892"/>
                  </a:solidFill>
                  <a:cs typeface="Franklin Gothic Book"/>
                </a:defRPr>
              </a:lvl1pPr>
            </a:lstStyle>
            <a:p>
              <a:pPr>
                <a:lnSpc>
                  <a:spcPct val="85000"/>
                </a:lnSpc>
              </a:pPr>
              <a:r>
                <a:rPr lang="en-US" sz="1200" dirty="0">
                  <a:solidFill>
                    <a:schemeClr val="tx1"/>
                  </a:solidFill>
                </a:rPr>
                <a:t>App importance and risk</a:t>
              </a:r>
            </a:p>
          </p:txBody>
        </p:sp>
        <p:sp>
          <p:nvSpPr>
            <p:cNvPr id="86" name="Freeform 82">
              <a:extLst>
                <a:ext uri="{FF2B5EF4-FFF2-40B4-BE49-F238E27FC236}">
                  <a16:creationId xmlns:a16="http://schemas.microsoft.com/office/drawing/2014/main" id="{F492480A-D646-4448-8856-E40320F6F320}"/>
                </a:ext>
              </a:extLst>
            </p:cNvPr>
            <p:cNvSpPr>
              <a:spLocks noChangeAspect="1" noEditPoints="1"/>
            </p:cNvSpPr>
            <p:nvPr/>
          </p:nvSpPr>
          <p:spPr bwMode="auto">
            <a:xfrm>
              <a:off x="8752656" y="2886276"/>
              <a:ext cx="782689" cy="678316"/>
            </a:xfrm>
            <a:custGeom>
              <a:avLst/>
              <a:gdLst>
                <a:gd name="T0" fmla="*/ 381 w 489"/>
                <a:gd name="T1" fmla="*/ 0 h 423"/>
                <a:gd name="T2" fmla="*/ 108 w 489"/>
                <a:gd name="T3" fmla="*/ 0 h 423"/>
                <a:gd name="T4" fmla="*/ 0 w 489"/>
                <a:gd name="T5" fmla="*/ 108 h 423"/>
                <a:gd name="T6" fmla="*/ 0 w 489"/>
                <a:gd name="T7" fmla="*/ 315 h 423"/>
                <a:gd name="T8" fmla="*/ 108 w 489"/>
                <a:gd name="T9" fmla="*/ 423 h 423"/>
                <a:gd name="T10" fmla="*/ 381 w 489"/>
                <a:gd name="T11" fmla="*/ 423 h 423"/>
                <a:gd name="T12" fmla="*/ 489 w 489"/>
                <a:gd name="T13" fmla="*/ 315 h 423"/>
                <a:gd name="T14" fmla="*/ 489 w 489"/>
                <a:gd name="T15" fmla="*/ 108 h 423"/>
                <a:gd name="T16" fmla="*/ 381 w 489"/>
                <a:gd name="T17" fmla="*/ 0 h 423"/>
                <a:gd name="T18" fmla="*/ 86 w 489"/>
                <a:gd name="T19" fmla="*/ 24 h 423"/>
                <a:gd name="T20" fmla="*/ 115 w 489"/>
                <a:gd name="T21" fmla="*/ 54 h 423"/>
                <a:gd name="T22" fmla="*/ 86 w 489"/>
                <a:gd name="T23" fmla="*/ 84 h 423"/>
                <a:gd name="T24" fmla="*/ 56 w 489"/>
                <a:gd name="T25" fmla="*/ 54 h 423"/>
                <a:gd name="T26" fmla="*/ 86 w 489"/>
                <a:gd name="T27" fmla="*/ 24 h 423"/>
                <a:gd name="T28" fmla="*/ 439 w 489"/>
                <a:gd name="T29" fmla="*/ 315 h 423"/>
                <a:gd name="T30" fmla="*/ 381 w 489"/>
                <a:gd name="T31" fmla="*/ 373 h 423"/>
                <a:gd name="T32" fmla="*/ 108 w 489"/>
                <a:gd name="T33" fmla="*/ 373 h 423"/>
                <a:gd name="T34" fmla="*/ 49 w 489"/>
                <a:gd name="T35" fmla="*/ 315 h 423"/>
                <a:gd name="T36" fmla="*/ 49 w 489"/>
                <a:gd name="T37" fmla="*/ 108 h 423"/>
                <a:gd name="T38" fmla="*/ 51 w 489"/>
                <a:gd name="T39" fmla="*/ 96 h 423"/>
                <a:gd name="T40" fmla="*/ 438 w 489"/>
                <a:gd name="T41" fmla="*/ 96 h 423"/>
                <a:gd name="T42" fmla="*/ 439 w 489"/>
                <a:gd name="T43" fmla="*/ 108 h 423"/>
                <a:gd name="T44" fmla="*/ 439 w 489"/>
                <a:gd name="T45" fmla="*/ 31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9" h="423">
                  <a:moveTo>
                    <a:pt x="381" y="0"/>
                  </a:moveTo>
                  <a:cubicBezTo>
                    <a:pt x="108" y="0"/>
                    <a:pt x="108" y="0"/>
                    <a:pt x="108" y="0"/>
                  </a:cubicBezTo>
                  <a:cubicBezTo>
                    <a:pt x="48" y="0"/>
                    <a:pt x="0" y="48"/>
                    <a:pt x="0" y="108"/>
                  </a:cubicBezTo>
                  <a:cubicBezTo>
                    <a:pt x="0" y="315"/>
                    <a:pt x="0" y="315"/>
                    <a:pt x="0" y="315"/>
                  </a:cubicBezTo>
                  <a:cubicBezTo>
                    <a:pt x="0" y="374"/>
                    <a:pt x="48" y="423"/>
                    <a:pt x="108" y="423"/>
                  </a:cubicBezTo>
                  <a:cubicBezTo>
                    <a:pt x="381" y="423"/>
                    <a:pt x="381" y="423"/>
                    <a:pt x="381" y="423"/>
                  </a:cubicBezTo>
                  <a:cubicBezTo>
                    <a:pt x="440" y="423"/>
                    <a:pt x="489" y="374"/>
                    <a:pt x="489" y="315"/>
                  </a:cubicBezTo>
                  <a:cubicBezTo>
                    <a:pt x="489" y="108"/>
                    <a:pt x="489" y="108"/>
                    <a:pt x="489" y="108"/>
                  </a:cubicBezTo>
                  <a:cubicBezTo>
                    <a:pt x="489" y="48"/>
                    <a:pt x="440" y="0"/>
                    <a:pt x="381" y="0"/>
                  </a:cubicBezTo>
                  <a:close/>
                  <a:moveTo>
                    <a:pt x="86" y="24"/>
                  </a:moveTo>
                  <a:cubicBezTo>
                    <a:pt x="102" y="24"/>
                    <a:pt x="115" y="38"/>
                    <a:pt x="115" y="54"/>
                  </a:cubicBezTo>
                  <a:cubicBezTo>
                    <a:pt x="115" y="70"/>
                    <a:pt x="102" y="84"/>
                    <a:pt x="86" y="84"/>
                  </a:cubicBezTo>
                  <a:cubicBezTo>
                    <a:pt x="69" y="84"/>
                    <a:pt x="56" y="70"/>
                    <a:pt x="56" y="54"/>
                  </a:cubicBezTo>
                  <a:cubicBezTo>
                    <a:pt x="56" y="38"/>
                    <a:pt x="69" y="24"/>
                    <a:pt x="86" y="24"/>
                  </a:cubicBezTo>
                  <a:close/>
                  <a:moveTo>
                    <a:pt x="439" y="315"/>
                  </a:moveTo>
                  <a:cubicBezTo>
                    <a:pt x="439" y="347"/>
                    <a:pt x="413" y="373"/>
                    <a:pt x="381" y="373"/>
                  </a:cubicBezTo>
                  <a:cubicBezTo>
                    <a:pt x="108" y="373"/>
                    <a:pt x="108" y="373"/>
                    <a:pt x="108" y="373"/>
                  </a:cubicBezTo>
                  <a:cubicBezTo>
                    <a:pt x="76" y="373"/>
                    <a:pt x="49" y="347"/>
                    <a:pt x="49" y="315"/>
                  </a:cubicBezTo>
                  <a:cubicBezTo>
                    <a:pt x="49" y="108"/>
                    <a:pt x="49" y="108"/>
                    <a:pt x="49" y="108"/>
                  </a:cubicBezTo>
                  <a:cubicBezTo>
                    <a:pt x="49" y="103"/>
                    <a:pt x="50" y="99"/>
                    <a:pt x="51" y="96"/>
                  </a:cubicBezTo>
                  <a:cubicBezTo>
                    <a:pt x="438" y="96"/>
                    <a:pt x="438" y="96"/>
                    <a:pt x="438" y="96"/>
                  </a:cubicBezTo>
                  <a:cubicBezTo>
                    <a:pt x="439" y="99"/>
                    <a:pt x="439" y="103"/>
                    <a:pt x="439" y="108"/>
                  </a:cubicBezTo>
                  <a:lnTo>
                    <a:pt x="439" y="315"/>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7" name="TextBox 86">
              <a:extLst>
                <a:ext uri="{FF2B5EF4-FFF2-40B4-BE49-F238E27FC236}">
                  <a16:creationId xmlns:a16="http://schemas.microsoft.com/office/drawing/2014/main" id="{D981AC3A-5F1C-4770-88C0-F06EA0BF2B82}"/>
                </a:ext>
              </a:extLst>
            </p:cNvPr>
            <p:cNvSpPr txBox="1"/>
            <p:nvPr/>
          </p:nvSpPr>
          <p:spPr>
            <a:xfrm>
              <a:off x="8861771" y="3084792"/>
              <a:ext cx="564459" cy="366889"/>
            </a:xfrm>
            <a:prstGeom prst="rect">
              <a:avLst/>
            </a:prstGeom>
            <a:noFill/>
          </p:spPr>
          <p:txBody>
            <a:bodyPr wrap="none" lIns="0" tIns="0" rIns="0" bIns="0" rtlCol="0" anchor="ctr">
              <a:noAutofit/>
            </a:bodyPr>
            <a:lstStyle/>
            <a:p>
              <a:pPr algn="ctr">
                <a:lnSpc>
                  <a:spcPct val="90000"/>
                </a:lnSpc>
                <a:spcAft>
                  <a:spcPts val="600"/>
                </a:spcAft>
              </a:pPr>
              <a:r>
                <a:rPr lang="en-US" sz="2000" dirty="0">
                  <a:latin typeface="Franklin Gothic Medium"/>
                  <a:cs typeface="Franklin Gothic Medium"/>
                </a:rPr>
                <a:t>!!!</a:t>
              </a:r>
              <a:endParaRPr lang="en-US" sz="2000" kern="1200" dirty="0">
                <a:effectLst>
                  <a:outerShdw blurRad="38100" dist="25400" dir="2700000" algn="tl">
                    <a:srgbClr val="000000">
                      <a:alpha val="0"/>
                    </a:srgbClr>
                  </a:outerShdw>
                </a:effectLst>
                <a:latin typeface="Franklin Gothic Medium"/>
                <a:cs typeface="Franklin Gothic Medium"/>
              </a:endParaRPr>
            </a:p>
          </p:txBody>
        </p:sp>
      </p:grpSp>
      <p:grpSp>
        <p:nvGrpSpPr>
          <p:cNvPr id="88" name="Group 87">
            <a:extLst>
              <a:ext uri="{FF2B5EF4-FFF2-40B4-BE49-F238E27FC236}">
                <a16:creationId xmlns:a16="http://schemas.microsoft.com/office/drawing/2014/main" id="{E7B61674-2970-4654-8D65-CB91E74214A9}"/>
              </a:ext>
            </a:extLst>
          </p:cNvPr>
          <p:cNvGrpSpPr/>
          <p:nvPr/>
        </p:nvGrpSpPr>
        <p:grpSpPr>
          <a:xfrm>
            <a:off x="8280435" y="1500681"/>
            <a:ext cx="3046413" cy="3048000"/>
            <a:chOff x="7870825" y="1652588"/>
            <a:chExt cx="3046413" cy="3048000"/>
          </a:xfrm>
        </p:grpSpPr>
        <p:sp>
          <p:nvSpPr>
            <p:cNvPr id="89" name="Oval 10">
              <a:extLst>
                <a:ext uri="{FF2B5EF4-FFF2-40B4-BE49-F238E27FC236}">
                  <a16:creationId xmlns:a16="http://schemas.microsoft.com/office/drawing/2014/main" id="{3C3947C5-E13E-4B26-ACAE-37266F59428E}"/>
                </a:ext>
              </a:extLst>
            </p:cNvPr>
            <p:cNvSpPr>
              <a:spLocks noChangeArrowheads="1"/>
            </p:cNvSpPr>
            <p:nvPr/>
          </p:nvSpPr>
          <p:spPr bwMode="auto">
            <a:xfrm>
              <a:off x="7870825" y="1652588"/>
              <a:ext cx="3046413" cy="304800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2">
              <a:extLst>
                <a:ext uri="{FF2B5EF4-FFF2-40B4-BE49-F238E27FC236}">
                  <a16:creationId xmlns:a16="http://schemas.microsoft.com/office/drawing/2014/main" id="{D0B249A2-0B5D-49CC-9EFD-838A9553B62C}"/>
                </a:ext>
              </a:extLst>
            </p:cNvPr>
            <p:cNvSpPr>
              <a:spLocks noEditPoints="1"/>
            </p:cNvSpPr>
            <p:nvPr/>
          </p:nvSpPr>
          <p:spPr bwMode="auto">
            <a:xfrm>
              <a:off x="8389938" y="2195513"/>
              <a:ext cx="2012950" cy="1905000"/>
            </a:xfrm>
            <a:custGeom>
              <a:avLst/>
              <a:gdLst>
                <a:gd name="T0" fmla="*/ 349 w 423"/>
                <a:gd name="T1" fmla="*/ 0 h 400"/>
                <a:gd name="T2" fmla="*/ 161 w 423"/>
                <a:gd name="T3" fmla="*/ 0 h 400"/>
                <a:gd name="T4" fmla="*/ 87 w 423"/>
                <a:gd name="T5" fmla="*/ 74 h 400"/>
                <a:gd name="T6" fmla="*/ 87 w 423"/>
                <a:gd name="T7" fmla="*/ 110 h 400"/>
                <a:gd name="T8" fmla="*/ 74 w 423"/>
                <a:gd name="T9" fmla="*/ 110 h 400"/>
                <a:gd name="T10" fmla="*/ 0 w 423"/>
                <a:gd name="T11" fmla="*/ 184 h 400"/>
                <a:gd name="T12" fmla="*/ 0 w 423"/>
                <a:gd name="T13" fmla="*/ 326 h 400"/>
                <a:gd name="T14" fmla="*/ 74 w 423"/>
                <a:gd name="T15" fmla="*/ 400 h 400"/>
                <a:gd name="T16" fmla="*/ 262 w 423"/>
                <a:gd name="T17" fmla="*/ 400 h 400"/>
                <a:gd name="T18" fmla="*/ 336 w 423"/>
                <a:gd name="T19" fmla="*/ 326 h 400"/>
                <a:gd name="T20" fmla="*/ 336 w 423"/>
                <a:gd name="T21" fmla="*/ 291 h 400"/>
                <a:gd name="T22" fmla="*/ 349 w 423"/>
                <a:gd name="T23" fmla="*/ 291 h 400"/>
                <a:gd name="T24" fmla="*/ 423 w 423"/>
                <a:gd name="T25" fmla="*/ 217 h 400"/>
                <a:gd name="T26" fmla="*/ 423 w 423"/>
                <a:gd name="T27" fmla="*/ 74 h 400"/>
                <a:gd name="T28" fmla="*/ 349 w 423"/>
                <a:gd name="T29" fmla="*/ 0 h 400"/>
                <a:gd name="T30" fmla="*/ 146 w 423"/>
                <a:gd name="T31" fmla="*/ 17 h 400"/>
                <a:gd name="T32" fmla="*/ 166 w 423"/>
                <a:gd name="T33" fmla="*/ 38 h 400"/>
                <a:gd name="T34" fmla="*/ 146 w 423"/>
                <a:gd name="T35" fmla="*/ 58 h 400"/>
                <a:gd name="T36" fmla="*/ 125 w 423"/>
                <a:gd name="T37" fmla="*/ 38 h 400"/>
                <a:gd name="T38" fmla="*/ 146 w 423"/>
                <a:gd name="T39" fmla="*/ 17 h 400"/>
                <a:gd name="T40" fmla="*/ 59 w 423"/>
                <a:gd name="T41" fmla="*/ 126 h 400"/>
                <a:gd name="T42" fmla="*/ 79 w 423"/>
                <a:gd name="T43" fmla="*/ 147 h 400"/>
                <a:gd name="T44" fmla="*/ 59 w 423"/>
                <a:gd name="T45" fmla="*/ 167 h 400"/>
                <a:gd name="T46" fmla="*/ 38 w 423"/>
                <a:gd name="T47" fmla="*/ 147 h 400"/>
                <a:gd name="T48" fmla="*/ 59 w 423"/>
                <a:gd name="T49" fmla="*/ 126 h 400"/>
                <a:gd name="T50" fmla="*/ 302 w 423"/>
                <a:gd name="T51" fmla="*/ 326 h 400"/>
                <a:gd name="T52" fmla="*/ 262 w 423"/>
                <a:gd name="T53" fmla="*/ 366 h 400"/>
                <a:gd name="T54" fmla="*/ 74 w 423"/>
                <a:gd name="T55" fmla="*/ 366 h 400"/>
                <a:gd name="T56" fmla="*/ 34 w 423"/>
                <a:gd name="T57" fmla="*/ 326 h 400"/>
                <a:gd name="T58" fmla="*/ 34 w 423"/>
                <a:gd name="T59" fmla="*/ 184 h 400"/>
                <a:gd name="T60" fmla="*/ 35 w 423"/>
                <a:gd name="T61" fmla="*/ 175 h 400"/>
                <a:gd name="T62" fmla="*/ 301 w 423"/>
                <a:gd name="T63" fmla="*/ 175 h 400"/>
                <a:gd name="T64" fmla="*/ 302 w 423"/>
                <a:gd name="T65" fmla="*/ 184 h 400"/>
                <a:gd name="T66" fmla="*/ 302 w 423"/>
                <a:gd name="T67" fmla="*/ 326 h 400"/>
                <a:gd name="T68" fmla="*/ 389 w 423"/>
                <a:gd name="T69" fmla="*/ 217 h 400"/>
                <a:gd name="T70" fmla="*/ 349 w 423"/>
                <a:gd name="T71" fmla="*/ 257 h 400"/>
                <a:gd name="T72" fmla="*/ 336 w 423"/>
                <a:gd name="T73" fmla="*/ 257 h 400"/>
                <a:gd name="T74" fmla="*/ 336 w 423"/>
                <a:gd name="T75" fmla="*/ 184 h 400"/>
                <a:gd name="T76" fmla="*/ 262 w 423"/>
                <a:gd name="T77" fmla="*/ 110 h 400"/>
                <a:gd name="T78" fmla="*/ 121 w 423"/>
                <a:gd name="T79" fmla="*/ 110 h 400"/>
                <a:gd name="T80" fmla="*/ 121 w 423"/>
                <a:gd name="T81" fmla="*/ 74 h 400"/>
                <a:gd name="T82" fmla="*/ 122 w 423"/>
                <a:gd name="T83" fmla="*/ 66 h 400"/>
                <a:gd name="T84" fmla="*/ 388 w 423"/>
                <a:gd name="T85" fmla="*/ 66 h 400"/>
                <a:gd name="T86" fmla="*/ 389 w 423"/>
                <a:gd name="T87" fmla="*/ 74 h 400"/>
                <a:gd name="T88" fmla="*/ 389 w 423"/>
                <a:gd name="T89" fmla="*/ 21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3" h="400">
                  <a:moveTo>
                    <a:pt x="349" y="0"/>
                  </a:moveTo>
                  <a:cubicBezTo>
                    <a:pt x="161" y="0"/>
                    <a:pt x="161" y="0"/>
                    <a:pt x="161" y="0"/>
                  </a:cubicBezTo>
                  <a:cubicBezTo>
                    <a:pt x="120" y="0"/>
                    <a:pt x="87" y="34"/>
                    <a:pt x="87" y="74"/>
                  </a:cubicBezTo>
                  <a:cubicBezTo>
                    <a:pt x="87" y="110"/>
                    <a:pt x="87" y="110"/>
                    <a:pt x="87" y="110"/>
                  </a:cubicBezTo>
                  <a:cubicBezTo>
                    <a:pt x="74" y="110"/>
                    <a:pt x="74" y="110"/>
                    <a:pt x="74" y="110"/>
                  </a:cubicBezTo>
                  <a:cubicBezTo>
                    <a:pt x="33" y="110"/>
                    <a:pt x="0" y="143"/>
                    <a:pt x="0" y="184"/>
                  </a:cubicBezTo>
                  <a:cubicBezTo>
                    <a:pt x="0" y="326"/>
                    <a:pt x="0" y="326"/>
                    <a:pt x="0" y="326"/>
                  </a:cubicBezTo>
                  <a:cubicBezTo>
                    <a:pt x="0" y="367"/>
                    <a:pt x="33" y="400"/>
                    <a:pt x="74" y="400"/>
                  </a:cubicBezTo>
                  <a:cubicBezTo>
                    <a:pt x="262" y="400"/>
                    <a:pt x="262" y="400"/>
                    <a:pt x="262" y="400"/>
                  </a:cubicBezTo>
                  <a:cubicBezTo>
                    <a:pt x="303" y="400"/>
                    <a:pt x="336" y="367"/>
                    <a:pt x="336" y="326"/>
                  </a:cubicBezTo>
                  <a:cubicBezTo>
                    <a:pt x="336" y="291"/>
                    <a:pt x="336" y="291"/>
                    <a:pt x="336" y="291"/>
                  </a:cubicBezTo>
                  <a:cubicBezTo>
                    <a:pt x="349" y="291"/>
                    <a:pt x="349" y="291"/>
                    <a:pt x="349" y="291"/>
                  </a:cubicBezTo>
                  <a:cubicBezTo>
                    <a:pt x="389" y="291"/>
                    <a:pt x="423" y="258"/>
                    <a:pt x="423" y="217"/>
                  </a:cubicBezTo>
                  <a:cubicBezTo>
                    <a:pt x="423" y="74"/>
                    <a:pt x="423" y="74"/>
                    <a:pt x="423" y="74"/>
                  </a:cubicBezTo>
                  <a:cubicBezTo>
                    <a:pt x="423" y="34"/>
                    <a:pt x="389" y="0"/>
                    <a:pt x="349" y="0"/>
                  </a:cubicBezTo>
                  <a:close/>
                  <a:moveTo>
                    <a:pt x="146" y="17"/>
                  </a:moveTo>
                  <a:cubicBezTo>
                    <a:pt x="157" y="17"/>
                    <a:pt x="166" y="26"/>
                    <a:pt x="166" y="38"/>
                  </a:cubicBezTo>
                  <a:cubicBezTo>
                    <a:pt x="166" y="49"/>
                    <a:pt x="157" y="58"/>
                    <a:pt x="146" y="58"/>
                  </a:cubicBezTo>
                  <a:cubicBezTo>
                    <a:pt x="134" y="58"/>
                    <a:pt x="125" y="49"/>
                    <a:pt x="125" y="38"/>
                  </a:cubicBezTo>
                  <a:cubicBezTo>
                    <a:pt x="125" y="26"/>
                    <a:pt x="134" y="17"/>
                    <a:pt x="146" y="17"/>
                  </a:cubicBezTo>
                  <a:close/>
                  <a:moveTo>
                    <a:pt x="59" y="126"/>
                  </a:moveTo>
                  <a:cubicBezTo>
                    <a:pt x="70" y="126"/>
                    <a:pt x="79" y="136"/>
                    <a:pt x="79" y="147"/>
                  </a:cubicBezTo>
                  <a:cubicBezTo>
                    <a:pt x="79" y="158"/>
                    <a:pt x="70" y="167"/>
                    <a:pt x="59" y="167"/>
                  </a:cubicBezTo>
                  <a:cubicBezTo>
                    <a:pt x="48" y="167"/>
                    <a:pt x="38" y="158"/>
                    <a:pt x="38" y="147"/>
                  </a:cubicBezTo>
                  <a:cubicBezTo>
                    <a:pt x="38" y="136"/>
                    <a:pt x="48" y="126"/>
                    <a:pt x="59" y="126"/>
                  </a:cubicBezTo>
                  <a:close/>
                  <a:moveTo>
                    <a:pt x="302" y="326"/>
                  </a:moveTo>
                  <a:cubicBezTo>
                    <a:pt x="302" y="348"/>
                    <a:pt x="284" y="366"/>
                    <a:pt x="262" y="366"/>
                  </a:cubicBezTo>
                  <a:cubicBezTo>
                    <a:pt x="74" y="366"/>
                    <a:pt x="74" y="366"/>
                    <a:pt x="74" y="366"/>
                  </a:cubicBezTo>
                  <a:cubicBezTo>
                    <a:pt x="52" y="366"/>
                    <a:pt x="34" y="348"/>
                    <a:pt x="34" y="326"/>
                  </a:cubicBezTo>
                  <a:cubicBezTo>
                    <a:pt x="34" y="184"/>
                    <a:pt x="34" y="184"/>
                    <a:pt x="34" y="184"/>
                  </a:cubicBezTo>
                  <a:cubicBezTo>
                    <a:pt x="34" y="181"/>
                    <a:pt x="34" y="178"/>
                    <a:pt x="35" y="175"/>
                  </a:cubicBezTo>
                  <a:cubicBezTo>
                    <a:pt x="301" y="175"/>
                    <a:pt x="301" y="175"/>
                    <a:pt x="301" y="175"/>
                  </a:cubicBezTo>
                  <a:cubicBezTo>
                    <a:pt x="302" y="178"/>
                    <a:pt x="302" y="181"/>
                    <a:pt x="302" y="184"/>
                  </a:cubicBezTo>
                  <a:lnTo>
                    <a:pt x="302" y="326"/>
                  </a:lnTo>
                  <a:close/>
                  <a:moveTo>
                    <a:pt x="389" y="217"/>
                  </a:moveTo>
                  <a:cubicBezTo>
                    <a:pt x="389" y="239"/>
                    <a:pt x="371" y="257"/>
                    <a:pt x="349" y="257"/>
                  </a:cubicBezTo>
                  <a:cubicBezTo>
                    <a:pt x="336" y="257"/>
                    <a:pt x="336" y="257"/>
                    <a:pt x="336" y="257"/>
                  </a:cubicBezTo>
                  <a:cubicBezTo>
                    <a:pt x="336" y="184"/>
                    <a:pt x="336" y="184"/>
                    <a:pt x="336" y="184"/>
                  </a:cubicBezTo>
                  <a:cubicBezTo>
                    <a:pt x="336" y="143"/>
                    <a:pt x="303" y="110"/>
                    <a:pt x="262" y="110"/>
                  </a:cubicBezTo>
                  <a:cubicBezTo>
                    <a:pt x="121" y="110"/>
                    <a:pt x="121" y="110"/>
                    <a:pt x="121" y="110"/>
                  </a:cubicBezTo>
                  <a:cubicBezTo>
                    <a:pt x="121" y="74"/>
                    <a:pt x="121" y="74"/>
                    <a:pt x="121" y="74"/>
                  </a:cubicBezTo>
                  <a:cubicBezTo>
                    <a:pt x="121" y="71"/>
                    <a:pt x="121" y="69"/>
                    <a:pt x="122" y="66"/>
                  </a:cubicBezTo>
                  <a:cubicBezTo>
                    <a:pt x="388" y="66"/>
                    <a:pt x="388" y="66"/>
                    <a:pt x="388" y="66"/>
                  </a:cubicBezTo>
                  <a:cubicBezTo>
                    <a:pt x="388" y="69"/>
                    <a:pt x="389" y="71"/>
                    <a:pt x="389" y="74"/>
                  </a:cubicBezTo>
                  <a:lnTo>
                    <a:pt x="389" y="217"/>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Group 90">
            <a:extLst>
              <a:ext uri="{FF2B5EF4-FFF2-40B4-BE49-F238E27FC236}">
                <a16:creationId xmlns:a16="http://schemas.microsoft.com/office/drawing/2014/main" id="{C60ECA1F-9457-452C-B1AB-962B17337AA3}"/>
              </a:ext>
            </a:extLst>
          </p:cNvPr>
          <p:cNvGrpSpPr/>
          <p:nvPr/>
        </p:nvGrpSpPr>
        <p:grpSpPr>
          <a:xfrm>
            <a:off x="551540" y="1553747"/>
            <a:ext cx="3046413" cy="3048000"/>
            <a:chOff x="1271588" y="1652588"/>
            <a:chExt cx="3046413" cy="3048000"/>
          </a:xfrm>
        </p:grpSpPr>
        <p:sp>
          <p:nvSpPr>
            <p:cNvPr id="92" name="Oval 11">
              <a:extLst>
                <a:ext uri="{FF2B5EF4-FFF2-40B4-BE49-F238E27FC236}">
                  <a16:creationId xmlns:a16="http://schemas.microsoft.com/office/drawing/2014/main" id="{BED2AF3E-0BEB-4A5C-B5F7-EB545687DA44}"/>
                </a:ext>
              </a:extLst>
            </p:cNvPr>
            <p:cNvSpPr>
              <a:spLocks noChangeArrowheads="1"/>
            </p:cNvSpPr>
            <p:nvPr/>
          </p:nvSpPr>
          <p:spPr bwMode="auto">
            <a:xfrm>
              <a:off x="1271588" y="1652588"/>
              <a:ext cx="3046413" cy="304800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3">
              <a:extLst>
                <a:ext uri="{FF2B5EF4-FFF2-40B4-BE49-F238E27FC236}">
                  <a16:creationId xmlns:a16="http://schemas.microsoft.com/office/drawing/2014/main" id="{98C43014-9C6B-417B-933C-2E7CC88D62B0}"/>
                </a:ext>
              </a:extLst>
            </p:cNvPr>
            <p:cNvSpPr>
              <a:spLocks noEditPoints="1"/>
            </p:cNvSpPr>
            <p:nvPr/>
          </p:nvSpPr>
          <p:spPr bwMode="auto">
            <a:xfrm>
              <a:off x="1776413" y="2157413"/>
              <a:ext cx="2032000" cy="2033588"/>
            </a:xfrm>
            <a:custGeom>
              <a:avLst/>
              <a:gdLst>
                <a:gd name="T0" fmla="*/ 256 w 427"/>
                <a:gd name="T1" fmla="*/ 122 h 427"/>
                <a:gd name="T2" fmla="*/ 256 w 427"/>
                <a:gd name="T3" fmla="*/ 243 h 427"/>
                <a:gd name="T4" fmla="*/ 289 w 427"/>
                <a:gd name="T5" fmla="*/ 226 h 427"/>
                <a:gd name="T6" fmla="*/ 311 w 427"/>
                <a:gd name="T7" fmla="*/ 270 h 427"/>
                <a:gd name="T8" fmla="*/ 329 w 427"/>
                <a:gd name="T9" fmla="*/ 261 h 427"/>
                <a:gd name="T10" fmla="*/ 306 w 427"/>
                <a:gd name="T11" fmla="*/ 217 h 427"/>
                <a:gd name="T12" fmla="*/ 337 w 427"/>
                <a:gd name="T13" fmla="*/ 201 h 427"/>
                <a:gd name="T14" fmla="*/ 256 w 427"/>
                <a:gd name="T15" fmla="*/ 122 h 427"/>
                <a:gd name="T16" fmla="*/ 214 w 427"/>
                <a:gd name="T17" fmla="*/ 0 h 427"/>
                <a:gd name="T18" fmla="*/ 0 w 427"/>
                <a:gd name="T19" fmla="*/ 214 h 427"/>
                <a:gd name="T20" fmla="*/ 214 w 427"/>
                <a:gd name="T21" fmla="*/ 427 h 427"/>
                <a:gd name="T22" fmla="*/ 427 w 427"/>
                <a:gd name="T23" fmla="*/ 214 h 427"/>
                <a:gd name="T24" fmla="*/ 214 w 427"/>
                <a:gd name="T25" fmla="*/ 0 h 427"/>
                <a:gd name="T26" fmla="*/ 263 w 427"/>
                <a:gd name="T27" fmla="*/ 381 h 427"/>
                <a:gd name="T28" fmla="*/ 261 w 427"/>
                <a:gd name="T29" fmla="*/ 329 h 427"/>
                <a:gd name="T30" fmla="*/ 252 w 427"/>
                <a:gd name="T31" fmla="*/ 317 h 427"/>
                <a:gd name="T32" fmla="*/ 189 w 427"/>
                <a:gd name="T33" fmla="*/ 285 h 427"/>
                <a:gd name="T34" fmla="*/ 180 w 427"/>
                <a:gd name="T35" fmla="*/ 280 h 427"/>
                <a:gd name="T36" fmla="*/ 200 w 427"/>
                <a:gd name="T37" fmla="*/ 230 h 427"/>
                <a:gd name="T38" fmla="*/ 200 w 427"/>
                <a:gd name="T39" fmla="*/ 182 h 427"/>
                <a:gd name="T40" fmla="*/ 134 w 427"/>
                <a:gd name="T41" fmla="*/ 111 h 427"/>
                <a:gd name="T42" fmla="*/ 133 w 427"/>
                <a:gd name="T43" fmla="*/ 111 h 427"/>
                <a:gd name="T44" fmla="*/ 67 w 427"/>
                <a:gd name="T45" fmla="*/ 182 h 427"/>
                <a:gd name="T46" fmla="*/ 67 w 427"/>
                <a:gd name="T47" fmla="*/ 230 h 427"/>
                <a:gd name="T48" fmla="*/ 87 w 427"/>
                <a:gd name="T49" fmla="*/ 280 h 427"/>
                <a:gd name="T50" fmla="*/ 78 w 427"/>
                <a:gd name="T51" fmla="*/ 285 h 427"/>
                <a:gd name="T52" fmla="*/ 59 w 427"/>
                <a:gd name="T53" fmla="*/ 294 h 427"/>
                <a:gd name="T54" fmla="*/ 39 w 427"/>
                <a:gd name="T55" fmla="*/ 214 h 427"/>
                <a:gd name="T56" fmla="*/ 214 w 427"/>
                <a:gd name="T57" fmla="*/ 39 h 427"/>
                <a:gd name="T58" fmla="*/ 389 w 427"/>
                <a:gd name="T59" fmla="*/ 214 h 427"/>
                <a:gd name="T60" fmla="*/ 263 w 427"/>
                <a:gd name="T61" fmla="*/ 38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7" h="427">
                  <a:moveTo>
                    <a:pt x="256" y="122"/>
                  </a:moveTo>
                  <a:cubicBezTo>
                    <a:pt x="256" y="243"/>
                    <a:pt x="256" y="243"/>
                    <a:pt x="256" y="243"/>
                  </a:cubicBezTo>
                  <a:cubicBezTo>
                    <a:pt x="289" y="226"/>
                    <a:pt x="289" y="226"/>
                    <a:pt x="289" y="226"/>
                  </a:cubicBezTo>
                  <a:cubicBezTo>
                    <a:pt x="311" y="270"/>
                    <a:pt x="311" y="270"/>
                    <a:pt x="311" y="270"/>
                  </a:cubicBezTo>
                  <a:cubicBezTo>
                    <a:pt x="329" y="261"/>
                    <a:pt x="329" y="261"/>
                    <a:pt x="329" y="261"/>
                  </a:cubicBezTo>
                  <a:cubicBezTo>
                    <a:pt x="306" y="217"/>
                    <a:pt x="306" y="217"/>
                    <a:pt x="306" y="217"/>
                  </a:cubicBezTo>
                  <a:cubicBezTo>
                    <a:pt x="337" y="201"/>
                    <a:pt x="337" y="201"/>
                    <a:pt x="337" y="201"/>
                  </a:cubicBezTo>
                  <a:lnTo>
                    <a:pt x="256" y="122"/>
                  </a:lnTo>
                  <a:close/>
                  <a:moveTo>
                    <a:pt x="214" y="0"/>
                  </a:moveTo>
                  <a:cubicBezTo>
                    <a:pt x="96" y="0"/>
                    <a:pt x="0" y="96"/>
                    <a:pt x="0" y="214"/>
                  </a:cubicBezTo>
                  <a:cubicBezTo>
                    <a:pt x="0" y="331"/>
                    <a:pt x="96" y="427"/>
                    <a:pt x="214" y="427"/>
                  </a:cubicBezTo>
                  <a:cubicBezTo>
                    <a:pt x="331" y="427"/>
                    <a:pt x="427" y="331"/>
                    <a:pt x="427" y="214"/>
                  </a:cubicBezTo>
                  <a:cubicBezTo>
                    <a:pt x="427" y="96"/>
                    <a:pt x="331" y="0"/>
                    <a:pt x="214" y="0"/>
                  </a:cubicBezTo>
                  <a:close/>
                  <a:moveTo>
                    <a:pt x="263" y="381"/>
                  </a:moveTo>
                  <a:cubicBezTo>
                    <a:pt x="262" y="371"/>
                    <a:pt x="261" y="355"/>
                    <a:pt x="261" y="329"/>
                  </a:cubicBezTo>
                  <a:cubicBezTo>
                    <a:pt x="260" y="325"/>
                    <a:pt x="257" y="321"/>
                    <a:pt x="252" y="317"/>
                  </a:cubicBezTo>
                  <a:cubicBezTo>
                    <a:pt x="189" y="285"/>
                    <a:pt x="189" y="285"/>
                    <a:pt x="189" y="285"/>
                  </a:cubicBezTo>
                  <a:cubicBezTo>
                    <a:pt x="180" y="280"/>
                    <a:pt x="180" y="280"/>
                    <a:pt x="180" y="280"/>
                  </a:cubicBezTo>
                  <a:cubicBezTo>
                    <a:pt x="192" y="267"/>
                    <a:pt x="200" y="249"/>
                    <a:pt x="200" y="230"/>
                  </a:cubicBezTo>
                  <a:cubicBezTo>
                    <a:pt x="200" y="182"/>
                    <a:pt x="200" y="182"/>
                    <a:pt x="200" y="182"/>
                  </a:cubicBezTo>
                  <a:cubicBezTo>
                    <a:pt x="200" y="143"/>
                    <a:pt x="170" y="111"/>
                    <a:pt x="134" y="111"/>
                  </a:cubicBezTo>
                  <a:cubicBezTo>
                    <a:pt x="133" y="111"/>
                    <a:pt x="133" y="111"/>
                    <a:pt x="133" y="111"/>
                  </a:cubicBezTo>
                  <a:cubicBezTo>
                    <a:pt x="97" y="111"/>
                    <a:pt x="67" y="143"/>
                    <a:pt x="67" y="182"/>
                  </a:cubicBezTo>
                  <a:cubicBezTo>
                    <a:pt x="67" y="230"/>
                    <a:pt x="67" y="230"/>
                    <a:pt x="67" y="230"/>
                  </a:cubicBezTo>
                  <a:cubicBezTo>
                    <a:pt x="67" y="249"/>
                    <a:pt x="75" y="267"/>
                    <a:pt x="87" y="280"/>
                  </a:cubicBezTo>
                  <a:cubicBezTo>
                    <a:pt x="78" y="285"/>
                    <a:pt x="78" y="285"/>
                    <a:pt x="78" y="285"/>
                  </a:cubicBezTo>
                  <a:cubicBezTo>
                    <a:pt x="59" y="294"/>
                    <a:pt x="59" y="294"/>
                    <a:pt x="59" y="294"/>
                  </a:cubicBezTo>
                  <a:cubicBezTo>
                    <a:pt x="46" y="270"/>
                    <a:pt x="39" y="243"/>
                    <a:pt x="39" y="214"/>
                  </a:cubicBezTo>
                  <a:cubicBezTo>
                    <a:pt x="39" y="117"/>
                    <a:pt x="117" y="39"/>
                    <a:pt x="214" y="39"/>
                  </a:cubicBezTo>
                  <a:cubicBezTo>
                    <a:pt x="310" y="39"/>
                    <a:pt x="389" y="117"/>
                    <a:pt x="389" y="214"/>
                  </a:cubicBezTo>
                  <a:cubicBezTo>
                    <a:pt x="389" y="293"/>
                    <a:pt x="335" y="360"/>
                    <a:pt x="263" y="381"/>
                  </a:cubicBez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grpSp>
      <p:grpSp>
        <p:nvGrpSpPr>
          <p:cNvPr id="94" name="Group 93">
            <a:extLst>
              <a:ext uri="{FF2B5EF4-FFF2-40B4-BE49-F238E27FC236}">
                <a16:creationId xmlns:a16="http://schemas.microsoft.com/office/drawing/2014/main" id="{5F77ED8E-D767-4FCB-AF55-93C432F99501}"/>
              </a:ext>
            </a:extLst>
          </p:cNvPr>
          <p:cNvGrpSpPr/>
          <p:nvPr/>
        </p:nvGrpSpPr>
        <p:grpSpPr>
          <a:xfrm>
            <a:off x="6264592" y="3795989"/>
            <a:ext cx="1170556" cy="877979"/>
            <a:chOff x="4023360" y="2915155"/>
            <a:chExt cx="1463040" cy="1199645"/>
          </a:xfrm>
          <a:solidFill>
            <a:schemeClr val="tx2"/>
          </a:solidFill>
        </p:grpSpPr>
        <p:sp>
          <p:nvSpPr>
            <p:cNvPr id="95" name="TextBox 94">
              <a:extLst>
                <a:ext uri="{FF2B5EF4-FFF2-40B4-BE49-F238E27FC236}">
                  <a16:creationId xmlns:a16="http://schemas.microsoft.com/office/drawing/2014/main" id="{2CDE3ADB-7ABA-4F7B-B358-34C82D00E295}"/>
                </a:ext>
              </a:extLst>
            </p:cNvPr>
            <p:cNvSpPr txBox="1"/>
            <p:nvPr/>
          </p:nvSpPr>
          <p:spPr>
            <a:xfrm>
              <a:off x="4023360" y="3749040"/>
              <a:ext cx="1463040" cy="365760"/>
            </a:xfrm>
            <a:prstGeom prst="rect">
              <a:avLst/>
            </a:prstGeom>
            <a:noFill/>
          </p:spPr>
          <p:txBody>
            <a:bodyPr wrap="square" lIns="0" tIns="0" rIns="0" bIns="0" rtlCol="0" anchor="t">
              <a:noAutofit/>
            </a:bodyPr>
            <a:lstStyle/>
            <a:p>
              <a:pPr algn="ctr">
                <a:lnSpc>
                  <a:spcPct val="85000"/>
                </a:lnSpc>
              </a:pPr>
              <a:r>
                <a:rPr lang="en-US" sz="1200" dirty="0">
                  <a:solidFill>
                    <a:srgbClr val="00FF00"/>
                  </a:solidFill>
                  <a:cs typeface="Franklin Gothic Book"/>
                </a:rPr>
                <a:t>Authentication</a:t>
              </a:r>
              <a:endParaRPr lang="en-US" sz="1400" kern="1200" dirty="0">
                <a:solidFill>
                  <a:srgbClr val="00FF00"/>
                </a:solidFill>
                <a:cs typeface="Franklin Gothic Book"/>
              </a:endParaRPr>
            </a:p>
          </p:txBody>
        </p:sp>
        <p:grpSp>
          <p:nvGrpSpPr>
            <p:cNvPr id="96" name="Group 95">
              <a:extLst>
                <a:ext uri="{FF2B5EF4-FFF2-40B4-BE49-F238E27FC236}">
                  <a16:creationId xmlns:a16="http://schemas.microsoft.com/office/drawing/2014/main" id="{12206B2A-F5A1-46D2-8D0C-23D5B0CF4D69}"/>
                </a:ext>
              </a:extLst>
            </p:cNvPr>
            <p:cNvGrpSpPr/>
            <p:nvPr/>
          </p:nvGrpSpPr>
          <p:grpSpPr>
            <a:xfrm>
              <a:off x="4400914" y="2915155"/>
              <a:ext cx="743773" cy="777240"/>
              <a:chOff x="545987" y="3822903"/>
              <a:chExt cx="458901" cy="479425"/>
            </a:xfrm>
            <a:grpFill/>
          </p:grpSpPr>
          <p:sp>
            <p:nvSpPr>
              <p:cNvPr id="97" name="Freeform 28">
                <a:extLst>
                  <a:ext uri="{FF2B5EF4-FFF2-40B4-BE49-F238E27FC236}">
                    <a16:creationId xmlns:a16="http://schemas.microsoft.com/office/drawing/2014/main" id="{2E161969-E2B8-4407-88CF-AC2AAB338914}"/>
                  </a:ext>
                </a:extLst>
              </p:cNvPr>
              <p:cNvSpPr>
                <a:spLocks noEditPoints="1"/>
              </p:cNvSpPr>
              <p:nvPr/>
            </p:nvSpPr>
            <p:spPr bwMode="auto">
              <a:xfrm>
                <a:off x="545987" y="3822903"/>
                <a:ext cx="458901" cy="479425"/>
              </a:xfrm>
              <a:custGeom>
                <a:avLst/>
                <a:gdLst>
                  <a:gd name="T0" fmla="*/ 267 w 534"/>
                  <a:gd name="T1" fmla="*/ 0 h 534"/>
                  <a:gd name="T2" fmla="*/ 0 w 534"/>
                  <a:gd name="T3" fmla="*/ 267 h 534"/>
                  <a:gd name="T4" fmla="*/ 267 w 534"/>
                  <a:gd name="T5" fmla="*/ 534 h 534"/>
                  <a:gd name="T6" fmla="*/ 534 w 534"/>
                  <a:gd name="T7" fmla="*/ 267 h 534"/>
                  <a:gd name="T8" fmla="*/ 267 w 534"/>
                  <a:gd name="T9" fmla="*/ 0 h 534"/>
                  <a:gd name="T10" fmla="*/ 329 w 534"/>
                  <a:gd name="T11" fmla="*/ 478 h 534"/>
                  <a:gd name="T12" fmla="*/ 327 w 534"/>
                  <a:gd name="T13" fmla="*/ 412 h 534"/>
                  <a:gd name="T14" fmla="*/ 316 w 534"/>
                  <a:gd name="T15" fmla="*/ 397 h 534"/>
                  <a:gd name="T16" fmla="*/ 236 w 534"/>
                  <a:gd name="T17" fmla="*/ 356 h 534"/>
                  <a:gd name="T18" fmla="*/ 225 w 534"/>
                  <a:gd name="T19" fmla="*/ 351 h 534"/>
                  <a:gd name="T20" fmla="*/ 250 w 534"/>
                  <a:gd name="T21" fmla="*/ 288 h 534"/>
                  <a:gd name="T22" fmla="*/ 250 w 534"/>
                  <a:gd name="T23" fmla="*/ 228 h 534"/>
                  <a:gd name="T24" fmla="*/ 167 w 534"/>
                  <a:gd name="T25" fmla="*/ 139 h 534"/>
                  <a:gd name="T26" fmla="*/ 167 w 534"/>
                  <a:gd name="T27" fmla="*/ 139 h 534"/>
                  <a:gd name="T28" fmla="*/ 167 w 534"/>
                  <a:gd name="T29" fmla="*/ 139 h 534"/>
                  <a:gd name="T30" fmla="*/ 84 w 534"/>
                  <a:gd name="T31" fmla="*/ 228 h 534"/>
                  <a:gd name="T32" fmla="*/ 84 w 534"/>
                  <a:gd name="T33" fmla="*/ 288 h 534"/>
                  <a:gd name="T34" fmla="*/ 109 w 534"/>
                  <a:gd name="T35" fmla="*/ 351 h 534"/>
                  <a:gd name="T36" fmla="*/ 98 w 534"/>
                  <a:gd name="T37" fmla="*/ 356 h 534"/>
                  <a:gd name="T38" fmla="*/ 73 w 534"/>
                  <a:gd name="T39" fmla="*/ 369 h 534"/>
                  <a:gd name="T40" fmla="*/ 48 w 534"/>
                  <a:gd name="T41" fmla="*/ 267 h 534"/>
                  <a:gd name="T42" fmla="*/ 267 w 534"/>
                  <a:gd name="T43" fmla="*/ 48 h 534"/>
                  <a:gd name="T44" fmla="*/ 486 w 534"/>
                  <a:gd name="T45" fmla="*/ 267 h 534"/>
                  <a:gd name="T46" fmla="*/ 329 w 534"/>
                  <a:gd name="T47" fmla="*/ 47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4" h="534">
                    <a:moveTo>
                      <a:pt x="267" y="0"/>
                    </a:moveTo>
                    <a:cubicBezTo>
                      <a:pt x="120" y="0"/>
                      <a:pt x="0" y="120"/>
                      <a:pt x="0" y="267"/>
                    </a:cubicBezTo>
                    <a:cubicBezTo>
                      <a:pt x="0" y="415"/>
                      <a:pt x="120" y="534"/>
                      <a:pt x="267" y="534"/>
                    </a:cubicBezTo>
                    <a:cubicBezTo>
                      <a:pt x="415" y="534"/>
                      <a:pt x="534" y="415"/>
                      <a:pt x="534" y="267"/>
                    </a:cubicBezTo>
                    <a:cubicBezTo>
                      <a:pt x="534" y="120"/>
                      <a:pt x="415" y="0"/>
                      <a:pt x="267" y="0"/>
                    </a:cubicBezTo>
                    <a:close/>
                    <a:moveTo>
                      <a:pt x="329" y="478"/>
                    </a:moveTo>
                    <a:cubicBezTo>
                      <a:pt x="328" y="465"/>
                      <a:pt x="326" y="445"/>
                      <a:pt x="327" y="412"/>
                    </a:cubicBezTo>
                    <a:cubicBezTo>
                      <a:pt x="325" y="407"/>
                      <a:pt x="322" y="401"/>
                      <a:pt x="316" y="397"/>
                    </a:cubicBezTo>
                    <a:cubicBezTo>
                      <a:pt x="236" y="356"/>
                      <a:pt x="236" y="356"/>
                      <a:pt x="236" y="356"/>
                    </a:cubicBezTo>
                    <a:cubicBezTo>
                      <a:pt x="225" y="351"/>
                      <a:pt x="225" y="351"/>
                      <a:pt x="225" y="351"/>
                    </a:cubicBezTo>
                    <a:cubicBezTo>
                      <a:pt x="241" y="335"/>
                      <a:pt x="250" y="312"/>
                      <a:pt x="250" y="288"/>
                    </a:cubicBezTo>
                    <a:cubicBezTo>
                      <a:pt x="250" y="228"/>
                      <a:pt x="250" y="228"/>
                      <a:pt x="250" y="228"/>
                    </a:cubicBezTo>
                    <a:cubicBezTo>
                      <a:pt x="250" y="179"/>
                      <a:pt x="213" y="139"/>
                      <a:pt x="167" y="139"/>
                    </a:cubicBezTo>
                    <a:cubicBezTo>
                      <a:pt x="167" y="139"/>
                      <a:pt x="167" y="139"/>
                      <a:pt x="167" y="139"/>
                    </a:cubicBezTo>
                    <a:cubicBezTo>
                      <a:pt x="167" y="139"/>
                      <a:pt x="167" y="139"/>
                      <a:pt x="167" y="139"/>
                    </a:cubicBezTo>
                    <a:cubicBezTo>
                      <a:pt x="121" y="139"/>
                      <a:pt x="84" y="179"/>
                      <a:pt x="84" y="228"/>
                    </a:cubicBezTo>
                    <a:cubicBezTo>
                      <a:pt x="84" y="288"/>
                      <a:pt x="84" y="288"/>
                      <a:pt x="84" y="288"/>
                    </a:cubicBezTo>
                    <a:cubicBezTo>
                      <a:pt x="84" y="312"/>
                      <a:pt x="93" y="335"/>
                      <a:pt x="109" y="351"/>
                    </a:cubicBezTo>
                    <a:cubicBezTo>
                      <a:pt x="98" y="356"/>
                      <a:pt x="98" y="356"/>
                      <a:pt x="98" y="356"/>
                    </a:cubicBezTo>
                    <a:cubicBezTo>
                      <a:pt x="73" y="369"/>
                      <a:pt x="73" y="369"/>
                      <a:pt x="73" y="369"/>
                    </a:cubicBezTo>
                    <a:cubicBezTo>
                      <a:pt x="57" y="338"/>
                      <a:pt x="48" y="304"/>
                      <a:pt x="48" y="267"/>
                    </a:cubicBezTo>
                    <a:cubicBezTo>
                      <a:pt x="48" y="147"/>
                      <a:pt x="147" y="48"/>
                      <a:pt x="267" y="48"/>
                    </a:cubicBezTo>
                    <a:cubicBezTo>
                      <a:pt x="388" y="48"/>
                      <a:pt x="486" y="147"/>
                      <a:pt x="486" y="267"/>
                    </a:cubicBezTo>
                    <a:cubicBezTo>
                      <a:pt x="486" y="367"/>
                      <a:pt x="420" y="451"/>
                      <a:pt x="329" y="478"/>
                    </a:cubicBez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29">
                <a:extLst>
                  <a:ext uri="{FF2B5EF4-FFF2-40B4-BE49-F238E27FC236}">
                    <a16:creationId xmlns:a16="http://schemas.microsoft.com/office/drawing/2014/main" id="{AD4B5126-57B6-4303-BACA-DE67983BC6FF}"/>
                  </a:ext>
                </a:extLst>
              </p:cNvPr>
              <p:cNvSpPr>
                <a:spLocks/>
              </p:cNvSpPr>
              <p:nvPr/>
            </p:nvSpPr>
            <p:spPr bwMode="auto">
              <a:xfrm>
                <a:off x="811213" y="3890963"/>
                <a:ext cx="92075" cy="166687"/>
              </a:xfrm>
              <a:custGeom>
                <a:avLst/>
                <a:gdLst>
                  <a:gd name="T0" fmla="*/ 0 w 58"/>
                  <a:gd name="T1" fmla="*/ 86 h 105"/>
                  <a:gd name="T2" fmla="*/ 24 w 58"/>
                  <a:gd name="T3" fmla="*/ 73 h 105"/>
                  <a:gd name="T4" fmla="*/ 40 w 58"/>
                  <a:gd name="T5" fmla="*/ 105 h 105"/>
                  <a:gd name="T6" fmla="*/ 52 w 58"/>
                  <a:gd name="T7" fmla="*/ 99 h 105"/>
                  <a:gd name="T8" fmla="*/ 37 w 58"/>
                  <a:gd name="T9" fmla="*/ 67 h 105"/>
                  <a:gd name="T10" fmla="*/ 58 w 58"/>
                  <a:gd name="T11" fmla="*/ 56 h 105"/>
                  <a:gd name="T12" fmla="*/ 0 w 58"/>
                  <a:gd name="T13" fmla="*/ 0 h 105"/>
                  <a:gd name="T14" fmla="*/ 0 w 58"/>
                  <a:gd name="T15" fmla="*/ 86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5">
                    <a:moveTo>
                      <a:pt x="0" y="86"/>
                    </a:moveTo>
                    <a:lnTo>
                      <a:pt x="24" y="73"/>
                    </a:lnTo>
                    <a:lnTo>
                      <a:pt x="40" y="105"/>
                    </a:lnTo>
                    <a:lnTo>
                      <a:pt x="52" y="99"/>
                    </a:lnTo>
                    <a:lnTo>
                      <a:pt x="37" y="67"/>
                    </a:lnTo>
                    <a:lnTo>
                      <a:pt x="58" y="56"/>
                    </a:lnTo>
                    <a:lnTo>
                      <a:pt x="0" y="0"/>
                    </a:lnTo>
                    <a:lnTo>
                      <a:pt x="0" y="86"/>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pic>
        <p:nvPicPr>
          <p:cNvPr id="99" name="Picture 98">
            <a:extLst>
              <a:ext uri="{FF2B5EF4-FFF2-40B4-BE49-F238E27FC236}">
                <a16:creationId xmlns:a16="http://schemas.microsoft.com/office/drawing/2014/main" id="{32B9493C-2F5F-42D8-A496-50202E45C5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79470" y="4548031"/>
            <a:ext cx="566910" cy="566910"/>
          </a:xfrm>
          <a:prstGeom prst="rect">
            <a:avLst/>
          </a:prstGeom>
        </p:spPr>
      </p:pic>
      <p:sp>
        <p:nvSpPr>
          <p:cNvPr id="100" name="Title 3">
            <a:extLst>
              <a:ext uri="{FF2B5EF4-FFF2-40B4-BE49-F238E27FC236}">
                <a16:creationId xmlns:a16="http://schemas.microsoft.com/office/drawing/2014/main" id="{F1227DD9-BD75-42E7-BE29-B261069AEE68}"/>
              </a:ext>
            </a:extLst>
          </p:cNvPr>
          <p:cNvSpPr txBox="1">
            <a:spLocks/>
          </p:cNvSpPr>
          <p:nvPr/>
        </p:nvSpPr>
        <p:spPr>
          <a:xfrm>
            <a:off x="272639" y="526802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b="0" dirty="0"/>
              <a:t>Control access before exposing the application </a:t>
            </a:r>
          </a:p>
        </p:txBody>
      </p:sp>
    </p:spTree>
    <p:extLst>
      <p:ext uri="{BB962C8B-B14F-4D97-AF65-F5344CB8AC3E}">
        <p14:creationId xmlns:p14="http://schemas.microsoft.com/office/powerpoint/2010/main" val="256616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par>
                                <p:cTn id="8" presetID="10" presetClass="entr" presetSubtype="0" fill="hold"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fade">
                                      <p:cBhvr>
                                        <p:cTn id="1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B749D55-8F93-43D0-B8D3-D890FCB501B4}"/>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0352E645-BCD3-4D54-A0EE-20B3953B6506}"/>
              </a:ext>
            </a:extLst>
          </p:cNvPr>
          <p:cNvSpPr>
            <a:spLocks noGrp="1"/>
          </p:cNvSpPr>
          <p:nvPr>
            <p:ph type="sldNum" sz="quarter" idx="4"/>
          </p:nvPr>
        </p:nvSpPr>
        <p:spPr/>
        <p:txBody>
          <a:bodyPr/>
          <a:lstStyle/>
          <a:p>
            <a:fld id="{49DF86D6-4B9D-4B83-AF23-D696D3CD110A}" type="slidenum">
              <a:rPr lang="en-US" smtClean="0"/>
              <a:pPr/>
              <a:t>2</a:t>
            </a:fld>
            <a:endParaRPr lang="en-US" dirty="0"/>
          </a:p>
        </p:txBody>
      </p:sp>
      <p:sp>
        <p:nvSpPr>
          <p:cNvPr id="4" name="Rectangle 3">
            <a:extLst>
              <a:ext uri="{FF2B5EF4-FFF2-40B4-BE49-F238E27FC236}">
                <a16:creationId xmlns:a16="http://schemas.microsoft.com/office/drawing/2014/main" id="{9920523A-33F0-4CD1-B439-A54A28483E80}"/>
              </a:ext>
            </a:extLst>
          </p:cNvPr>
          <p:cNvSpPr>
            <a:spLocks noChangeArrowheads="1"/>
          </p:cNvSpPr>
          <p:nvPr/>
        </p:nvSpPr>
        <p:spPr bwMode="auto">
          <a:xfrm>
            <a:off x="712003" y="1417638"/>
            <a:ext cx="1084929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en-US" sz="3200" dirty="0">
                <a:solidFill>
                  <a:schemeClr val="tx1">
                    <a:lumMod val="75000"/>
                    <a:lumOff val="25000"/>
                  </a:schemeClr>
                </a:solidFill>
                <a:latin typeface="Arial" panose="020B0604020202020204" pitchFamily="34" charset="0"/>
              </a:rPr>
              <a:t>11:00am – 11:10am: Meet/Greet (Wait for stragglers)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tx1">
                    <a:lumMod val="75000"/>
                    <a:lumOff val="25000"/>
                  </a:schemeClr>
                </a:solidFill>
                <a:effectLst/>
                <a:latin typeface="Arial" panose="020B0604020202020204" pitchFamily="34" charset="0"/>
              </a:rPr>
              <a:t>11:10</a:t>
            </a:r>
            <a:r>
              <a:rPr lang="en-US" altLang="en-US" sz="3200" dirty="0">
                <a:solidFill>
                  <a:schemeClr val="tx1">
                    <a:lumMod val="75000"/>
                    <a:lumOff val="25000"/>
                  </a:schemeClr>
                </a:solidFill>
                <a:latin typeface="Arial" panose="020B0604020202020204" pitchFamily="34" charset="0"/>
              </a:rPr>
              <a:t>am – 11:15am: Intro/Business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tx1">
                    <a:lumMod val="75000"/>
                    <a:lumOff val="25000"/>
                  </a:schemeClr>
                </a:solidFill>
                <a:effectLst/>
                <a:latin typeface="Arial" panose="020B0604020202020204" pitchFamily="34" charset="0"/>
              </a:rPr>
              <a:t>11:15am</a:t>
            </a:r>
            <a:r>
              <a:rPr kumimoji="0" lang="en-US" altLang="en-US" sz="3200" i="0" u="none" strike="noStrike" cap="none" normalizeH="0" dirty="0">
                <a:ln>
                  <a:noFill/>
                </a:ln>
                <a:solidFill>
                  <a:schemeClr val="tx1">
                    <a:lumMod val="75000"/>
                    <a:lumOff val="25000"/>
                  </a:schemeClr>
                </a:solidFill>
                <a:effectLst/>
                <a:latin typeface="Arial" panose="020B0604020202020204" pitchFamily="34" charset="0"/>
              </a:rPr>
              <a:t> – 12:00pm: User Group Presentation</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aseline="0" dirty="0">
                <a:solidFill>
                  <a:schemeClr val="tx1">
                    <a:lumMod val="75000"/>
                    <a:lumOff val="25000"/>
                  </a:schemeClr>
                </a:solidFill>
                <a:latin typeface="Arial" panose="020B0604020202020204" pitchFamily="34" charset="0"/>
              </a:rPr>
              <a:t>12:00pm</a:t>
            </a:r>
            <a:r>
              <a:rPr lang="en-US" altLang="en-US" sz="3200" dirty="0">
                <a:solidFill>
                  <a:schemeClr val="tx1">
                    <a:lumMod val="75000"/>
                    <a:lumOff val="25000"/>
                  </a:schemeClr>
                </a:solidFill>
                <a:latin typeface="Arial" panose="020B0604020202020204" pitchFamily="34" charset="0"/>
              </a:rPr>
              <a:t> – 12:30pm: Lunch (THANK YOU JANET!)</a:t>
            </a:r>
          </a:p>
          <a:p>
            <a:pPr lvl="0" eaLnBrk="0" fontAlgn="base" hangingPunct="0">
              <a:spcBef>
                <a:spcPct val="0"/>
              </a:spcBef>
              <a:spcAft>
                <a:spcPct val="0"/>
              </a:spcAft>
            </a:pPr>
            <a:r>
              <a:rPr kumimoji="0" lang="en-US" altLang="en-US" sz="3200" i="0" u="none" strike="noStrike" cap="none" normalizeH="0" baseline="0" dirty="0">
                <a:ln>
                  <a:noFill/>
                </a:ln>
                <a:solidFill>
                  <a:schemeClr val="tx1">
                    <a:lumMod val="75000"/>
                    <a:lumOff val="25000"/>
                  </a:schemeClr>
                </a:solidFill>
                <a:effectLst/>
                <a:latin typeface="Arial" panose="020B0604020202020204" pitchFamily="34" charset="0"/>
              </a:rPr>
              <a:t>12:30pm</a:t>
            </a:r>
            <a:r>
              <a:rPr kumimoji="0" lang="en-US" altLang="en-US" sz="3200" i="0" u="none" strike="noStrike" cap="none" normalizeH="0" dirty="0">
                <a:ln>
                  <a:noFill/>
                </a:ln>
                <a:solidFill>
                  <a:schemeClr val="tx1">
                    <a:lumMod val="75000"/>
                    <a:lumOff val="25000"/>
                  </a:schemeClr>
                </a:solidFill>
                <a:effectLst/>
                <a:latin typeface="Arial" panose="020B0604020202020204" pitchFamily="34" charset="0"/>
              </a:rPr>
              <a:t> – 1:00pm: </a:t>
            </a:r>
            <a:r>
              <a:rPr lang="en-US" altLang="en-US" sz="3200" dirty="0">
                <a:solidFill>
                  <a:schemeClr val="tx1">
                    <a:lumMod val="75000"/>
                    <a:lumOff val="25000"/>
                  </a:schemeClr>
                </a:solidFill>
                <a:latin typeface="Arial" panose="020B0604020202020204" pitchFamily="34" charset="0"/>
              </a:rPr>
              <a:t>User Group Presentation</a:t>
            </a:r>
            <a:endParaRPr kumimoji="0" lang="en-US" altLang="en-US" sz="3200" i="0" u="none" strike="noStrike" cap="none" normalizeH="0" dirty="0">
              <a:ln>
                <a:noFill/>
              </a:ln>
              <a:solidFill>
                <a:schemeClr val="tx1">
                  <a:lumMod val="75000"/>
                  <a:lumOff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aseline="0" dirty="0">
                <a:solidFill>
                  <a:schemeClr val="tx1">
                    <a:lumMod val="75000"/>
                    <a:lumOff val="25000"/>
                  </a:schemeClr>
                </a:solidFill>
                <a:latin typeface="Arial" panose="020B0604020202020204" pitchFamily="34" charset="0"/>
              </a:rPr>
              <a:t>1:00pm – Wrap</a:t>
            </a:r>
            <a:r>
              <a:rPr lang="en-US" altLang="en-US" sz="3200" dirty="0">
                <a:solidFill>
                  <a:schemeClr val="tx1">
                    <a:lumMod val="75000"/>
                    <a:lumOff val="25000"/>
                  </a:schemeClr>
                </a:solidFill>
                <a:latin typeface="Arial" panose="020B0604020202020204" pitchFamily="34" charset="0"/>
              </a:rPr>
              <a:t>-up!</a:t>
            </a:r>
            <a:endParaRPr kumimoji="0" lang="en-US" altLang="en-US" sz="3200" i="0" u="none" strike="noStrike" cap="none" normalizeH="0" baseline="0" dirty="0">
              <a:ln>
                <a:noFill/>
              </a:ln>
              <a:solidFill>
                <a:schemeClr val="tx1">
                  <a:lumMod val="75000"/>
                  <a:lumOff val="25000"/>
                </a:schemeClr>
              </a:solidFill>
              <a:effectLst/>
              <a:latin typeface="Arial" panose="020B0604020202020204" pitchFamily="34" charset="0"/>
            </a:endParaRPr>
          </a:p>
        </p:txBody>
      </p:sp>
      <p:sp>
        <p:nvSpPr>
          <p:cNvPr id="5" name="Rectangle 4">
            <a:extLst>
              <a:ext uri="{FF2B5EF4-FFF2-40B4-BE49-F238E27FC236}">
                <a16:creationId xmlns:a16="http://schemas.microsoft.com/office/drawing/2014/main" id="{E26E4D63-323C-42FF-87AA-846005E8D0D3}"/>
              </a:ext>
            </a:extLst>
          </p:cNvPr>
          <p:cNvSpPr>
            <a:spLocks noChangeArrowheads="1"/>
          </p:cNvSpPr>
          <p:nvPr/>
        </p:nvSpPr>
        <p:spPr bwMode="auto">
          <a:xfrm>
            <a:off x="455612" y="5181600"/>
            <a:ext cx="108492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lang="en-US" altLang="en-US" sz="3200" dirty="0">
                <a:solidFill>
                  <a:schemeClr val="tx1">
                    <a:lumMod val="75000"/>
                    <a:lumOff val="25000"/>
                  </a:schemeClr>
                </a:solidFill>
                <a:latin typeface="Arial" panose="020B0604020202020204" pitchFamily="34" charset="0"/>
              </a:rPr>
              <a:t>THANK YOU FOR COMING!</a:t>
            </a:r>
          </a:p>
        </p:txBody>
      </p:sp>
      <p:sp>
        <p:nvSpPr>
          <p:cNvPr id="6" name="Title 3">
            <a:extLst>
              <a:ext uri="{FF2B5EF4-FFF2-40B4-BE49-F238E27FC236}">
                <a16:creationId xmlns:a16="http://schemas.microsoft.com/office/drawing/2014/main" id="{051121B5-6C14-408F-AFBB-3FFF3E456699}"/>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Today’s Agenda …</a:t>
            </a:r>
          </a:p>
        </p:txBody>
      </p:sp>
    </p:spTree>
    <p:extLst>
      <p:ext uri="{BB962C8B-B14F-4D97-AF65-F5344CB8AC3E}">
        <p14:creationId xmlns:p14="http://schemas.microsoft.com/office/powerpoint/2010/main" val="84717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20</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APM: Access Controls</a:t>
            </a:r>
          </a:p>
        </p:txBody>
      </p:sp>
      <p:grpSp>
        <p:nvGrpSpPr>
          <p:cNvPr id="16" name="Group 15">
            <a:extLst>
              <a:ext uri="{FF2B5EF4-FFF2-40B4-BE49-F238E27FC236}">
                <a16:creationId xmlns:a16="http://schemas.microsoft.com/office/drawing/2014/main" id="{E46F993F-B1E9-4AE4-93CB-585F66699133}"/>
              </a:ext>
            </a:extLst>
          </p:cNvPr>
          <p:cNvGrpSpPr/>
          <p:nvPr/>
        </p:nvGrpSpPr>
        <p:grpSpPr>
          <a:xfrm>
            <a:off x="11089190" y="83106"/>
            <a:ext cx="1024390" cy="1056071"/>
            <a:chOff x="4710112" y="2000036"/>
            <a:chExt cx="2771775" cy="2857500"/>
          </a:xfrm>
        </p:grpSpPr>
        <p:grpSp>
          <p:nvGrpSpPr>
            <p:cNvPr id="17" name="Group 16">
              <a:extLst>
                <a:ext uri="{FF2B5EF4-FFF2-40B4-BE49-F238E27FC236}">
                  <a16:creationId xmlns:a16="http://schemas.microsoft.com/office/drawing/2014/main" id="{C72CB494-256E-4ACD-A666-44EEF9F90D63}"/>
                </a:ext>
              </a:extLst>
            </p:cNvPr>
            <p:cNvGrpSpPr/>
            <p:nvPr/>
          </p:nvGrpSpPr>
          <p:grpSpPr>
            <a:xfrm>
              <a:off x="4710112" y="2000036"/>
              <a:ext cx="2771775" cy="2857500"/>
              <a:chOff x="4710112" y="2000036"/>
              <a:chExt cx="2771775" cy="2857500"/>
            </a:xfrm>
          </p:grpSpPr>
          <p:pic>
            <p:nvPicPr>
              <p:cNvPr id="19" name="Picture 18">
                <a:extLst>
                  <a:ext uri="{FF2B5EF4-FFF2-40B4-BE49-F238E27FC236}">
                    <a16:creationId xmlns:a16="http://schemas.microsoft.com/office/drawing/2014/main" id="{D85E9A76-592F-4501-9442-860054B09E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20" name="Picture 19">
                <a:extLst>
                  <a:ext uri="{FF2B5EF4-FFF2-40B4-BE49-F238E27FC236}">
                    <a16:creationId xmlns:a16="http://schemas.microsoft.com/office/drawing/2014/main" id="{70E2120D-DBEF-49AD-BF30-2DD8C14268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18" name="Picture 17">
              <a:extLst>
                <a:ext uri="{FF2B5EF4-FFF2-40B4-BE49-F238E27FC236}">
                  <a16:creationId xmlns:a16="http://schemas.microsoft.com/office/drawing/2014/main" id="{DFBB80B5-08B5-449E-A18B-72B4938C9A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pic>
        <p:nvPicPr>
          <p:cNvPr id="6" name="Picture 5">
            <a:extLst>
              <a:ext uri="{FF2B5EF4-FFF2-40B4-BE49-F238E27FC236}">
                <a16:creationId xmlns:a16="http://schemas.microsoft.com/office/drawing/2014/main" id="{D81F1CF7-D9CE-47FC-8A35-9AC3F5EA06A5}"/>
              </a:ext>
            </a:extLst>
          </p:cNvPr>
          <p:cNvPicPr>
            <a:picLocks noChangeAspect="1"/>
          </p:cNvPicPr>
          <p:nvPr/>
        </p:nvPicPr>
        <p:blipFill>
          <a:blip r:embed="rId5"/>
          <a:stretch>
            <a:fillRect/>
          </a:stretch>
        </p:blipFill>
        <p:spPr>
          <a:xfrm>
            <a:off x="373791" y="1041174"/>
            <a:ext cx="6536445" cy="5215248"/>
          </a:xfrm>
          <a:prstGeom prst="rect">
            <a:avLst/>
          </a:prstGeom>
        </p:spPr>
      </p:pic>
      <p:sp>
        <p:nvSpPr>
          <p:cNvPr id="13" name="Rectangle: Rounded Corners 12">
            <a:extLst>
              <a:ext uri="{FF2B5EF4-FFF2-40B4-BE49-F238E27FC236}">
                <a16:creationId xmlns:a16="http://schemas.microsoft.com/office/drawing/2014/main" id="{9DB8E152-3176-4B53-8934-A819FB8192CF}"/>
              </a:ext>
            </a:extLst>
          </p:cNvPr>
          <p:cNvSpPr/>
          <p:nvPr/>
        </p:nvSpPr>
        <p:spPr>
          <a:xfrm>
            <a:off x="6115585" y="1981889"/>
            <a:ext cx="5473986" cy="650555"/>
          </a:xfrm>
          <a:prstGeom prst="roundRect">
            <a:avLst/>
          </a:prstGeom>
          <a:solidFill>
            <a:schemeClr val="tx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1" name="Rectangle: Rounded Corners 20">
            <a:extLst>
              <a:ext uri="{FF2B5EF4-FFF2-40B4-BE49-F238E27FC236}">
                <a16:creationId xmlns:a16="http://schemas.microsoft.com/office/drawing/2014/main" id="{F53A4808-19F1-4A84-B69A-D764649EC92D}"/>
              </a:ext>
            </a:extLst>
          </p:cNvPr>
          <p:cNvSpPr/>
          <p:nvPr/>
        </p:nvSpPr>
        <p:spPr>
          <a:xfrm>
            <a:off x="6115585" y="2706377"/>
            <a:ext cx="5473986" cy="650555"/>
          </a:xfrm>
          <a:prstGeom prst="roundRect">
            <a:avLst/>
          </a:prstGeom>
          <a:solidFill>
            <a:schemeClr val="tx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4" name="Rectangle: Rounded Corners 23">
            <a:extLst>
              <a:ext uri="{FF2B5EF4-FFF2-40B4-BE49-F238E27FC236}">
                <a16:creationId xmlns:a16="http://schemas.microsoft.com/office/drawing/2014/main" id="{0CEF2ACF-0994-4E5B-A224-C3E5DA811C65}"/>
              </a:ext>
            </a:extLst>
          </p:cNvPr>
          <p:cNvSpPr/>
          <p:nvPr/>
        </p:nvSpPr>
        <p:spPr>
          <a:xfrm>
            <a:off x="6115585" y="3428324"/>
            <a:ext cx="5473986" cy="650555"/>
          </a:xfrm>
          <a:prstGeom prst="roundRect">
            <a:avLst/>
          </a:prstGeom>
          <a:solidFill>
            <a:schemeClr val="tx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7" name="Rectangle: Rounded Corners 26">
            <a:extLst>
              <a:ext uri="{FF2B5EF4-FFF2-40B4-BE49-F238E27FC236}">
                <a16:creationId xmlns:a16="http://schemas.microsoft.com/office/drawing/2014/main" id="{90A5D45B-FADA-4278-A3DD-76F42C083218}"/>
              </a:ext>
            </a:extLst>
          </p:cNvPr>
          <p:cNvSpPr/>
          <p:nvPr/>
        </p:nvSpPr>
        <p:spPr>
          <a:xfrm>
            <a:off x="6115585" y="4152812"/>
            <a:ext cx="5473986" cy="650555"/>
          </a:xfrm>
          <a:prstGeom prst="roundRect">
            <a:avLst/>
          </a:prstGeom>
          <a:solidFill>
            <a:schemeClr val="tx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30" name="Rectangle: Rounded Corners 29">
            <a:extLst>
              <a:ext uri="{FF2B5EF4-FFF2-40B4-BE49-F238E27FC236}">
                <a16:creationId xmlns:a16="http://schemas.microsoft.com/office/drawing/2014/main" id="{15355B82-A127-43CE-BEA7-E4EDD211BA5B}"/>
              </a:ext>
            </a:extLst>
          </p:cNvPr>
          <p:cNvSpPr/>
          <p:nvPr/>
        </p:nvSpPr>
        <p:spPr>
          <a:xfrm>
            <a:off x="6115585" y="4874992"/>
            <a:ext cx="5473986" cy="650555"/>
          </a:xfrm>
          <a:prstGeom prst="roundRect">
            <a:avLst/>
          </a:prstGeom>
          <a:solidFill>
            <a:schemeClr val="tx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32" name="TextBox 31">
            <a:extLst>
              <a:ext uri="{FF2B5EF4-FFF2-40B4-BE49-F238E27FC236}">
                <a16:creationId xmlns:a16="http://schemas.microsoft.com/office/drawing/2014/main" id="{19835E10-DE8C-416D-83D1-C8001E0855A6}"/>
              </a:ext>
            </a:extLst>
          </p:cNvPr>
          <p:cNvSpPr txBox="1"/>
          <p:nvPr/>
        </p:nvSpPr>
        <p:spPr>
          <a:xfrm>
            <a:off x="6840071" y="1875550"/>
            <a:ext cx="4842284" cy="806375"/>
          </a:xfrm>
          <a:prstGeom prst="rect">
            <a:avLst/>
          </a:prstGeom>
          <a:noFill/>
        </p:spPr>
        <p:txBody>
          <a:bodyPr wrap="square" lIns="155448" tIns="155448" rIns="155448" bIns="155448" rtlCol="0">
            <a:spAutoFit/>
          </a:bodyPr>
          <a:lstStyle/>
          <a:p>
            <a:r>
              <a:rPr lang="en-US" sz="3200" dirty="0">
                <a:solidFill>
                  <a:schemeClr val="bg1"/>
                </a:solidFill>
                <a:latin typeface="Arial" panose="020B0604020202020204" pitchFamily="34" charset="0"/>
                <a:cs typeface="Arial" panose="020B0604020202020204" pitchFamily="34" charset="0"/>
              </a:rPr>
              <a:t>Certificate Authentication</a:t>
            </a:r>
          </a:p>
        </p:txBody>
      </p:sp>
      <p:sp>
        <p:nvSpPr>
          <p:cNvPr id="33" name="TextBox 32">
            <a:extLst>
              <a:ext uri="{FF2B5EF4-FFF2-40B4-BE49-F238E27FC236}">
                <a16:creationId xmlns:a16="http://schemas.microsoft.com/office/drawing/2014/main" id="{42561CB3-E81F-4D9A-89D8-73FEBF57B53B}"/>
              </a:ext>
            </a:extLst>
          </p:cNvPr>
          <p:cNvSpPr txBox="1"/>
          <p:nvPr/>
        </p:nvSpPr>
        <p:spPr>
          <a:xfrm>
            <a:off x="6910237" y="2595781"/>
            <a:ext cx="4771504" cy="806375"/>
          </a:xfrm>
          <a:prstGeom prst="rect">
            <a:avLst/>
          </a:prstGeom>
          <a:noFill/>
        </p:spPr>
        <p:txBody>
          <a:bodyPr wrap="square" lIns="155448" tIns="155448" rIns="155448" bIns="155448" rtlCol="0">
            <a:spAutoFit/>
          </a:bodyPr>
          <a:lstStyle>
            <a:defPPr>
              <a:defRPr lang="en-US"/>
            </a:defPPr>
            <a:lvl1pPr>
              <a:defRPr sz="3200">
                <a:solidFill>
                  <a:schemeClr val="bg1"/>
                </a:solidFill>
                <a:latin typeface="Arial" panose="020B0604020202020204" pitchFamily="34" charset="0"/>
                <a:cs typeface="Arial" panose="020B0604020202020204" pitchFamily="34" charset="0"/>
              </a:defRPr>
            </a:lvl1pPr>
          </a:lstStyle>
          <a:p>
            <a:r>
              <a:rPr lang="en-US" dirty="0"/>
              <a:t>AD/LDAP Authentication</a:t>
            </a:r>
          </a:p>
        </p:txBody>
      </p:sp>
      <p:sp>
        <p:nvSpPr>
          <p:cNvPr id="34" name="TextBox 33">
            <a:extLst>
              <a:ext uri="{FF2B5EF4-FFF2-40B4-BE49-F238E27FC236}">
                <a16:creationId xmlns:a16="http://schemas.microsoft.com/office/drawing/2014/main" id="{B3E1213D-87A8-44A0-9518-E859F1B44436}"/>
              </a:ext>
            </a:extLst>
          </p:cNvPr>
          <p:cNvSpPr txBox="1"/>
          <p:nvPr/>
        </p:nvSpPr>
        <p:spPr>
          <a:xfrm>
            <a:off x="6900216" y="3307812"/>
            <a:ext cx="4986984" cy="806375"/>
          </a:xfrm>
          <a:prstGeom prst="rect">
            <a:avLst/>
          </a:prstGeom>
          <a:noFill/>
        </p:spPr>
        <p:txBody>
          <a:bodyPr wrap="square" lIns="155448" tIns="155448" rIns="155448" bIns="155448" rtlCol="0">
            <a:spAutoFit/>
          </a:bodyPr>
          <a:lstStyle>
            <a:defPPr>
              <a:defRPr lang="en-US"/>
            </a:defPPr>
            <a:lvl1pPr>
              <a:defRPr sz="3200">
                <a:solidFill>
                  <a:schemeClr val="bg1"/>
                </a:solidFill>
                <a:latin typeface="Arial" panose="020B0604020202020204" pitchFamily="34" charset="0"/>
                <a:cs typeface="Arial" panose="020B0604020202020204" pitchFamily="34" charset="0"/>
              </a:defRPr>
            </a:lvl1pPr>
          </a:lstStyle>
          <a:p>
            <a:r>
              <a:rPr lang="en-US" dirty="0"/>
              <a:t>Federation</a:t>
            </a:r>
            <a:r>
              <a:rPr lang="en-US" sz="2800" dirty="0"/>
              <a:t> (SAML/oAuth)</a:t>
            </a:r>
          </a:p>
        </p:txBody>
      </p:sp>
      <p:sp>
        <p:nvSpPr>
          <p:cNvPr id="35" name="TextBox 34">
            <a:extLst>
              <a:ext uri="{FF2B5EF4-FFF2-40B4-BE49-F238E27FC236}">
                <a16:creationId xmlns:a16="http://schemas.microsoft.com/office/drawing/2014/main" id="{52876E71-4E60-432F-AC1A-42E38E8DF195}"/>
              </a:ext>
            </a:extLst>
          </p:cNvPr>
          <p:cNvSpPr txBox="1"/>
          <p:nvPr/>
        </p:nvSpPr>
        <p:spPr>
          <a:xfrm>
            <a:off x="6856052" y="4065235"/>
            <a:ext cx="4755524" cy="806375"/>
          </a:xfrm>
          <a:prstGeom prst="rect">
            <a:avLst/>
          </a:prstGeom>
          <a:noFill/>
        </p:spPr>
        <p:txBody>
          <a:bodyPr wrap="square" lIns="155448" tIns="155448" rIns="155448" bIns="155448" rtlCol="0">
            <a:spAutoFit/>
          </a:bodyPr>
          <a:lstStyle>
            <a:defPPr>
              <a:defRPr lang="en-US"/>
            </a:defPPr>
            <a:lvl1pPr>
              <a:defRPr sz="3200">
                <a:solidFill>
                  <a:schemeClr val="bg1"/>
                </a:solidFill>
                <a:latin typeface="Arial" panose="020B0604020202020204" pitchFamily="34" charset="0"/>
                <a:cs typeface="Arial" panose="020B0604020202020204" pitchFamily="34" charset="0"/>
              </a:defRPr>
            </a:lvl1pPr>
          </a:lstStyle>
          <a:p>
            <a:r>
              <a:rPr lang="en-US" dirty="0"/>
              <a:t>Multi-Factor </a:t>
            </a:r>
            <a:r>
              <a:rPr lang="en-US" dirty="0" err="1"/>
              <a:t>Auth</a:t>
            </a:r>
            <a:r>
              <a:rPr lang="en-US" dirty="0"/>
              <a:t> (MFA)</a:t>
            </a:r>
          </a:p>
        </p:txBody>
      </p:sp>
      <p:sp>
        <p:nvSpPr>
          <p:cNvPr id="36" name="TextBox 35">
            <a:extLst>
              <a:ext uri="{FF2B5EF4-FFF2-40B4-BE49-F238E27FC236}">
                <a16:creationId xmlns:a16="http://schemas.microsoft.com/office/drawing/2014/main" id="{2E2955E4-99F9-4406-B012-25BCC46F01F6}"/>
              </a:ext>
            </a:extLst>
          </p:cNvPr>
          <p:cNvSpPr txBox="1"/>
          <p:nvPr/>
        </p:nvSpPr>
        <p:spPr>
          <a:xfrm>
            <a:off x="6862076" y="4780712"/>
            <a:ext cx="4727495" cy="806375"/>
          </a:xfrm>
          <a:prstGeom prst="rect">
            <a:avLst/>
          </a:prstGeom>
          <a:noFill/>
        </p:spPr>
        <p:txBody>
          <a:bodyPr wrap="square" lIns="155448" tIns="155448" rIns="155448" bIns="155448" rtlCol="0">
            <a:spAutoFit/>
          </a:bodyPr>
          <a:lstStyle>
            <a:defPPr>
              <a:defRPr lang="en-US"/>
            </a:defPPr>
            <a:lvl1pPr>
              <a:defRPr sz="3200">
                <a:solidFill>
                  <a:schemeClr val="bg1"/>
                </a:solidFill>
                <a:latin typeface="Arial" panose="020B0604020202020204" pitchFamily="34" charset="0"/>
                <a:cs typeface="Arial" panose="020B0604020202020204" pitchFamily="34" charset="0"/>
              </a:defRPr>
            </a:lvl1pPr>
          </a:lstStyle>
          <a:p>
            <a:r>
              <a:rPr lang="en-US" dirty="0"/>
              <a:t>Client Gating Criteria </a:t>
            </a:r>
          </a:p>
        </p:txBody>
      </p:sp>
      <p:pic>
        <p:nvPicPr>
          <p:cNvPr id="8" name="Picture 7">
            <a:extLst>
              <a:ext uri="{FF2B5EF4-FFF2-40B4-BE49-F238E27FC236}">
                <a16:creationId xmlns:a16="http://schemas.microsoft.com/office/drawing/2014/main" id="{ACFFFA92-263B-459F-BF8E-7B80CED3FE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86254" y="2000063"/>
            <a:ext cx="735965" cy="613304"/>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11C81A2-60C4-448D-A83A-9D988BDB79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3587" y="2565955"/>
            <a:ext cx="612465" cy="866025"/>
          </a:xfrm>
          <a:prstGeom prst="rect">
            <a:avLst/>
          </a:prstGeom>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AA77B8EE-3566-4190-9542-30CFB5491A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74357" y="3602409"/>
            <a:ext cx="425859" cy="425859"/>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AB7F5F6E-D54B-45EB-AFC4-2417DC8619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49769" y="3470738"/>
            <a:ext cx="400050" cy="400050"/>
          </a:xfrm>
          <a:prstGeom prst="rect">
            <a:avLst/>
          </a:prstGeom>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561F0068-5DE0-4F0A-81AD-CC183DEEA2E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86254" y="4249308"/>
            <a:ext cx="697634" cy="475550"/>
          </a:xfrm>
          <a:prstGeom prst="rect">
            <a:avLst/>
          </a:prstGeom>
          <a:effectLst>
            <a:outerShdw blurRad="50800" dist="38100" dir="2700000" algn="tl" rotWithShape="0">
              <a:prstClr val="black">
                <a:alpha val="40000"/>
              </a:prstClr>
            </a:outerShdw>
          </a:effectLst>
        </p:spPr>
      </p:pic>
      <p:pic>
        <p:nvPicPr>
          <p:cNvPr id="47" name="Picture 46">
            <a:extLst>
              <a:ext uri="{FF2B5EF4-FFF2-40B4-BE49-F238E27FC236}">
                <a16:creationId xmlns:a16="http://schemas.microsoft.com/office/drawing/2014/main" id="{E81C430B-CB92-4A72-A7AC-6808AD84AE5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28896" y="4914402"/>
            <a:ext cx="571734" cy="5717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267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4" grpId="0" animBg="1"/>
      <p:bldP spid="27" grpId="0" animBg="1"/>
      <p:bldP spid="30" grpId="0" animBg="1"/>
      <p:bldP spid="32" grpId="0"/>
      <p:bldP spid="33" grpId="0"/>
      <p:bldP spid="34" grpId="0"/>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21</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APM: Access Controls</a:t>
            </a:r>
          </a:p>
        </p:txBody>
      </p:sp>
      <p:grpSp>
        <p:nvGrpSpPr>
          <p:cNvPr id="16" name="Group 15">
            <a:extLst>
              <a:ext uri="{FF2B5EF4-FFF2-40B4-BE49-F238E27FC236}">
                <a16:creationId xmlns:a16="http://schemas.microsoft.com/office/drawing/2014/main" id="{E46F993F-B1E9-4AE4-93CB-585F66699133}"/>
              </a:ext>
            </a:extLst>
          </p:cNvPr>
          <p:cNvGrpSpPr/>
          <p:nvPr/>
        </p:nvGrpSpPr>
        <p:grpSpPr>
          <a:xfrm>
            <a:off x="11089190" y="83106"/>
            <a:ext cx="1024390" cy="1056071"/>
            <a:chOff x="4710112" y="2000036"/>
            <a:chExt cx="2771775" cy="2857500"/>
          </a:xfrm>
        </p:grpSpPr>
        <p:grpSp>
          <p:nvGrpSpPr>
            <p:cNvPr id="17" name="Group 16">
              <a:extLst>
                <a:ext uri="{FF2B5EF4-FFF2-40B4-BE49-F238E27FC236}">
                  <a16:creationId xmlns:a16="http://schemas.microsoft.com/office/drawing/2014/main" id="{C72CB494-256E-4ACD-A666-44EEF9F90D63}"/>
                </a:ext>
              </a:extLst>
            </p:cNvPr>
            <p:cNvGrpSpPr/>
            <p:nvPr/>
          </p:nvGrpSpPr>
          <p:grpSpPr>
            <a:xfrm>
              <a:off x="4710112" y="2000036"/>
              <a:ext cx="2771775" cy="2857500"/>
              <a:chOff x="4710112" y="2000036"/>
              <a:chExt cx="2771775" cy="2857500"/>
            </a:xfrm>
          </p:grpSpPr>
          <p:pic>
            <p:nvPicPr>
              <p:cNvPr id="19" name="Picture 18">
                <a:extLst>
                  <a:ext uri="{FF2B5EF4-FFF2-40B4-BE49-F238E27FC236}">
                    <a16:creationId xmlns:a16="http://schemas.microsoft.com/office/drawing/2014/main" id="{D85E9A76-592F-4501-9442-860054B09E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20" name="Picture 19">
                <a:extLst>
                  <a:ext uri="{FF2B5EF4-FFF2-40B4-BE49-F238E27FC236}">
                    <a16:creationId xmlns:a16="http://schemas.microsoft.com/office/drawing/2014/main" id="{70E2120D-DBEF-49AD-BF30-2DD8C1426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18" name="Picture 17">
              <a:extLst>
                <a:ext uri="{FF2B5EF4-FFF2-40B4-BE49-F238E27FC236}">
                  <a16:creationId xmlns:a16="http://schemas.microsoft.com/office/drawing/2014/main" id="{DFBB80B5-08B5-449E-A18B-72B4938C9A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pic>
        <p:nvPicPr>
          <p:cNvPr id="5" name="Picture 4">
            <a:extLst>
              <a:ext uri="{FF2B5EF4-FFF2-40B4-BE49-F238E27FC236}">
                <a16:creationId xmlns:a16="http://schemas.microsoft.com/office/drawing/2014/main" id="{25A11683-F918-442C-97E4-867EABD4FC8E}"/>
              </a:ext>
            </a:extLst>
          </p:cNvPr>
          <p:cNvPicPr>
            <a:picLocks noChangeAspect="1"/>
          </p:cNvPicPr>
          <p:nvPr/>
        </p:nvPicPr>
        <p:blipFill>
          <a:blip r:embed="rId6"/>
          <a:stretch>
            <a:fillRect/>
          </a:stretch>
        </p:blipFill>
        <p:spPr>
          <a:xfrm>
            <a:off x="417642" y="1149871"/>
            <a:ext cx="11356716" cy="5420530"/>
          </a:xfrm>
          <a:prstGeom prst="rect">
            <a:avLst/>
          </a:prstGeom>
        </p:spPr>
      </p:pic>
    </p:spTree>
    <p:extLst>
      <p:ext uri="{BB962C8B-B14F-4D97-AF65-F5344CB8AC3E}">
        <p14:creationId xmlns:p14="http://schemas.microsoft.com/office/powerpoint/2010/main" val="355603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22</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APM: URI Controls</a:t>
            </a:r>
          </a:p>
        </p:txBody>
      </p:sp>
      <p:grpSp>
        <p:nvGrpSpPr>
          <p:cNvPr id="16" name="Group 15">
            <a:extLst>
              <a:ext uri="{FF2B5EF4-FFF2-40B4-BE49-F238E27FC236}">
                <a16:creationId xmlns:a16="http://schemas.microsoft.com/office/drawing/2014/main" id="{E46F993F-B1E9-4AE4-93CB-585F66699133}"/>
              </a:ext>
            </a:extLst>
          </p:cNvPr>
          <p:cNvGrpSpPr/>
          <p:nvPr/>
        </p:nvGrpSpPr>
        <p:grpSpPr>
          <a:xfrm>
            <a:off x="11089190" y="83106"/>
            <a:ext cx="1024390" cy="1056071"/>
            <a:chOff x="4710112" y="2000036"/>
            <a:chExt cx="2771775" cy="2857500"/>
          </a:xfrm>
        </p:grpSpPr>
        <p:grpSp>
          <p:nvGrpSpPr>
            <p:cNvPr id="17" name="Group 16">
              <a:extLst>
                <a:ext uri="{FF2B5EF4-FFF2-40B4-BE49-F238E27FC236}">
                  <a16:creationId xmlns:a16="http://schemas.microsoft.com/office/drawing/2014/main" id="{C72CB494-256E-4ACD-A666-44EEF9F90D63}"/>
                </a:ext>
              </a:extLst>
            </p:cNvPr>
            <p:cNvGrpSpPr/>
            <p:nvPr/>
          </p:nvGrpSpPr>
          <p:grpSpPr>
            <a:xfrm>
              <a:off x="4710112" y="2000036"/>
              <a:ext cx="2771775" cy="2857500"/>
              <a:chOff x="4710112" y="2000036"/>
              <a:chExt cx="2771775" cy="2857500"/>
            </a:xfrm>
          </p:grpSpPr>
          <p:pic>
            <p:nvPicPr>
              <p:cNvPr id="19" name="Picture 18">
                <a:extLst>
                  <a:ext uri="{FF2B5EF4-FFF2-40B4-BE49-F238E27FC236}">
                    <a16:creationId xmlns:a16="http://schemas.microsoft.com/office/drawing/2014/main" id="{D85E9A76-592F-4501-9442-860054B09E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20" name="Picture 19">
                <a:extLst>
                  <a:ext uri="{FF2B5EF4-FFF2-40B4-BE49-F238E27FC236}">
                    <a16:creationId xmlns:a16="http://schemas.microsoft.com/office/drawing/2014/main" id="{70E2120D-DBEF-49AD-BF30-2DD8C14268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18" name="Picture 17">
              <a:extLst>
                <a:ext uri="{FF2B5EF4-FFF2-40B4-BE49-F238E27FC236}">
                  <a16:creationId xmlns:a16="http://schemas.microsoft.com/office/drawing/2014/main" id="{DFBB80B5-08B5-449E-A18B-72B4938C9A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sp>
        <p:nvSpPr>
          <p:cNvPr id="10" name="AutoShape 3">
            <a:extLst>
              <a:ext uri="{FF2B5EF4-FFF2-40B4-BE49-F238E27FC236}">
                <a16:creationId xmlns:a16="http://schemas.microsoft.com/office/drawing/2014/main" id="{D58707E9-3B49-4717-8A6F-6399FAB6F18B}"/>
              </a:ext>
            </a:extLst>
          </p:cNvPr>
          <p:cNvSpPr>
            <a:spLocks noChangeAspect="1" noChangeArrowheads="1" noTextEdit="1"/>
          </p:cNvSpPr>
          <p:nvPr/>
        </p:nvSpPr>
        <p:spPr bwMode="auto">
          <a:xfrm>
            <a:off x="501850" y="1367769"/>
            <a:ext cx="2971800"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Arial"/>
              <a:ea typeface="+mn-ea"/>
              <a:cs typeface="+mn-cs"/>
            </a:endParaRPr>
          </a:p>
        </p:txBody>
      </p:sp>
      <p:sp>
        <p:nvSpPr>
          <p:cNvPr id="11" name="Freeform 5">
            <a:extLst>
              <a:ext uri="{FF2B5EF4-FFF2-40B4-BE49-F238E27FC236}">
                <a16:creationId xmlns:a16="http://schemas.microsoft.com/office/drawing/2014/main" id="{A185EACE-ADAB-4BE1-98FC-DAAAE2C121CE}"/>
              </a:ext>
            </a:extLst>
          </p:cNvPr>
          <p:cNvSpPr>
            <a:spLocks/>
          </p:cNvSpPr>
          <p:nvPr/>
        </p:nvSpPr>
        <p:spPr bwMode="auto">
          <a:xfrm>
            <a:off x="527250" y="1388406"/>
            <a:ext cx="4919242" cy="4478614"/>
          </a:xfrm>
          <a:custGeom>
            <a:avLst/>
            <a:gdLst>
              <a:gd name="T0" fmla="*/ 0 w 3840"/>
              <a:gd name="T1" fmla="*/ 5439 h 5439"/>
              <a:gd name="T2" fmla="*/ 0 w 3840"/>
              <a:gd name="T3" fmla="*/ 5439 h 5439"/>
              <a:gd name="T4" fmla="*/ 3840 w 3840"/>
              <a:gd name="T5" fmla="*/ 5439 h 5439"/>
              <a:gd name="T6" fmla="*/ 3840 w 3840"/>
              <a:gd name="T7" fmla="*/ 0 h 5439"/>
              <a:gd name="T8" fmla="*/ 0 w 3840"/>
              <a:gd name="T9" fmla="*/ 0 h 5439"/>
              <a:gd name="T10" fmla="*/ 0 w 3840"/>
              <a:gd name="T11" fmla="*/ 5439 h 5439"/>
            </a:gdLst>
            <a:ahLst/>
            <a:cxnLst>
              <a:cxn ang="0">
                <a:pos x="T0" y="T1"/>
              </a:cxn>
              <a:cxn ang="0">
                <a:pos x="T2" y="T3"/>
              </a:cxn>
              <a:cxn ang="0">
                <a:pos x="T4" y="T5"/>
              </a:cxn>
              <a:cxn ang="0">
                <a:pos x="T6" y="T7"/>
              </a:cxn>
              <a:cxn ang="0">
                <a:pos x="T8" y="T9"/>
              </a:cxn>
              <a:cxn ang="0">
                <a:pos x="T10" y="T11"/>
              </a:cxn>
            </a:cxnLst>
            <a:rect l="0" t="0" r="r" b="b"/>
            <a:pathLst>
              <a:path w="3840" h="5439">
                <a:moveTo>
                  <a:pt x="0" y="5439"/>
                </a:moveTo>
                <a:lnTo>
                  <a:pt x="0" y="5439"/>
                </a:lnTo>
                <a:lnTo>
                  <a:pt x="3840" y="5439"/>
                </a:lnTo>
                <a:lnTo>
                  <a:pt x="3840" y="0"/>
                </a:lnTo>
                <a:lnTo>
                  <a:pt x="0" y="0"/>
                </a:lnTo>
                <a:lnTo>
                  <a:pt x="0" y="5439"/>
                </a:lnTo>
                <a:close/>
              </a:path>
            </a:pathLst>
          </a:custGeom>
          <a:solidFill>
            <a:srgbClr val="F2F2F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Arial"/>
              <a:ea typeface="+mn-ea"/>
              <a:cs typeface="+mn-cs"/>
            </a:endParaRPr>
          </a:p>
        </p:txBody>
      </p:sp>
      <p:sp>
        <p:nvSpPr>
          <p:cNvPr id="12" name="Freeform 6">
            <a:extLst>
              <a:ext uri="{FF2B5EF4-FFF2-40B4-BE49-F238E27FC236}">
                <a16:creationId xmlns:a16="http://schemas.microsoft.com/office/drawing/2014/main" id="{E0F9830B-6BD8-4C56-ACBD-F54F857CED7D}"/>
              </a:ext>
            </a:extLst>
          </p:cNvPr>
          <p:cNvSpPr>
            <a:spLocks/>
          </p:cNvSpPr>
          <p:nvPr/>
        </p:nvSpPr>
        <p:spPr bwMode="auto">
          <a:xfrm>
            <a:off x="527249" y="1388406"/>
            <a:ext cx="4919243" cy="4478614"/>
          </a:xfrm>
          <a:custGeom>
            <a:avLst/>
            <a:gdLst>
              <a:gd name="T0" fmla="*/ 0 w 3840"/>
              <a:gd name="T1" fmla="*/ 0 h 5440"/>
              <a:gd name="T2" fmla="*/ 0 w 3840"/>
              <a:gd name="T3" fmla="*/ 0 h 5440"/>
              <a:gd name="T4" fmla="*/ 3840 w 3840"/>
              <a:gd name="T5" fmla="*/ 0 h 5440"/>
              <a:gd name="T6" fmla="*/ 3840 w 3840"/>
              <a:gd name="T7" fmla="*/ 5440 h 5440"/>
              <a:gd name="T8" fmla="*/ 0 w 3840"/>
              <a:gd name="T9" fmla="*/ 5440 h 5440"/>
              <a:gd name="T10" fmla="*/ 0 w 3840"/>
              <a:gd name="T11" fmla="*/ 0 h 5440"/>
            </a:gdLst>
            <a:ahLst/>
            <a:cxnLst>
              <a:cxn ang="0">
                <a:pos x="T0" y="T1"/>
              </a:cxn>
              <a:cxn ang="0">
                <a:pos x="T2" y="T3"/>
              </a:cxn>
              <a:cxn ang="0">
                <a:pos x="T4" y="T5"/>
              </a:cxn>
              <a:cxn ang="0">
                <a:pos x="T6" y="T7"/>
              </a:cxn>
              <a:cxn ang="0">
                <a:pos x="T8" y="T9"/>
              </a:cxn>
              <a:cxn ang="0">
                <a:pos x="T10" y="T11"/>
              </a:cxn>
            </a:cxnLst>
            <a:rect l="0" t="0" r="r" b="b"/>
            <a:pathLst>
              <a:path w="3840" h="5440">
                <a:moveTo>
                  <a:pt x="0" y="0"/>
                </a:moveTo>
                <a:lnTo>
                  <a:pt x="0" y="0"/>
                </a:lnTo>
                <a:lnTo>
                  <a:pt x="3840" y="0"/>
                </a:lnTo>
                <a:lnTo>
                  <a:pt x="3840" y="5440"/>
                </a:lnTo>
                <a:lnTo>
                  <a:pt x="0" y="5440"/>
                </a:lnTo>
                <a:lnTo>
                  <a:pt x="0" y="0"/>
                </a:lnTo>
                <a:close/>
              </a:path>
            </a:pathLst>
          </a:custGeom>
          <a:noFill/>
          <a:ln w="9525" cap="flat">
            <a:solidFill>
              <a:srgbClr val="4D4F5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Arial"/>
              <a:ea typeface="+mn-ea"/>
              <a:cs typeface="+mn-cs"/>
            </a:endParaRPr>
          </a:p>
        </p:txBody>
      </p:sp>
      <p:sp>
        <p:nvSpPr>
          <p:cNvPr id="13" name="Freeform 7">
            <a:extLst>
              <a:ext uri="{FF2B5EF4-FFF2-40B4-BE49-F238E27FC236}">
                <a16:creationId xmlns:a16="http://schemas.microsoft.com/office/drawing/2014/main" id="{F7E93FC7-2AE8-4F23-AB3F-443B4BBED62B}"/>
              </a:ext>
            </a:extLst>
          </p:cNvPr>
          <p:cNvSpPr>
            <a:spLocks/>
          </p:cNvSpPr>
          <p:nvPr/>
        </p:nvSpPr>
        <p:spPr bwMode="auto">
          <a:xfrm>
            <a:off x="525663" y="3213534"/>
            <a:ext cx="4920829" cy="2653486"/>
          </a:xfrm>
          <a:custGeom>
            <a:avLst/>
            <a:gdLst>
              <a:gd name="T0" fmla="*/ 0 w 3840"/>
              <a:gd name="T1" fmla="*/ 1600 h 1600"/>
              <a:gd name="T2" fmla="*/ 0 w 3840"/>
              <a:gd name="T3" fmla="*/ 1600 h 1600"/>
              <a:gd name="T4" fmla="*/ 3840 w 3840"/>
              <a:gd name="T5" fmla="*/ 1600 h 1600"/>
              <a:gd name="T6" fmla="*/ 3840 w 3840"/>
              <a:gd name="T7" fmla="*/ 0 h 1600"/>
              <a:gd name="T8" fmla="*/ 0 w 3840"/>
              <a:gd name="T9" fmla="*/ 0 h 1600"/>
              <a:gd name="T10" fmla="*/ 0 w 3840"/>
              <a:gd name="T11" fmla="*/ 1600 h 1600"/>
            </a:gdLst>
            <a:ahLst/>
            <a:cxnLst>
              <a:cxn ang="0">
                <a:pos x="T0" y="T1"/>
              </a:cxn>
              <a:cxn ang="0">
                <a:pos x="T2" y="T3"/>
              </a:cxn>
              <a:cxn ang="0">
                <a:pos x="T4" y="T5"/>
              </a:cxn>
              <a:cxn ang="0">
                <a:pos x="T6" y="T7"/>
              </a:cxn>
              <a:cxn ang="0">
                <a:pos x="T8" y="T9"/>
              </a:cxn>
              <a:cxn ang="0">
                <a:pos x="T10" y="T11"/>
              </a:cxn>
            </a:cxnLst>
            <a:rect l="0" t="0" r="r" b="b"/>
            <a:pathLst>
              <a:path w="3840" h="1600">
                <a:moveTo>
                  <a:pt x="0" y="1600"/>
                </a:moveTo>
                <a:lnTo>
                  <a:pt x="0" y="1600"/>
                </a:lnTo>
                <a:lnTo>
                  <a:pt x="3840" y="1600"/>
                </a:lnTo>
                <a:lnTo>
                  <a:pt x="3840" y="0"/>
                </a:lnTo>
                <a:lnTo>
                  <a:pt x="0" y="0"/>
                </a:lnTo>
                <a:lnTo>
                  <a:pt x="0" y="1600"/>
                </a:lnTo>
                <a:close/>
              </a:path>
            </a:pathLst>
          </a:custGeom>
          <a:solidFill>
            <a:srgbClr val="D6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Arial"/>
              <a:ea typeface="+mn-ea"/>
              <a:cs typeface="+mn-cs"/>
            </a:endParaRPr>
          </a:p>
        </p:txBody>
      </p:sp>
      <p:sp>
        <p:nvSpPr>
          <p:cNvPr id="14" name="Freeform 133">
            <a:extLst>
              <a:ext uri="{FF2B5EF4-FFF2-40B4-BE49-F238E27FC236}">
                <a16:creationId xmlns:a16="http://schemas.microsoft.com/office/drawing/2014/main" id="{AF7D9A76-2490-45FF-AAC2-6CA82BC0A25A}"/>
              </a:ext>
            </a:extLst>
          </p:cNvPr>
          <p:cNvSpPr>
            <a:spLocks noEditPoints="1"/>
          </p:cNvSpPr>
          <p:nvPr/>
        </p:nvSpPr>
        <p:spPr bwMode="auto">
          <a:xfrm rot="10800000">
            <a:off x="2546122" y="1542972"/>
            <a:ext cx="879910" cy="848443"/>
          </a:xfrm>
          <a:custGeom>
            <a:avLst/>
            <a:gdLst>
              <a:gd name="T0" fmla="*/ 746 w 800"/>
              <a:gd name="T1" fmla="*/ 187 h 827"/>
              <a:gd name="T2" fmla="*/ 800 w 800"/>
              <a:gd name="T3" fmla="*/ 52 h 827"/>
              <a:gd name="T4" fmla="*/ 656 w 800"/>
              <a:gd name="T5" fmla="*/ 0 h 827"/>
              <a:gd name="T6" fmla="*/ 600 w 800"/>
              <a:gd name="T7" fmla="*/ 96 h 827"/>
              <a:gd name="T8" fmla="*/ 145 w 800"/>
              <a:gd name="T9" fmla="*/ 160 h 827"/>
              <a:gd name="T10" fmla="*/ 0 w 800"/>
              <a:gd name="T11" fmla="*/ 213 h 827"/>
              <a:gd name="T12" fmla="*/ 56 w 800"/>
              <a:gd name="T13" fmla="*/ 348 h 827"/>
              <a:gd name="T14" fmla="*/ 76 w 800"/>
              <a:gd name="T15" fmla="*/ 479 h 827"/>
              <a:gd name="T16" fmla="*/ 0 w 800"/>
              <a:gd name="T17" fmla="*/ 533 h 827"/>
              <a:gd name="T18" fmla="*/ 56 w 800"/>
              <a:gd name="T19" fmla="*/ 667 h 827"/>
              <a:gd name="T20" fmla="*/ 198 w 800"/>
              <a:gd name="T21" fmla="*/ 625 h 827"/>
              <a:gd name="T22" fmla="*/ 600 w 800"/>
              <a:gd name="T23" fmla="*/ 775 h 827"/>
              <a:gd name="T24" fmla="*/ 746 w 800"/>
              <a:gd name="T25" fmla="*/ 827 h 827"/>
              <a:gd name="T26" fmla="*/ 800 w 800"/>
              <a:gd name="T27" fmla="*/ 692 h 827"/>
              <a:gd name="T28" fmla="*/ 726 w 800"/>
              <a:gd name="T29" fmla="*/ 640 h 827"/>
              <a:gd name="T30" fmla="*/ 746 w 800"/>
              <a:gd name="T31" fmla="*/ 508 h 827"/>
              <a:gd name="T32" fmla="*/ 800 w 800"/>
              <a:gd name="T33" fmla="*/ 373 h 827"/>
              <a:gd name="T34" fmla="*/ 726 w 800"/>
              <a:gd name="T35" fmla="*/ 319 h 827"/>
              <a:gd name="T36" fmla="*/ 746 w 800"/>
              <a:gd name="T37" fmla="*/ 187 h 827"/>
              <a:gd name="T38" fmla="*/ 600 w 800"/>
              <a:gd name="T39" fmla="*/ 414 h 827"/>
              <a:gd name="T40" fmla="*/ 406 w 800"/>
              <a:gd name="T41" fmla="*/ 467 h 827"/>
              <a:gd name="T42" fmla="*/ 406 w 800"/>
              <a:gd name="T43" fmla="*/ 360 h 827"/>
              <a:gd name="T44" fmla="*/ 600 w 800"/>
              <a:gd name="T45" fmla="*/ 414 h 827"/>
              <a:gd name="T46" fmla="*/ 200 w 800"/>
              <a:gd name="T47" fmla="*/ 571 h 827"/>
              <a:gd name="T48" fmla="*/ 395 w 800"/>
              <a:gd name="T49" fmla="*/ 521 h 827"/>
              <a:gd name="T50" fmla="*/ 200 w 800"/>
              <a:gd name="T51" fmla="*/ 575 h 827"/>
              <a:gd name="T52" fmla="*/ 200 w 800"/>
              <a:gd name="T53" fmla="*/ 571 h 827"/>
              <a:gd name="T54" fmla="*/ 206 w 800"/>
              <a:gd name="T55" fmla="*/ 521 h 827"/>
              <a:gd name="T56" fmla="*/ 348 w 800"/>
              <a:gd name="T57" fmla="*/ 483 h 827"/>
              <a:gd name="T58" fmla="*/ 206 w 800"/>
              <a:gd name="T59" fmla="*/ 521 h 827"/>
              <a:gd name="T60" fmla="*/ 300 w 800"/>
              <a:gd name="T61" fmla="*/ 382 h 827"/>
              <a:gd name="T62" fmla="*/ 348 w 800"/>
              <a:gd name="T63" fmla="*/ 344 h 827"/>
              <a:gd name="T64" fmla="*/ 300 w 800"/>
              <a:gd name="T65" fmla="*/ 382 h 827"/>
              <a:gd name="T66" fmla="*/ 200 w 800"/>
              <a:gd name="T67" fmla="*/ 256 h 827"/>
              <a:gd name="T68" fmla="*/ 595 w 800"/>
              <a:gd name="T69" fmla="*/ 146 h 827"/>
              <a:gd name="T70" fmla="*/ 200 w 800"/>
              <a:gd name="T71" fmla="*/ 256 h 827"/>
              <a:gd name="T72" fmla="*/ 124 w 800"/>
              <a:gd name="T73" fmla="*/ 348 h 827"/>
              <a:gd name="T74" fmla="*/ 145 w 800"/>
              <a:gd name="T75" fmla="*/ 348 h 827"/>
              <a:gd name="T76" fmla="*/ 261 w 800"/>
              <a:gd name="T77" fmla="*/ 414 h 827"/>
              <a:gd name="T78" fmla="*/ 145 w 800"/>
              <a:gd name="T79" fmla="*/ 479 h 827"/>
              <a:gd name="T80" fmla="*/ 124 w 800"/>
              <a:gd name="T81" fmla="*/ 348 h 827"/>
              <a:gd name="T82" fmla="*/ 676 w 800"/>
              <a:gd name="T83" fmla="*/ 640 h 827"/>
              <a:gd name="T84" fmla="*/ 656 w 800"/>
              <a:gd name="T85" fmla="*/ 640 h 827"/>
              <a:gd name="T86" fmla="*/ 452 w 800"/>
              <a:gd name="T87" fmla="*/ 504 h 827"/>
              <a:gd name="T88" fmla="*/ 656 w 800"/>
              <a:gd name="T89" fmla="*/ 508 h 827"/>
              <a:gd name="T90" fmla="*/ 676 w 800"/>
              <a:gd name="T91" fmla="*/ 640 h 827"/>
              <a:gd name="T92" fmla="*/ 676 w 800"/>
              <a:gd name="T93" fmla="*/ 319 h 827"/>
              <a:gd name="T94" fmla="*/ 656 w 800"/>
              <a:gd name="T95" fmla="*/ 319 h 827"/>
              <a:gd name="T96" fmla="*/ 454 w 800"/>
              <a:gd name="T97" fmla="*/ 323 h 827"/>
              <a:gd name="T98" fmla="*/ 656 w 800"/>
              <a:gd name="T99" fmla="*/ 187 h 827"/>
              <a:gd name="T100" fmla="*/ 676 w 800"/>
              <a:gd name="T101" fmla="*/ 319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0" h="827">
                <a:moveTo>
                  <a:pt x="746" y="187"/>
                </a:moveTo>
                <a:lnTo>
                  <a:pt x="746" y="187"/>
                </a:lnTo>
                <a:cubicBezTo>
                  <a:pt x="776" y="187"/>
                  <a:pt x="800" y="164"/>
                  <a:pt x="800" y="135"/>
                </a:cubicBezTo>
                <a:cubicBezTo>
                  <a:pt x="800" y="52"/>
                  <a:pt x="800" y="52"/>
                  <a:pt x="800" y="52"/>
                </a:cubicBezTo>
                <a:cubicBezTo>
                  <a:pt x="800" y="24"/>
                  <a:pt x="776" y="0"/>
                  <a:pt x="746" y="0"/>
                </a:cubicBezTo>
                <a:cubicBezTo>
                  <a:pt x="656" y="0"/>
                  <a:pt x="656" y="0"/>
                  <a:pt x="656" y="0"/>
                </a:cubicBezTo>
                <a:cubicBezTo>
                  <a:pt x="626" y="0"/>
                  <a:pt x="600" y="24"/>
                  <a:pt x="600" y="52"/>
                </a:cubicBezTo>
                <a:cubicBezTo>
                  <a:pt x="600" y="96"/>
                  <a:pt x="600" y="96"/>
                  <a:pt x="600" y="96"/>
                </a:cubicBezTo>
                <a:cubicBezTo>
                  <a:pt x="198" y="202"/>
                  <a:pt x="198" y="202"/>
                  <a:pt x="198" y="202"/>
                </a:cubicBezTo>
                <a:cubicBezTo>
                  <a:pt x="195" y="178"/>
                  <a:pt x="172" y="160"/>
                  <a:pt x="145" y="160"/>
                </a:cubicBezTo>
                <a:cubicBezTo>
                  <a:pt x="56" y="160"/>
                  <a:pt x="56" y="160"/>
                  <a:pt x="56" y="160"/>
                </a:cubicBezTo>
                <a:cubicBezTo>
                  <a:pt x="24" y="160"/>
                  <a:pt x="0" y="184"/>
                  <a:pt x="0" y="213"/>
                </a:cubicBezTo>
                <a:cubicBezTo>
                  <a:pt x="0" y="294"/>
                  <a:pt x="0" y="294"/>
                  <a:pt x="0" y="294"/>
                </a:cubicBezTo>
                <a:cubicBezTo>
                  <a:pt x="0" y="324"/>
                  <a:pt x="24" y="348"/>
                  <a:pt x="56" y="348"/>
                </a:cubicBezTo>
                <a:cubicBezTo>
                  <a:pt x="76" y="348"/>
                  <a:pt x="76" y="348"/>
                  <a:pt x="76" y="348"/>
                </a:cubicBezTo>
                <a:cubicBezTo>
                  <a:pt x="76" y="479"/>
                  <a:pt x="76" y="479"/>
                  <a:pt x="76" y="479"/>
                </a:cubicBezTo>
                <a:cubicBezTo>
                  <a:pt x="56" y="479"/>
                  <a:pt x="56" y="479"/>
                  <a:pt x="56" y="479"/>
                </a:cubicBezTo>
                <a:cubicBezTo>
                  <a:pt x="24" y="479"/>
                  <a:pt x="0" y="503"/>
                  <a:pt x="0" y="533"/>
                </a:cubicBezTo>
                <a:cubicBezTo>
                  <a:pt x="0" y="614"/>
                  <a:pt x="0" y="614"/>
                  <a:pt x="0" y="614"/>
                </a:cubicBezTo>
                <a:cubicBezTo>
                  <a:pt x="0" y="643"/>
                  <a:pt x="24" y="667"/>
                  <a:pt x="56" y="667"/>
                </a:cubicBezTo>
                <a:cubicBezTo>
                  <a:pt x="145" y="667"/>
                  <a:pt x="145" y="667"/>
                  <a:pt x="145" y="667"/>
                </a:cubicBezTo>
                <a:cubicBezTo>
                  <a:pt x="172" y="667"/>
                  <a:pt x="195" y="649"/>
                  <a:pt x="198" y="625"/>
                </a:cubicBezTo>
                <a:cubicBezTo>
                  <a:pt x="600" y="731"/>
                  <a:pt x="600" y="731"/>
                  <a:pt x="600" y="731"/>
                </a:cubicBezTo>
                <a:cubicBezTo>
                  <a:pt x="600" y="775"/>
                  <a:pt x="600" y="775"/>
                  <a:pt x="600" y="775"/>
                </a:cubicBezTo>
                <a:cubicBezTo>
                  <a:pt x="600" y="803"/>
                  <a:pt x="626" y="827"/>
                  <a:pt x="656" y="827"/>
                </a:cubicBezTo>
                <a:cubicBezTo>
                  <a:pt x="746" y="827"/>
                  <a:pt x="746" y="827"/>
                  <a:pt x="746" y="827"/>
                </a:cubicBezTo>
                <a:cubicBezTo>
                  <a:pt x="776" y="827"/>
                  <a:pt x="800" y="803"/>
                  <a:pt x="800" y="775"/>
                </a:cubicBezTo>
                <a:cubicBezTo>
                  <a:pt x="800" y="692"/>
                  <a:pt x="800" y="692"/>
                  <a:pt x="800" y="692"/>
                </a:cubicBezTo>
                <a:cubicBezTo>
                  <a:pt x="800" y="663"/>
                  <a:pt x="776" y="640"/>
                  <a:pt x="746" y="640"/>
                </a:cubicBezTo>
                <a:cubicBezTo>
                  <a:pt x="726" y="640"/>
                  <a:pt x="726" y="640"/>
                  <a:pt x="726" y="640"/>
                </a:cubicBezTo>
                <a:cubicBezTo>
                  <a:pt x="726" y="508"/>
                  <a:pt x="726" y="508"/>
                  <a:pt x="726" y="508"/>
                </a:cubicBezTo>
                <a:cubicBezTo>
                  <a:pt x="746" y="508"/>
                  <a:pt x="746" y="508"/>
                  <a:pt x="746" y="508"/>
                </a:cubicBezTo>
                <a:cubicBezTo>
                  <a:pt x="776" y="508"/>
                  <a:pt x="800" y="483"/>
                  <a:pt x="800" y="454"/>
                </a:cubicBezTo>
                <a:cubicBezTo>
                  <a:pt x="800" y="373"/>
                  <a:pt x="800" y="373"/>
                  <a:pt x="800" y="373"/>
                </a:cubicBezTo>
                <a:cubicBezTo>
                  <a:pt x="800" y="344"/>
                  <a:pt x="776" y="319"/>
                  <a:pt x="746" y="319"/>
                </a:cubicBezTo>
                <a:cubicBezTo>
                  <a:pt x="726" y="319"/>
                  <a:pt x="726" y="319"/>
                  <a:pt x="726" y="319"/>
                </a:cubicBezTo>
                <a:cubicBezTo>
                  <a:pt x="726" y="187"/>
                  <a:pt x="726" y="187"/>
                  <a:pt x="726" y="187"/>
                </a:cubicBezTo>
                <a:lnTo>
                  <a:pt x="746" y="187"/>
                </a:lnTo>
                <a:lnTo>
                  <a:pt x="746" y="187"/>
                </a:lnTo>
                <a:close/>
                <a:moveTo>
                  <a:pt x="600" y="414"/>
                </a:moveTo>
                <a:lnTo>
                  <a:pt x="600" y="414"/>
                </a:lnTo>
                <a:cubicBezTo>
                  <a:pt x="406" y="467"/>
                  <a:pt x="406" y="467"/>
                  <a:pt x="406" y="467"/>
                </a:cubicBezTo>
                <a:cubicBezTo>
                  <a:pt x="339" y="414"/>
                  <a:pt x="339" y="414"/>
                  <a:pt x="339" y="414"/>
                </a:cubicBezTo>
                <a:cubicBezTo>
                  <a:pt x="406" y="360"/>
                  <a:pt x="406" y="360"/>
                  <a:pt x="406" y="360"/>
                </a:cubicBezTo>
                <a:cubicBezTo>
                  <a:pt x="600" y="413"/>
                  <a:pt x="600" y="413"/>
                  <a:pt x="600" y="413"/>
                </a:cubicBezTo>
                <a:lnTo>
                  <a:pt x="600" y="414"/>
                </a:lnTo>
                <a:lnTo>
                  <a:pt x="600" y="414"/>
                </a:lnTo>
                <a:close/>
                <a:moveTo>
                  <a:pt x="200" y="571"/>
                </a:moveTo>
                <a:lnTo>
                  <a:pt x="200" y="571"/>
                </a:lnTo>
                <a:cubicBezTo>
                  <a:pt x="395" y="521"/>
                  <a:pt x="395" y="521"/>
                  <a:pt x="395" y="521"/>
                </a:cubicBezTo>
                <a:cubicBezTo>
                  <a:pt x="595" y="681"/>
                  <a:pt x="595" y="681"/>
                  <a:pt x="595" y="681"/>
                </a:cubicBezTo>
                <a:cubicBezTo>
                  <a:pt x="200" y="575"/>
                  <a:pt x="200" y="575"/>
                  <a:pt x="200" y="575"/>
                </a:cubicBezTo>
                <a:lnTo>
                  <a:pt x="200" y="571"/>
                </a:lnTo>
                <a:lnTo>
                  <a:pt x="200" y="571"/>
                </a:lnTo>
                <a:close/>
                <a:moveTo>
                  <a:pt x="206" y="521"/>
                </a:moveTo>
                <a:lnTo>
                  <a:pt x="206" y="521"/>
                </a:lnTo>
                <a:cubicBezTo>
                  <a:pt x="300" y="445"/>
                  <a:pt x="300" y="445"/>
                  <a:pt x="300" y="445"/>
                </a:cubicBezTo>
                <a:cubicBezTo>
                  <a:pt x="348" y="483"/>
                  <a:pt x="348" y="483"/>
                  <a:pt x="348" y="483"/>
                </a:cubicBezTo>
                <a:lnTo>
                  <a:pt x="206" y="521"/>
                </a:lnTo>
                <a:lnTo>
                  <a:pt x="206" y="521"/>
                </a:lnTo>
                <a:close/>
                <a:moveTo>
                  <a:pt x="300" y="382"/>
                </a:moveTo>
                <a:lnTo>
                  <a:pt x="300" y="382"/>
                </a:lnTo>
                <a:cubicBezTo>
                  <a:pt x="206" y="306"/>
                  <a:pt x="206" y="306"/>
                  <a:pt x="206" y="306"/>
                </a:cubicBezTo>
                <a:cubicBezTo>
                  <a:pt x="348" y="344"/>
                  <a:pt x="348" y="344"/>
                  <a:pt x="348" y="344"/>
                </a:cubicBezTo>
                <a:lnTo>
                  <a:pt x="300" y="382"/>
                </a:lnTo>
                <a:lnTo>
                  <a:pt x="300" y="382"/>
                </a:lnTo>
                <a:close/>
                <a:moveTo>
                  <a:pt x="200" y="256"/>
                </a:moveTo>
                <a:lnTo>
                  <a:pt x="200" y="256"/>
                </a:lnTo>
                <a:cubicBezTo>
                  <a:pt x="200" y="252"/>
                  <a:pt x="200" y="252"/>
                  <a:pt x="200" y="252"/>
                </a:cubicBezTo>
                <a:cubicBezTo>
                  <a:pt x="595" y="146"/>
                  <a:pt x="595" y="146"/>
                  <a:pt x="595" y="146"/>
                </a:cubicBezTo>
                <a:cubicBezTo>
                  <a:pt x="395" y="306"/>
                  <a:pt x="395" y="306"/>
                  <a:pt x="395" y="306"/>
                </a:cubicBezTo>
                <a:lnTo>
                  <a:pt x="200" y="256"/>
                </a:lnTo>
                <a:lnTo>
                  <a:pt x="200" y="256"/>
                </a:lnTo>
                <a:close/>
                <a:moveTo>
                  <a:pt x="124" y="348"/>
                </a:moveTo>
                <a:lnTo>
                  <a:pt x="124" y="348"/>
                </a:lnTo>
                <a:cubicBezTo>
                  <a:pt x="145" y="348"/>
                  <a:pt x="145" y="348"/>
                  <a:pt x="145" y="348"/>
                </a:cubicBezTo>
                <a:cubicBezTo>
                  <a:pt x="154" y="348"/>
                  <a:pt x="163" y="346"/>
                  <a:pt x="171" y="341"/>
                </a:cubicBezTo>
                <a:cubicBezTo>
                  <a:pt x="261" y="414"/>
                  <a:pt x="261" y="414"/>
                  <a:pt x="261" y="414"/>
                </a:cubicBezTo>
                <a:cubicBezTo>
                  <a:pt x="171" y="486"/>
                  <a:pt x="171" y="486"/>
                  <a:pt x="171" y="486"/>
                </a:cubicBezTo>
                <a:cubicBezTo>
                  <a:pt x="163" y="481"/>
                  <a:pt x="154" y="479"/>
                  <a:pt x="145" y="479"/>
                </a:cubicBezTo>
                <a:cubicBezTo>
                  <a:pt x="124" y="479"/>
                  <a:pt x="124" y="479"/>
                  <a:pt x="124" y="479"/>
                </a:cubicBezTo>
                <a:lnTo>
                  <a:pt x="124" y="348"/>
                </a:lnTo>
                <a:lnTo>
                  <a:pt x="124" y="348"/>
                </a:lnTo>
                <a:close/>
                <a:moveTo>
                  <a:pt x="676" y="640"/>
                </a:moveTo>
                <a:lnTo>
                  <a:pt x="676" y="640"/>
                </a:lnTo>
                <a:cubicBezTo>
                  <a:pt x="656" y="640"/>
                  <a:pt x="656" y="640"/>
                  <a:pt x="656" y="640"/>
                </a:cubicBezTo>
                <a:cubicBezTo>
                  <a:pt x="646" y="640"/>
                  <a:pt x="637" y="641"/>
                  <a:pt x="630" y="645"/>
                </a:cubicBezTo>
                <a:cubicBezTo>
                  <a:pt x="452" y="504"/>
                  <a:pt x="452" y="504"/>
                  <a:pt x="452" y="504"/>
                </a:cubicBezTo>
                <a:cubicBezTo>
                  <a:pt x="602" y="465"/>
                  <a:pt x="602" y="465"/>
                  <a:pt x="602" y="465"/>
                </a:cubicBezTo>
                <a:cubicBezTo>
                  <a:pt x="608" y="488"/>
                  <a:pt x="630" y="508"/>
                  <a:pt x="656" y="508"/>
                </a:cubicBezTo>
                <a:cubicBezTo>
                  <a:pt x="676" y="508"/>
                  <a:pt x="676" y="508"/>
                  <a:pt x="676" y="508"/>
                </a:cubicBezTo>
                <a:lnTo>
                  <a:pt x="676" y="640"/>
                </a:lnTo>
                <a:lnTo>
                  <a:pt x="676" y="640"/>
                </a:lnTo>
                <a:close/>
                <a:moveTo>
                  <a:pt x="676" y="319"/>
                </a:moveTo>
                <a:lnTo>
                  <a:pt x="676" y="319"/>
                </a:lnTo>
                <a:cubicBezTo>
                  <a:pt x="656" y="319"/>
                  <a:pt x="656" y="319"/>
                  <a:pt x="656" y="319"/>
                </a:cubicBezTo>
                <a:cubicBezTo>
                  <a:pt x="630" y="319"/>
                  <a:pt x="608" y="339"/>
                  <a:pt x="602" y="362"/>
                </a:cubicBezTo>
                <a:cubicBezTo>
                  <a:pt x="454" y="323"/>
                  <a:pt x="454" y="323"/>
                  <a:pt x="454" y="323"/>
                </a:cubicBezTo>
                <a:cubicBezTo>
                  <a:pt x="630" y="182"/>
                  <a:pt x="630" y="182"/>
                  <a:pt x="630" y="182"/>
                </a:cubicBezTo>
                <a:cubicBezTo>
                  <a:pt x="637" y="186"/>
                  <a:pt x="646" y="187"/>
                  <a:pt x="656" y="187"/>
                </a:cubicBezTo>
                <a:cubicBezTo>
                  <a:pt x="676" y="187"/>
                  <a:pt x="676" y="187"/>
                  <a:pt x="676" y="187"/>
                </a:cubicBezTo>
                <a:lnTo>
                  <a:pt x="676" y="319"/>
                </a:lnTo>
                <a:lnTo>
                  <a:pt x="676" y="319"/>
                </a:lnTo>
                <a:close/>
              </a:path>
            </a:pathLst>
          </a:custGeom>
          <a:solidFill>
            <a:srgbClr val="4D4D4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Arial"/>
              <a:ea typeface="+mn-ea"/>
              <a:cs typeface="+mn-cs"/>
            </a:endParaRPr>
          </a:p>
        </p:txBody>
      </p:sp>
      <p:sp>
        <p:nvSpPr>
          <p:cNvPr id="15" name="Text Placeholder 8">
            <a:extLst>
              <a:ext uri="{FF2B5EF4-FFF2-40B4-BE49-F238E27FC236}">
                <a16:creationId xmlns:a16="http://schemas.microsoft.com/office/drawing/2014/main" id="{8913C5AF-BECB-4B97-8134-A0850C67D910}"/>
              </a:ext>
            </a:extLst>
          </p:cNvPr>
          <p:cNvSpPr txBox="1">
            <a:spLocks/>
          </p:cNvSpPr>
          <p:nvPr/>
        </p:nvSpPr>
        <p:spPr>
          <a:xfrm>
            <a:off x="525663" y="3733410"/>
            <a:ext cx="4920830" cy="1694320"/>
          </a:xfrm>
          <a:prstGeom prst="rect">
            <a:avLst/>
          </a:prstGeom>
        </p:spPr>
        <p:txBody>
          <a:bodyPr wrap="square" lIns="68589" tIns="34295" rIns="68589" bIns="34295">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Franklin Gothic Book"/>
              </a:rPr>
              <a:t>Authentication Events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Franklin Gothic Book"/>
              </a:rPr>
              <a:t>Establishes</a:t>
            </a:r>
            <a:r>
              <a:rPr kumimoji="0" lang="en-US" sz="2400" b="0" i="0" u="none" strike="noStrike" kern="1200" cap="none" spc="0" normalizeH="0" noProof="0" dirty="0">
                <a:ln>
                  <a:noFill/>
                </a:ln>
                <a:solidFill>
                  <a:srgbClr val="FFFFFF"/>
                </a:solidFill>
                <a:effectLst/>
                <a:uLnTx/>
                <a:uFillTx/>
                <a:latin typeface="Arial"/>
                <a:ea typeface="+mn-ea"/>
                <a:cs typeface="Franklin Gothic Book"/>
              </a:rPr>
              <a:t> Session/Session Variables</a:t>
            </a:r>
            <a:endParaRPr kumimoji="0" lang="en-US" sz="2400" b="0" i="0" u="none" strike="noStrike" kern="1200" cap="none" spc="0" normalizeH="0" baseline="0" noProof="0" dirty="0">
              <a:ln>
                <a:noFill/>
              </a:ln>
              <a:solidFill>
                <a:srgbClr val="FFFFFF"/>
              </a:solidFill>
              <a:effectLst/>
              <a:uLnTx/>
              <a:uFillTx/>
              <a:latin typeface="Arial"/>
              <a:ea typeface="+mn-ea"/>
              <a:cs typeface="Franklin Gothic Book"/>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Franklin Gothic Book"/>
              </a:rPr>
              <a:t>“Access Policy” Events</a:t>
            </a:r>
          </a:p>
        </p:txBody>
      </p:sp>
      <p:sp>
        <p:nvSpPr>
          <p:cNvPr id="21" name="Text Placeholder 8">
            <a:extLst>
              <a:ext uri="{FF2B5EF4-FFF2-40B4-BE49-F238E27FC236}">
                <a16:creationId xmlns:a16="http://schemas.microsoft.com/office/drawing/2014/main" id="{4B4F24E5-F045-41D9-94FF-0830A84F67F7}"/>
              </a:ext>
            </a:extLst>
          </p:cNvPr>
          <p:cNvSpPr txBox="1">
            <a:spLocks/>
          </p:cNvSpPr>
          <p:nvPr/>
        </p:nvSpPr>
        <p:spPr>
          <a:xfrm>
            <a:off x="525662" y="2497322"/>
            <a:ext cx="4920830" cy="526367"/>
          </a:xfrm>
          <a:prstGeom prst="rect">
            <a:avLst/>
          </a:prstGeom>
          <a:noFill/>
        </p:spPr>
        <p:txBody>
          <a:bodyPr lIns="68589" tIns="34295" rIns="68589" bIns="34295">
            <a:noAutofit/>
          </a:bodyPr>
          <a:lstStyle>
            <a:defPPr>
              <a:defRPr lang="en-US"/>
            </a:defPPr>
            <a:lvl1pPr indent="0" algn="ctr" defTabSz="457200">
              <a:spcBef>
                <a:spcPct val="20000"/>
              </a:spcBef>
              <a:buFont typeface="Arial"/>
              <a:buNone/>
              <a:defRPr sz="3200">
                <a:solidFill>
                  <a:schemeClr val="accent1">
                    <a:lumMod val="75000"/>
                  </a:schemeClr>
                </a:solidFill>
                <a:latin typeface="Franklin Gothic Medium"/>
                <a:ea typeface="Tahoma" pitchFamily="34" charset="0"/>
                <a:cs typeface="Franklin Gothic Medium"/>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JM" sz="2400" b="0" i="0" u="none" strike="noStrike" kern="1200" cap="none" spc="0" normalizeH="0" baseline="0" noProof="0" dirty="0">
                <a:ln>
                  <a:noFill/>
                </a:ln>
                <a:gradFill>
                  <a:gsLst>
                    <a:gs pos="0">
                      <a:srgbClr val="D60000">
                        <a:lumMod val="75000"/>
                      </a:srgbClr>
                    </a:gs>
                    <a:gs pos="100000">
                      <a:srgbClr val="D60000">
                        <a:lumMod val="75000"/>
                      </a:srgbClr>
                    </a:gs>
                  </a:gsLst>
                  <a:lin ang="5400000" scaled="1"/>
                </a:gradFill>
                <a:effectLst/>
                <a:uLnTx/>
                <a:uFillTx/>
                <a:latin typeface="Arial"/>
                <a:ea typeface="Tahoma" pitchFamily="34" charset="0"/>
              </a:rPr>
              <a:t>Per </a:t>
            </a:r>
            <a:r>
              <a:rPr kumimoji="0" lang="en-JM" sz="2400" b="1" i="0" u="none" strike="noStrike" kern="1200" cap="none" spc="0" normalizeH="0" baseline="0" noProof="0" dirty="0">
                <a:ln>
                  <a:noFill/>
                </a:ln>
                <a:gradFill>
                  <a:gsLst>
                    <a:gs pos="0">
                      <a:srgbClr val="D60000">
                        <a:lumMod val="75000"/>
                      </a:srgbClr>
                    </a:gs>
                    <a:gs pos="100000">
                      <a:srgbClr val="D60000">
                        <a:lumMod val="75000"/>
                      </a:srgbClr>
                    </a:gs>
                  </a:gsLst>
                  <a:lin ang="5400000" scaled="1"/>
                </a:gradFill>
                <a:effectLst/>
                <a:uLnTx/>
                <a:uFillTx/>
                <a:latin typeface="Arial"/>
                <a:ea typeface="Tahoma" pitchFamily="34" charset="0"/>
              </a:rPr>
              <a:t>SESSION</a:t>
            </a:r>
            <a:r>
              <a:rPr kumimoji="0" lang="en-JM" sz="2400" b="0" i="0" u="none" strike="noStrike" kern="1200" cap="none" spc="0" normalizeH="0" baseline="0" noProof="0" dirty="0">
                <a:ln>
                  <a:noFill/>
                </a:ln>
                <a:gradFill>
                  <a:gsLst>
                    <a:gs pos="0">
                      <a:srgbClr val="D60000">
                        <a:lumMod val="75000"/>
                      </a:srgbClr>
                    </a:gs>
                    <a:gs pos="100000">
                      <a:srgbClr val="D60000">
                        <a:lumMod val="75000"/>
                      </a:srgbClr>
                    </a:gs>
                  </a:gsLst>
                  <a:lin ang="5400000" scaled="1"/>
                </a:gradFill>
                <a:effectLst/>
                <a:uLnTx/>
                <a:uFillTx/>
                <a:latin typeface="Arial"/>
                <a:ea typeface="Tahoma" pitchFamily="34" charset="0"/>
              </a:rPr>
              <a:t> Policies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4D4F53"/>
                </a:solidFill>
                <a:effectLst/>
                <a:uLnTx/>
                <a:uFillTx/>
                <a:latin typeface="Franklin Gothic Medium"/>
                <a:ea typeface="Tahoma" pitchFamily="34" charset="0"/>
                <a:cs typeface="Franklin Gothic Book"/>
              </a:rPr>
              <a:t>ONLY occurs at Session Start</a:t>
            </a:r>
            <a:endParaRPr kumimoji="0" lang="en-JM" sz="2400" b="0" i="0" u="none" strike="noStrike" kern="1200" cap="none" spc="0" normalizeH="0" baseline="0" noProof="0" dirty="0">
              <a:ln>
                <a:noFill/>
              </a:ln>
              <a:gradFill>
                <a:gsLst>
                  <a:gs pos="0">
                    <a:srgbClr val="D60000">
                      <a:lumMod val="75000"/>
                    </a:srgbClr>
                  </a:gs>
                  <a:gs pos="100000">
                    <a:srgbClr val="D60000">
                      <a:lumMod val="75000"/>
                    </a:srgbClr>
                  </a:gs>
                </a:gsLst>
                <a:lin ang="5400000" scaled="1"/>
              </a:gradFill>
              <a:effectLst/>
              <a:uLnTx/>
              <a:uFillTx/>
              <a:latin typeface="Arial"/>
              <a:ea typeface="Tahoma" pitchFamily="34" charset="0"/>
            </a:endParaRPr>
          </a:p>
        </p:txBody>
      </p:sp>
      <p:sp>
        <p:nvSpPr>
          <p:cNvPr id="22" name="AutoShape 3">
            <a:extLst>
              <a:ext uri="{FF2B5EF4-FFF2-40B4-BE49-F238E27FC236}">
                <a16:creationId xmlns:a16="http://schemas.microsoft.com/office/drawing/2014/main" id="{D0798962-18E3-439F-B4D4-A5FDDF146021}"/>
              </a:ext>
            </a:extLst>
          </p:cNvPr>
          <p:cNvSpPr>
            <a:spLocks noChangeAspect="1" noChangeArrowheads="1" noTextEdit="1"/>
          </p:cNvSpPr>
          <p:nvPr/>
        </p:nvSpPr>
        <p:spPr bwMode="auto">
          <a:xfrm>
            <a:off x="6715906" y="1354356"/>
            <a:ext cx="2971800"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Arial"/>
              <a:ea typeface="+mn-ea"/>
              <a:cs typeface="+mn-cs"/>
            </a:endParaRPr>
          </a:p>
        </p:txBody>
      </p:sp>
      <p:sp>
        <p:nvSpPr>
          <p:cNvPr id="23" name="Freeform 5">
            <a:extLst>
              <a:ext uri="{FF2B5EF4-FFF2-40B4-BE49-F238E27FC236}">
                <a16:creationId xmlns:a16="http://schemas.microsoft.com/office/drawing/2014/main" id="{B5D14E15-797A-4B76-BA91-BB2B5FF34179}"/>
              </a:ext>
            </a:extLst>
          </p:cNvPr>
          <p:cNvSpPr>
            <a:spLocks/>
          </p:cNvSpPr>
          <p:nvPr/>
        </p:nvSpPr>
        <p:spPr bwMode="auto">
          <a:xfrm>
            <a:off x="6438473" y="1374993"/>
            <a:ext cx="4944805" cy="4451625"/>
          </a:xfrm>
          <a:custGeom>
            <a:avLst/>
            <a:gdLst>
              <a:gd name="T0" fmla="*/ 0 w 3840"/>
              <a:gd name="T1" fmla="*/ 5439 h 5439"/>
              <a:gd name="T2" fmla="*/ 0 w 3840"/>
              <a:gd name="T3" fmla="*/ 5439 h 5439"/>
              <a:gd name="T4" fmla="*/ 3840 w 3840"/>
              <a:gd name="T5" fmla="*/ 5439 h 5439"/>
              <a:gd name="T6" fmla="*/ 3840 w 3840"/>
              <a:gd name="T7" fmla="*/ 0 h 5439"/>
              <a:gd name="T8" fmla="*/ 0 w 3840"/>
              <a:gd name="T9" fmla="*/ 0 h 5439"/>
              <a:gd name="T10" fmla="*/ 0 w 3840"/>
              <a:gd name="T11" fmla="*/ 5439 h 5439"/>
            </a:gdLst>
            <a:ahLst/>
            <a:cxnLst>
              <a:cxn ang="0">
                <a:pos x="T0" y="T1"/>
              </a:cxn>
              <a:cxn ang="0">
                <a:pos x="T2" y="T3"/>
              </a:cxn>
              <a:cxn ang="0">
                <a:pos x="T4" y="T5"/>
              </a:cxn>
              <a:cxn ang="0">
                <a:pos x="T6" y="T7"/>
              </a:cxn>
              <a:cxn ang="0">
                <a:pos x="T8" y="T9"/>
              </a:cxn>
              <a:cxn ang="0">
                <a:pos x="T10" y="T11"/>
              </a:cxn>
            </a:cxnLst>
            <a:rect l="0" t="0" r="r" b="b"/>
            <a:pathLst>
              <a:path w="3840" h="5439">
                <a:moveTo>
                  <a:pt x="0" y="5439"/>
                </a:moveTo>
                <a:lnTo>
                  <a:pt x="0" y="5439"/>
                </a:lnTo>
                <a:lnTo>
                  <a:pt x="3840" y="5439"/>
                </a:lnTo>
                <a:lnTo>
                  <a:pt x="3840" y="0"/>
                </a:lnTo>
                <a:lnTo>
                  <a:pt x="0" y="0"/>
                </a:lnTo>
                <a:lnTo>
                  <a:pt x="0" y="5439"/>
                </a:lnTo>
                <a:close/>
              </a:path>
            </a:pathLst>
          </a:custGeom>
          <a:solidFill>
            <a:srgbClr val="F2F2F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Arial"/>
              <a:ea typeface="+mn-ea"/>
              <a:cs typeface="+mn-cs"/>
            </a:endParaRPr>
          </a:p>
        </p:txBody>
      </p:sp>
      <p:sp>
        <p:nvSpPr>
          <p:cNvPr id="24" name="Freeform 6">
            <a:extLst>
              <a:ext uri="{FF2B5EF4-FFF2-40B4-BE49-F238E27FC236}">
                <a16:creationId xmlns:a16="http://schemas.microsoft.com/office/drawing/2014/main" id="{CB55872A-96D5-4C9C-A139-DC5A7DE5EBA7}"/>
              </a:ext>
            </a:extLst>
          </p:cNvPr>
          <p:cNvSpPr>
            <a:spLocks/>
          </p:cNvSpPr>
          <p:nvPr/>
        </p:nvSpPr>
        <p:spPr bwMode="auto">
          <a:xfrm>
            <a:off x="6438473" y="1374993"/>
            <a:ext cx="4944805" cy="4430988"/>
          </a:xfrm>
          <a:custGeom>
            <a:avLst/>
            <a:gdLst>
              <a:gd name="T0" fmla="*/ 0 w 3840"/>
              <a:gd name="T1" fmla="*/ 0 h 5440"/>
              <a:gd name="T2" fmla="*/ 0 w 3840"/>
              <a:gd name="T3" fmla="*/ 0 h 5440"/>
              <a:gd name="T4" fmla="*/ 3840 w 3840"/>
              <a:gd name="T5" fmla="*/ 0 h 5440"/>
              <a:gd name="T6" fmla="*/ 3840 w 3840"/>
              <a:gd name="T7" fmla="*/ 5440 h 5440"/>
              <a:gd name="T8" fmla="*/ 0 w 3840"/>
              <a:gd name="T9" fmla="*/ 5440 h 5440"/>
              <a:gd name="T10" fmla="*/ 0 w 3840"/>
              <a:gd name="T11" fmla="*/ 0 h 5440"/>
            </a:gdLst>
            <a:ahLst/>
            <a:cxnLst>
              <a:cxn ang="0">
                <a:pos x="T0" y="T1"/>
              </a:cxn>
              <a:cxn ang="0">
                <a:pos x="T2" y="T3"/>
              </a:cxn>
              <a:cxn ang="0">
                <a:pos x="T4" y="T5"/>
              </a:cxn>
              <a:cxn ang="0">
                <a:pos x="T6" y="T7"/>
              </a:cxn>
              <a:cxn ang="0">
                <a:pos x="T8" y="T9"/>
              </a:cxn>
              <a:cxn ang="0">
                <a:pos x="T10" y="T11"/>
              </a:cxn>
            </a:cxnLst>
            <a:rect l="0" t="0" r="r" b="b"/>
            <a:pathLst>
              <a:path w="3840" h="5440">
                <a:moveTo>
                  <a:pt x="0" y="0"/>
                </a:moveTo>
                <a:lnTo>
                  <a:pt x="0" y="0"/>
                </a:lnTo>
                <a:lnTo>
                  <a:pt x="3840" y="0"/>
                </a:lnTo>
                <a:lnTo>
                  <a:pt x="3840" y="5440"/>
                </a:lnTo>
                <a:lnTo>
                  <a:pt x="0" y="5440"/>
                </a:lnTo>
                <a:lnTo>
                  <a:pt x="0" y="0"/>
                </a:lnTo>
                <a:close/>
              </a:path>
            </a:pathLst>
          </a:custGeom>
          <a:noFill/>
          <a:ln w="9525" cap="flat">
            <a:solidFill>
              <a:srgbClr val="4D4F5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Arial"/>
              <a:ea typeface="+mn-ea"/>
              <a:cs typeface="+mn-cs"/>
            </a:endParaRPr>
          </a:p>
        </p:txBody>
      </p:sp>
      <p:sp>
        <p:nvSpPr>
          <p:cNvPr id="25" name="Freeform 7">
            <a:extLst>
              <a:ext uri="{FF2B5EF4-FFF2-40B4-BE49-F238E27FC236}">
                <a16:creationId xmlns:a16="http://schemas.microsoft.com/office/drawing/2014/main" id="{410FF76D-467F-4F16-B2E6-B47D63251433}"/>
              </a:ext>
            </a:extLst>
          </p:cNvPr>
          <p:cNvSpPr>
            <a:spLocks/>
          </p:cNvSpPr>
          <p:nvPr/>
        </p:nvSpPr>
        <p:spPr bwMode="auto">
          <a:xfrm>
            <a:off x="6438473" y="3211551"/>
            <a:ext cx="4944805" cy="2605860"/>
          </a:xfrm>
          <a:custGeom>
            <a:avLst/>
            <a:gdLst>
              <a:gd name="T0" fmla="*/ 0 w 3840"/>
              <a:gd name="T1" fmla="*/ 1600 h 1600"/>
              <a:gd name="T2" fmla="*/ 0 w 3840"/>
              <a:gd name="T3" fmla="*/ 1600 h 1600"/>
              <a:gd name="T4" fmla="*/ 3840 w 3840"/>
              <a:gd name="T5" fmla="*/ 1600 h 1600"/>
              <a:gd name="T6" fmla="*/ 3840 w 3840"/>
              <a:gd name="T7" fmla="*/ 0 h 1600"/>
              <a:gd name="T8" fmla="*/ 0 w 3840"/>
              <a:gd name="T9" fmla="*/ 0 h 1600"/>
              <a:gd name="T10" fmla="*/ 0 w 3840"/>
              <a:gd name="T11" fmla="*/ 1600 h 1600"/>
            </a:gdLst>
            <a:ahLst/>
            <a:cxnLst>
              <a:cxn ang="0">
                <a:pos x="T0" y="T1"/>
              </a:cxn>
              <a:cxn ang="0">
                <a:pos x="T2" y="T3"/>
              </a:cxn>
              <a:cxn ang="0">
                <a:pos x="T4" y="T5"/>
              </a:cxn>
              <a:cxn ang="0">
                <a:pos x="T6" y="T7"/>
              </a:cxn>
              <a:cxn ang="0">
                <a:pos x="T8" y="T9"/>
              </a:cxn>
              <a:cxn ang="0">
                <a:pos x="T10" y="T11"/>
              </a:cxn>
            </a:cxnLst>
            <a:rect l="0" t="0" r="r" b="b"/>
            <a:pathLst>
              <a:path w="3840" h="1600">
                <a:moveTo>
                  <a:pt x="0" y="1600"/>
                </a:moveTo>
                <a:lnTo>
                  <a:pt x="0" y="1600"/>
                </a:lnTo>
                <a:lnTo>
                  <a:pt x="3840" y="1600"/>
                </a:lnTo>
                <a:lnTo>
                  <a:pt x="3840" y="0"/>
                </a:lnTo>
                <a:lnTo>
                  <a:pt x="0" y="0"/>
                </a:lnTo>
                <a:lnTo>
                  <a:pt x="0" y="1600"/>
                </a:lnTo>
                <a:close/>
              </a:path>
            </a:pathLst>
          </a:custGeom>
          <a:solidFill>
            <a:srgbClr val="008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Franklin Gothic Book"/>
            </a:endParaRPr>
          </a:p>
        </p:txBody>
      </p:sp>
      <p:sp>
        <p:nvSpPr>
          <p:cNvPr id="26" name="Freeform 133">
            <a:extLst>
              <a:ext uri="{FF2B5EF4-FFF2-40B4-BE49-F238E27FC236}">
                <a16:creationId xmlns:a16="http://schemas.microsoft.com/office/drawing/2014/main" id="{88938779-BDF6-49D3-B846-B2054E0B9B64}"/>
              </a:ext>
            </a:extLst>
          </p:cNvPr>
          <p:cNvSpPr>
            <a:spLocks noEditPoints="1"/>
          </p:cNvSpPr>
          <p:nvPr/>
        </p:nvSpPr>
        <p:spPr bwMode="auto">
          <a:xfrm>
            <a:off x="8470920" y="1535818"/>
            <a:ext cx="879910" cy="848443"/>
          </a:xfrm>
          <a:custGeom>
            <a:avLst/>
            <a:gdLst>
              <a:gd name="T0" fmla="*/ 746 w 800"/>
              <a:gd name="T1" fmla="*/ 187 h 827"/>
              <a:gd name="T2" fmla="*/ 800 w 800"/>
              <a:gd name="T3" fmla="*/ 52 h 827"/>
              <a:gd name="T4" fmla="*/ 656 w 800"/>
              <a:gd name="T5" fmla="*/ 0 h 827"/>
              <a:gd name="T6" fmla="*/ 600 w 800"/>
              <a:gd name="T7" fmla="*/ 96 h 827"/>
              <a:gd name="T8" fmla="*/ 145 w 800"/>
              <a:gd name="T9" fmla="*/ 160 h 827"/>
              <a:gd name="T10" fmla="*/ 0 w 800"/>
              <a:gd name="T11" fmla="*/ 213 h 827"/>
              <a:gd name="T12" fmla="*/ 56 w 800"/>
              <a:gd name="T13" fmla="*/ 348 h 827"/>
              <a:gd name="T14" fmla="*/ 76 w 800"/>
              <a:gd name="T15" fmla="*/ 479 h 827"/>
              <a:gd name="T16" fmla="*/ 0 w 800"/>
              <a:gd name="T17" fmla="*/ 533 h 827"/>
              <a:gd name="T18" fmla="*/ 56 w 800"/>
              <a:gd name="T19" fmla="*/ 667 h 827"/>
              <a:gd name="T20" fmla="*/ 198 w 800"/>
              <a:gd name="T21" fmla="*/ 625 h 827"/>
              <a:gd name="T22" fmla="*/ 600 w 800"/>
              <a:gd name="T23" fmla="*/ 775 h 827"/>
              <a:gd name="T24" fmla="*/ 746 w 800"/>
              <a:gd name="T25" fmla="*/ 827 h 827"/>
              <a:gd name="T26" fmla="*/ 800 w 800"/>
              <a:gd name="T27" fmla="*/ 692 h 827"/>
              <a:gd name="T28" fmla="*/ 726 w 800"/>
              <a:gd name="T29" fmla="*/ 640 h 827"/>
              <a:gd name="T30" fmla="*/ 746 w 800"/>
              <a:gd name="T31" fmla="*/ 508 h 827"/>
              <a:gd name="T32" fmla="*/ 800 w 800"/>
              <a:gd name="T33" fmla="*/ 373 h 827"/>
              <a:gd name="T34" fmla="*/ 726 w 800"/>
              <a:gd name="T35" fmla="*/ 319 h 827"/>
              <a:gd name="T36" fmla="*/ 746 w 800"/>
              <a:gd name="T37" fmla="*/ 187 h 827"/>
              <a:gd name="T38" fmla="*/ 600 w 800"/>
              <a:gd name="T39" fmla="*/ 414 h 827"/>
              <a:gd name="T40" fmla="*/ 406 w 800"/>
              <a:gd name="T41" fmla="*/ 467 h 827"/>
              <a:gd name="T42" fmla="*/ 406 w 800"/>
              <a:gd name="T43" fmla="*/ 360 h 827"/>
              <a:gd name="T44" fmla="*/ 600 w 800"/>
              <a:gd name="T45" fmla="*/ 414 h 827"/>
              <a:gd name="T46" fmla="*/ 200 w 800"/>
              <a:gd name="T47" fmla="*/ 571 h 827"/>
              <a:gd name="T48" fmla="*/ 395 w 800"/>
              <a:gd name="T49" fmla="*/ 521 h 827"/>
              <a:gd name="T50" fmla="*/ 200 w 800"/>
              <a:gd name="T51" fmla="*/ 575 h 827"/>
              <a:gd name="T52" fmla="*/ 200 w 800"/>
              <a:gd name="T53" fmla="*/ 571 h 827"/>
              <a:gd name="T54" fmla="*/ 206 w 800"/>
              <a:gd name="T55" fmla="*/ 521 h 827"/>
              <a:gd name="T56" fmla="*/ 348 w 800"/>
              <a:gd name="T57" fmla="*/ 483 h 827"/>
              <a:gd name="T58" fmla="*/ 206 w 800"/>
              <a:gd name="T59" fmla="*/ 521 h 827"/>
              <a:gd name="T60" fmla="*/ 300 w 800"/>
              <a:gd name="T61" fmla="*/ 382 h 827"/>
              <a:gd name="T62" fmla="*/ 348 w 800"/>
              <a:gd name="T63" fmla="*/ 344 h 827"/>
              <a:gd name="T64" fmla="*/ 300 w 800"/>
              <a:gd name="T65" fmla="*/ 382 h 827"/>
              <a:gd name="T66" fmla="*/ 200 w 800"/>
              <a:gd name="T67" fmla="*/ 256 h 827"/>
              <a:gd name="T68" fmla="*/ 595 w 800"/>
              <a:gd name="T69" fmla="*/ 146 h 827"/>
              <a:gd name="T70" fmla="*/ 200 w 800"/>
              <a:gd name="T71" fmla="*/ 256 h 827"/>
              <a:gd name="T72" fmla="*/ 124 w 800"/>
              <a:gd name="T73" fmla="*/ 348 h 827"/>
              <a:gd name="T74" fmla="*/ 145 w 800"/>
              <a:gd name="T75" fmla="*/ 348 h 827"/>
              <a:gd name="T76" fmla="*/ 261 w 800"/>
              <a:gd name="T77" fmla="*/ 414 h 827"/>
              <a:gd name="T78" fmla="*/ 145 w 800"/>
              <a:gd name="T79" fmla="*/ 479 h 827"/>
              <a:gd name="T80" fmla="*/ 124 w 800"/>
              <a:gd name="T81" fmla="*/ 348 h 827"/>
              <a:gd name="T82" fmla="*/ 676 w 800"/>
              <a:gd name="T83" fmla="*/ 640 h 827"/>
              <a:gd name="T84" fmla="*/ 656 w 800"/>
              <a:gd name="T85" fmla="*/ 640 h 827"/>
              <a:gd name="T86" fmla="*/ 452 w 800"/>
              <a:gd name="T87" fmla="*/ 504 h 827"/>
              <a:gd name="T88" fmla="*/ 656 w 800"/>
              <a:gd name="T89" fmla="*/ 508 h 827"/>
              <a:gd name="T90" fmla="*/ 676 w 800"/>
              <a:gd name="T91" fmla="*/ 640 h 827"/>
              <a:gd name="T92" fmla="*/ 676 w 800"/>
              <a:gd name="T93" fmla="*/ 319 h 827"/>
              <a:gd name="T94" fmla="*/ 656 w 800"/>
              <a:gd name="T95" fmla="*/ 319 h 827"/>
              <a:gd name="T96" fmla="*/ 454 w 800"/>
              <a:gd name="T97" fmla="*/ 323 h 827"/>
              <a:gd name="T98" fmla="*/ 656 w 800"/>
              <a:gd name="T99" fmla="*/ 187 h 827"/>
              <a:gd name="T100" fmla="*/ 676 w 800"/>
              <a:gd name="T101" fmla="*/ 319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0" h="827">
                <a:moveTo>
                  <a:pt x="746" y="187"/>
                </a:moveTo>
                <a:lnTo>
                  <a:pt x="746" y="187"/>
                </a:lnTo>
                <a:cubicBezTo>
                  <a:pt x="776" y="187"/>
                  <a:pt x="800" y="164"/>
                  <a:pt x="800" y="135"/>
                </a:cubicBezTo>
                <a:cubicBezTo>
                  <a:pt x="800" y="52"/>
                  <a:pt x="800" y="52"/>
                  <a:pt x="800" y="52"/>
                </a:cubicBezTo>
                <a:cubicBezTo>
                  <a:pt x="800" y="24"/>
                  <a:pt x="776" y="0"/>
                  <a:pt x="746" y="0"/>
                </a:cubicBezTo>
                <a:cubicBezTo>
                  <a:pt x="656" y="0"/>
                  <a:pt x="656" y="0"/>
                  <a:pt x="656" y="0"/>
                </a:cubicBezTo>
                <a:cubicBezTo>
                  <a:pt x="626" y="0"/>
                  <a:pt x="600" y="24"/>
                  <a:pt x="600" y="52"/>
                </a:cubicBezTo>
                <a:cubicBezTo>
                  <a:pt x="600" y="96"/>
                  <a:pt x="600" y="96"/>
                  <a:pt x="600" y="96"/>
                </a:cubicBezTo>
                <a:cubicBezTo>
                  <a:pt x="198" y="202"/>
                  <a:pt x="198" y="202"/>
                  <a:pt x="198" y="202"/>
                </a:cubicBezTo>
                <a:cubicBezTo>
                  <a:pt x="195" y="178"/>
                  <a:pt x="172" y="160"/>
                  <a:pt x="145" y="160"/>
                </a:cubicBezTo>
                <a:cubicBezTo>
                  <a:pt x="56" y="160"/>
                  <a:pt x="56" y="160"/>
                  <a:pt x="56" y="160"/>
                </a:cubicBezTo>
                <a:cubicBezTo>
                  <a:pt x="24" y="160"/>
                  <a:pt x="0" y="184"/>
                  <a:pt x="0" y="213"/>
                </a:cubicBezTo>
                <a:cubicBezTo>
                  <a:pt x="0" y="294"/>
                  <a:pt x="0" y="294"/>
                  <a:pt x="0" y="294"/>
                </a:cubicBezTo>
                <a:cubicBezTo>
                  <a:pt x="0" y="324"/>
                  <a:pt x="24" y="348"/>
                  <a:pt x="56" y="348"/>
                </a:cubicBezTo>
                <a:cubicBezTo>
                  <a:pt x="76" y="348"/>
                  <a:pt x="76" y="348"/>
                  <a:pt x="76" y="348"/>
                </a:cubicBezTo>
                <a:cubicBezTo>
                  <a:pt x="76" y="479"/>
                  <a:pt x="76" y="479"/>
                  <a:pt x="76" y="479"/>
                </a:cubicBezTo>
                <a:cubicBezTo>
                  <a:pt x="56" y="479"/>
                  <a:pt x="56" y="479"/>
                  <a:pt x="56" y="479"/>
                </a:cubicBezTo>
                <a:cubicBezTo>
                  <a:pt x="24" y="479"/>
                  <a:pt x="0" y="503"/>
                  <a:pt x="0" y="533"/>
                </a:cubicBezTo>
                <a:cubicBezTo>
                  <a:pt x="0" y="614"/>
                  <a:pt x="0" y="614"/>
                  <a:pt x="0" y="614"/>
                </a:cubicBezTo>
                <a:cubicBezTo>
                  <a:pt x="0" y="643"/>
                  <a:pt x="24" y="667"/>
                  <a:pt x="56" y="667"/>
                </a:cubicBezTo>
                <a:cubicBezTo>
                  <a:pt x="145" y="667"/>
                  <a:pt x="145" y="667"/>
                  <a:pt x="145" y="667"/>
                </a:cubicBezTo>
                <a:cubicBezTo>
                  <a:pt x="172" y="667"/>
                  <a:pt x="195" y="649"/>
                  <a:pt x="198" y="625"/>
                </a:cubicBezTo>
                <a:cubicBezTo>
                  <a:pt x="600" y="731"/>
                  <a:pt x="600" y="731"/>
                  <a:pt x="600" y="731"/>
                </a:cubicBezTo>
                <a:cubicBezTo>
                  <a:pt x="600" y="775"/>
                  <a:pt x="600" y="775"/>
                  <a:pt x="600" y="775"/>
                </a:cubicBezTo>
                <a:cubicBezTo>
                  <a:pt x="600" y="803"/>
                  <a:pt x="626" y="827"/>
                  <a:pt x="656" y="827"/>
                </a:cubicBezTo>
                <a:cubicBezTo>
                  <a:pt x="746" y="827"/>
                  <a:pt x="746" y="827"/>
                  <a:pt x="746" y="827"/>
                </a:cubicBezTo>
                <a:cubicBezTo>
                  <a:pt x="776" y="827"/>
                  <a:pt x="800" y="803"/>
                  <a:pt x="800" y="775"/>
                </a:cubicBezTo>
                <a:cubicBezTo>
                  <a:pt x="800" y="692"/>
                  <a:pt x="800" y="692"/>
                  <a:pt x="800" y="692"/>
                </a:cubicBezTo>
                <a:cubicBezTo>
                  <a:pt x="800" y="663"/>
                  <a:pt x="776" y="640"/>
                  <a:pt x="746" y="640"/>
                </a:cubicBezTo>
                <a:cubicBezTo>
                  <a:pt x="726" y="640"/>
                  <a:pt x="726" y="640"/>
                  <a:pt x="726" y="640"/>
                </a:cubicBezTo>
                <a:cubicBezTo>
                  <a:pt x="726" y="508"/>
                  <a:pt x="726" y="508"/>
                  <a:pt x="726" y="508"/>
                </a:cubicBezTo>
                <a:cubicBezTo>
                  <a:pt x="746" y="508"/>
                  <a:pt x="746" y="508"/>
                  <a:pt x="746" y="508"/>
                </a:cubicBezTo>
                <a:cubicBezTo>
                  <a:pt x="776" y="508"/>
                  <a:pt x="800" y="483"/>
                  <a:pt x="800" y="454"/>
                </a:cubicBezTo>
                <a:cubicBezTo>
                  <a:pt x="800" y="373"/>
                  <a:pt x="800" y="373"/>
                  <a:pt x="800" y="373"/>
                </a:cubicBezTo>
                <a:cubicBezTo>
                  <a:pt x="800" y="344"/>
                  <a:pt x="776" y="319"/>
                  <a:pt x="746" y="319"/>
                </a:cubicBezTo>
                <a:cubicBezTo>
                  <a:pt x="726" y="319"/>
                  <a:pt x="726" y="319"/>
                  <a:pt x="726" y="319"/>
                </a:cubicBezTo>
                <a:cubicBezTo>
                  <a:pt x="726" y="187"/>
                  <a:pt x="726" y="187"/>
                  <a:pt x="726" y="187"/>
                </a:cubicBezTo>
                <a:lnTo>
                  <a:pt x="746" y="187"/>
                </a:lnTo>
                <a:lnTo>
                  <a:pt x="746" y="187"/>
                </a:lnTo>
                <a:close/>
                <a:moveTo>
                  <a:pt x="600" y="414"/>
                </a:moveTo>
                <a:lnTo>
                  <a:pt x="600" y="414"/>
                </a:lnTo>
                <a:cubicBezTo>
                  <a:pt x="406" y="467"/>
                  <a:pt x="406" y="467"/>
                  <a:pt x="406" y="467"/>
                </a:cubicBezTo>
                <a:cubicBezTo>
                  <a:pt x="339" y="414"/>
                  <a:pt x="339" y="414"/>
                  <a:pt x="339" y="414"/>
                </a:cubicBezTo>
                <a:cubicBezTo>
                  <a:pt x="406" y="360"/>
                  <a:pt x="406" y="360"/>
                  <a:pt x="406" y="360"/>
                </a:cubicBezTo>
                <a:cubicBezTo>
                  <a:pt x="600" y="413"/>
                  <a:pt x="600" y="413"/>
                  <a:pt x="600" y="413"/>
                </a:cubicBezTo>
                <a:lnTo>
                  <a:pt x="600" y="414"/>
                </a:lnTo>
                <a:lnTo>
                  <a:pt x="600" y="414"/>
                </a:lnTo>
                <a:close/>
                <a:moveTo>
                  <a:pt x="200" y="571"/>
                </a:moveTo>
                <a:lnTo>
                  <a:pt x="200" y="571"/>
                </a:lnTo>
                <a:cubicBezTo>
                  <a:pt x="395" y="521"/>
                  <a:pt x="395" y="521"/>
                  <a:pt x="395" y="521"/>
                </a:cubicBezTo>
                <a:cubicBezTo>
                  <a:pt x="595" y="681"/>
                  <a:pt x="595" y="681"/>
                  <a:pt x="595" y="681"/>
                </a:cubicBezTo>
                <a:cubicBezTo>
                  <a:pt x="200" y="575"/>
                  <a:pt x="200" y="575"/>
                  <a:pt x="200" y="575"/>
                </a:cubicBezTo>
                <a:lnTo>
                  <a:pt x="200" y="571"/>
                </a:lnTo>
                <a:lnTo>
                  <a:pt x="200" y="571"/>
                </a:lnTo>
                <a:close/>
                <a:moveTo>
                  <a:pt x="206" y="521"/>
                </a:moveTo>
                <a:lnTo>
                  <a:pt x="206" y="521"/>
                </a:lnTo>
                <a:cubicBezTo>
                  <a:pt x="300" y="445"/>
                  <a:pt x="300" y="445"/>
                  <a:pt x="300" y="445"/>
                </a:cubicBezTo>
                <a:cubicBezTo>
                  <a:pt x="348" y="483"/>
                  <a:pt x="348" y="483"/>
                  <a:pt x="348" y="483"/>
                </a:cubicBezTo>
                <a:lnTo>
                  <a:pt x="206" y="521"/>
                </a:lnTo>
                <a:lnTo>
                  <a:pt x="206" y="521"/>
                </a:lnTo>
                <a:close/>
                <a:moveTo>
                  <a:pt x="300" y="382"/>
                </a:moveTo>
                <a:lnTo>
                  <a:pt x="300" y="382"/>
                </a:lnTo>
                <a:cubicBezTo>
                  <a:pt x="206" y="306"/>
                  <a:pt x="206" y="306"/>
                  <a:pt x="206" y="306"/>
                </a:cubicBezTo>
                <a:cubicBezTo>
                  <a:pt x="348" y="344"/>
                  <a:pt x="348" y="344"/>
                  <a:pt x="348" y="344"/>
                </a:cubicBezTo>
                <a:lnTo>
                  <a:pt x="300" y="382"/>
                </a:lnTo>
                <a:lnTo>
                  <a:pt x="300" y="382"/>
                </a:lnTo>
                <a:close/>
                <a:moveTo>
                  <a:pt x="200" y="256"/>
                </a:moveTo>
                <a:lnTo>
                  <a:pt x="200" y="256"/>
                </a:lnTo>
                <a:cubicBezTo>
                  <a:pt x="200" y="252"/>
                  <a:pt x="200" y="252"/>
                  <a:pt x="200" y="252"/>
                </a:cubicBezTo>
                <a:cubicBezTo>
                  <a:pt x="595" y="146"/>
                  <a:pt x="595" y="146"/>
                  <a:pt x="595" y="146"/>
                </a:cubicBezTo>
                <a:cubicBezTo>
                  <a:pt x="395" y="306"/>
                  <a:pt x="395" y="306"/>
                  <a:pt x="395" y="306"/>
                </a:cubicBezTo>
                <a:lnTo>
                  <a:pt x="200" y="256"/>
                </a:lnTo>
                <a:lnTo>
                  <a:pt x="200" y="256"/>
                </a:lnTo>
                <a:close/>
                <a:moveTo>
                  <a:pt x="124" y="348"/>
                </a:moveTo>
                <a:lnTo>
                  <a:pt x="124" y="348"/>
                </a:lnTo>
                <a:cubicBezTo>
                  <a:pt x="145" y="348"/>
                  <a:pt x="145" y="348"/>
                  <a:pt x="145" y="348"/>
                </a:cubicBezTo>
                <a:cubicBezTo>
                  <a:pt x="154" y="348"/>
                  <a:pt x="163" y="346"/>
                  <a:pt x="171" y="341"/>
                </a:cubicBezTo>
                <a:cubicBezTo>
                  <a:pt x="261" y="414"/>
                  <a:pt x="261" y="414"/>
                  <a:pt x="261" y="414"/>
                </a:cubicBezTo>
                <a:cubicBezTo>
                  <a:pt x="171" y="486"/>
                  <a:pt x="171" y="486"/>
                  <a:pt x="171" y="486"/>
                </a:cubicBezTo>
                <a:cubicBezTo>
                  <a:pt x="163" y="481"/>
                  <a:pt x="154" y="479"/>
                  <a:pt x="145" y="479"/>
                </a:cubicBezTo>
                <a:cubicBezTo>
                  <a:pt x="124" y="479"/>
                  <a:pt x="124" y="479"/>
                  <a:pt x="124" y="479"/>
                </a:cubicBezTo>
                <a:lnTo>
                  <a:pt x="124" y="348"/>
                </a:lnTo>
                <a:lnTo>
                  <a:pt x="124" y="348"/>
                </a:lnTo>
                <a:close/>
                <a:moveTo>
                  <a:pt x="676" y="640"/>
                </a:moveTo>
                <a:lnTo>
                  <a:pt x="676" y="640"/>
                </a:lnTo>
                <a:cubicBezTo>
                  <a:pt x="656" y="640"/>
                  <a:pt x="656" y="640"/>
                  <a:pt x="656" y="640"/>
                </a:cubicBezTo>
                <a:cubicBezTo>
                  <a:pt x="646" y="640"/>
                  <a:pt x="637" y="641"/>
                  <a:pt x="630" y="645"/>
                </a:cubicBezTo>
                <a:cubicBezTo>
                  <a:pt x="452" y="504"/>
                  <a:pt x="452" y="504"/>
                  <a:pt x="452" y="504"/>
                </a:cubicBezTo>
                <a:cubicBezTo>
                  <a:pt x="602" y="465"/>
                  <a:pt x="602" y="465"/>
                  <a:pt x="602" y="465"/>
                </a:cubicBezTo>
                <a:cubicBezTo>
                  <a:pt x="608" y="488"/>
                  <a:pt x="630" y="508"/>
                  <a:pt x="656" y="508"/>
                </a:cubicBezTo>
                <a:cubicBezTo>
                  <a:pt x="676" y="508"/>
                  <a:pt x="676" y="508"/>
                  <a:pt x="676" y="508"/>
                </a:cubicBezTo>
                <a:lnTo>
                  <a:pt x="676" y="640"/>
                </a:lnTo>
                <a:lnTo>
                  <a:pt x="676" y="640"/>
                </a:lnTo>
                <a:close/>
                <a:moveTo>
                  <a:pt x="676" y="319"/>
                </a:moveTo>
                <a:lnTo>
                  <a:pt x="676" y="319"/>
                </a:lnTo>
                <a:cubicBezTo>
                  <a:pt x="656" y="319"/>
                  <a:pt x="656" y="319"/>
                  <a:pt x="656" y="319"/>
                </a:cubicBezTo>
                <a:cubicBezTo>
                  <a:pt x="630" y="319"/>
                  <a:pt x="608" y="339"/>
                  <a:pt x="602" y="362"/>
                </a:cubicBezTo>
                <a:cubicBezTo>
                  <a:pt x="454" y="323"/>
                  <a:pt x="454" y="323"/>
                  <a:pt x="454" y="323"/>
                </a:cubicBezTo>
                <a:cubicBezTo>
                  <a:pt x="630" y="182"/>
                  <a:pt x="630" y="182"/>
                  <a:pt x="630" y="182"/>
                </a:cubicBezTo>
                <a:cubicBezTo>
                  <a:pt x="637" y="186"/>
                  <a:pt x="646" y="187"/>
                  <a:pt x="656" y="187"/>
                </a:cubicBezTo>
                <a:cubicBezTo>
                  <a:pt x="676" y="187"/>
                  <a:pt x="676" y="187"/>
                  <a:pt x="676" y="187"/>
                </a:cubicBezTo>
                <a:lnTo>
                  <a:pt x="676" y="319"/>
                </a:lnTo>
                <a:lnTo>
                  <a:pt x="676" y="319"/>
                </a:lnTo>
                <a:close/>
              </a:path>
            </a:pathLst>
          </a:custGeom>
          <a:solidFill>
            <a:srgbClr val="4D4D4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Arial"/>
              <a:ea typeface="+mn-ea"/>
              <a:cs typeface="+mn-cs"/>
            </a:endParaRPr>
          </a:p>
        </p:txBody>
      </p:sp>
      <p:sp>
        <p:nvSpPr>
          <p:cNvPr id="27" name="Text Placeholder 8">
            <a:extLst>
              <a:ext uri="{FF2B5EF4-FFF2-40B4-BE49-F238E27FC236}">
                <a16:creationId xmlns:a16="http://schemas.microsoft.com/office/drawing/2014/main" id="{ECC36EC5-EAE1-4A21-BD34-D1CAF6EEC9EB}"/>
              </a:ext>
            </a:extLst>
          </p:cNvPr>
          <p:cNvSpPr txBox="1">
            <a:spLocks/>
          </p:cNvSpPr>
          <p:nvPr/>
        </p:nvSpPr>
        <p:spPr>
          <a:xfrm>
            <a:off x="6438472" y="3092181"/>
            <a:ext cx="4944805" cy="2272940"/>
          </a:xfrm>
          <a:prstGeom prst="rect">
            <a:avLst/>
          </a:prstGeom>
        </p:spPr>
        <p:txBody>
          <a:bodyPr wrap="square" lIns="68589" tIns="34295" rIns="68589" bIns="34295">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Franklin Gothic Book"/>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Franklin Gothic Book"/>
              </a:rPr>
              <a:t>Step up Authentication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Franklin Gothic Book"/>
              </a:rPr>
              <a:t>Acceptable Use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Franklin Gothic Book"/>
              </a:rPr>
              <a:t>Coarse/Fine Authorization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Franklin Gothic Book"/>
              </a:rPr>
              <a:t>Header/Cookie </a:t>
            </a:r>
            <a:r>
              <a:rPr kumimoji="0" lang="en-US" sz="2000" b="0" i="0" u="none" strike="noStrike" kern="1200" cap="none" spc="0" normalizeH="0" baseline="0" noProof="0" dirty="0">
                <a:ln>
                  <a:noFill/>
                </a:ln>
                <a:solidFill>
                  <a:srgbClr val="FFFFFF"/>
                </a:solidFill>
                <a:effectLst/>
                <a:uLnTx/>
                <a:uFillTx/>
                <a:latin typeface="Arial"/>
                <a:ea typeface="+mn-ea"/>
                <a:cs typeface="Franklin Gothic Book"/>
              </a:rPr>
              <a:t>Insert/Modification</a:t>
            </a:r>
          </a:p>
        </p:txBody>
      </p:sp>
      <p:sp>
        <p:nvSpPr>
          <p:cNvPr id="28" name="Text Placeholder 8">
            <a:extLst>
              <a:ext uri="{FF2B5EF4-FFF2-40B4-BE49-F238E27FC236}">
                <a16:creationId xmlns:a16="http://schemas.microsoft.com/office/drawing/2014/main" id="{6BD46397-0FFE-4ED3-A9EC-94EA1E340BB9}"/>
              </a:ext>
            </a:extLst>
          </p:cNvPr>
          <p:cNvSpPr txBox="1">
            <a:spLocks/>
          </p:cNvSpPr>
          <p:nvPr/>
        </p:nvSpPr>
        <p:spPr>
          <a:xfrm>
            <a:off x="6438473" y="2483909"/>
            <a:ext cx="4944805" cy="526367"/>
          </a:xfrm>
          <a:prstGeom prst="rect">
            <a:avLst/>
          </a:prstGeom>
          <a:noFill/>
        </p:spPr>
        <p:txBody>
          <a:bodyPr lIns="68589" tIns="34295" rIns="68589" bIns="34295">
            <a:noAutofit/>
          </a:bodyPr>
          <a:lstStyle>
            <a:defPPr>
              <a:defRPr lang="en-US"/>
            </a:defPPr>
            <a:lvl1pPr indent="0" algn="ctr" defTabSz="457200">
              <a:spcBef>
                <a:spcPct val="20000"/>
              </a:spcBef>
              <a:buFont typeface="Arial"/>
              <a:buNone/>
              <a:defRPr sz="3200">
                <a:solidFill>
                  <a:schemeClr val="accent1">
                    <a:lumMod val="75000"/>
                  </a:schemeClr>
                </a:solidFill>
                <a:latin typeface="Franklin Gothic Medium"/>
                <a:ea typeface="Tahoma" pitchFamily="34" charset="0"/>
                <a:cs typeface="Franklin Gothic Medium"/>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JM" sz="2400" b="0" i="0" u="none" strike="noStrike" kern="1200" cap="none" spc="0" normalizeH="0" baseline="0" noProof="0" dirty="0">
                <a:ln>
                  <a:noFill/>
                </a:ln>
                <a:solidFill>
                  <a:srgbClr val="006600"/>
                </a:solidFill>
                <a:effectLst/>
                <a:uLnTx/>
                <a:uFillTx/>
                <a:latin typeface="Arial"/>
                <a:ea typeface="Tahoma" pitchFamily="34" charset="0"/>
              </a:rPr>
              <a:t>Per </a:t>
            </a:r>
            <a:r>
              <a:rPr kumimoji="0" lang="en-JM" sz="2400" b="1" i="0" u="none" strike="noStrike" kern="1200" cap="none" spc="0" normalizeH="0" baseline="0" noProof="0" dirty="0">
                <a:ln>
                  <a:noFill/>
                </a:ln>
                <a:solidFill>
                  <a:srgbClr val="006600"/>
                </a:solidFill>
                <a:effectLst/>
                <a:uLnTx/>
                <a:uFillTx/>
                <a:latin typeface="Arial"/>
                <a:ea typeface="Tahoma" pitchFamily="34" charset="0"/>
              </a:rPr>
              <a:t>REQUEST</a:t>
            </a:r>
            <a:r>
              <a:rPr kumimoji="0" lang="en-JM" sz="2400" b="0" i="0" u="none" strike="noStrike" kern="1200" cap="none" spc="0" normalizeH="0" baseline="0" noProof="0" dirty="0">
                <a:ln>
                  <a:noFill/>
                </a:ln>
                <a:solidFill>
                  <a:srgbClr val="006600"/>
                </a:solidFill>
                <a:effectLst/>
                <a:uLnTx/>
                <a:uFillTx/>
                <a:latin typeface="Arial"/>
                <a:ea typeface="Tahoma" pitchFamily="34" charset="0"/>
              </a:rPr>
              <a:t> Policies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4D4F53"/>
                </a:solidFill>
                <a:effectLst/>
                <a:uLnTx/>
                <a:uFillTx/>
                <a:latin typeface="Franklin Gothic Medium"/>
                <a:ea typeface="Tahoma" pitchFamily="34" charset="0"/>
                <a:cs typeface="Franklin Gothic Book"/>
              </a:rPr>
              <a:t>Processed EVERY Request</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JM" sz="2400" b="0" i="0" u="none" strike="noStrike" kern="1200" cap="none" spc="0" normalizeH="0" baseline="0" noProof="0" dirty="0">
              <a:ln>
                <a:noFill/>
              </a:ln>
              <a:solidFill>
                <a:srgbClr val="006600"/>
              </a:solidFill>
              <a:effectLst/>
              <a:uLnTx/>
              <a:uFillTx/>
              <a:latin typeface="Arial"/>
              <a:ea typeface="Tahoma" pitchFamily="34" charset="0"/>
            </a:endParaRPr>
          </a:p>
        </p:txBody>
      </p:sp>
    </p:spTree>
    <p:extLst>
      <p:ext uri="{BB962C8B-B14F-4D97-AF65-F5344CB8AC3E}">
        <p14:creationId xmlns:p14="http://schemas.microsoft.com/office/powerpoint/2010/main" val="134824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nodePh="1">
                                  <p:stCondLst>
                                    <p:cond delay="0"/>
                                  </p:stCondLst>
                                  <p:endCondLst>
                                    <p:cond evt="begin" delay="0">
                                      <p:tn val="28"/>
                                    </p:cond>
                                  </p:end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p:bldP spid="21" grpId="0"/>
      <p:bldP spid="22" grpId="0"/>
      <p:bldP spid="23" grpId="0" animBg="1"/>
      <p:bldP spid="24" grpId="0" animBg="1"/>
      <p:bldP spid="25" grpId="0" animBg="1"/>
      <p:bldP spid="26" grpId="0" animBg="1"/>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23</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APM: URI Controls</a:t>
            </a:r>
          </a:p>
        </p:txBody>
      </p:sp>
      <p:grpSp>
        <p:nvGrpSpPr>
          <p:cNvPr id="16" name="Group 15">
            <a:extLst>
              <a:ext uri="{FF2B5EF4-FFF2-40B4-BE49-F238E27FC236}">
                <a16:creationId xmlns:a16="http://schemas.microsoft.com/office/drawing/2014/main" id="{E46F993F-B1E9-4AE4-93CB-585F66699133}"/>
              </a:ext>
            </a:extLst>
          </p:cNvPr>
          <p:cNvGrpSpPr/>
          <p:nvPr/>
        </p:nvGrpSpPr>
        <p:grpSpPr>
          <a:xfrm>
            <a:off x="11089190" y="83106"/>
            <a:ext cx="1024390" cy="1056071"/>
            <a:chOff x="4710112" y="2000036"/>
            <a:chExt cx="2771775" cy="2857500"/>
          </a:xfrm>
        </p:grpSpPr>
        <p:grpSp>
          <p:nvGrpSpPr>
            <p:cNvPr id="17" name="Group 16">
              <a:extLst>
                <a:ext uri="{FF2B5EF4-FFF2-40B4-BE49-F238E27FC236}">
                  <a16:creationId xmlns:a16="http://schemas.microsoft.com/office/drawing/2014/main" id="{C72CB494-256E-4ACD-A666-44EEF9F90D63}"/>
                </a:ext>
              </a:extLst>
            </p:cNvPr>
            <p:cNvGrpSpPr/>
            <p:nvPr/>
          </p:nvGrpSpPr>
          <p:grpSpPr>
            <a:xfrm>
              <a:off x="4710112" y="2000036"/>
              <a:ext cx="2771775" cy="2857500"/>
              <a:chOff x="4710112" y="2000036"/>
              <a:chExt cx="2771775" cy="2857500"/>
            </a:xfrm>
          </p:grpSpPr>
          <p:pic>
            <p:nvPicPr>
              <p:cNvPr id="19" name="Picture 18">
                <a:extLst>
                  <a:ext uri="{FF2B5EF4-FFF2-40B4-BE49-F238E27FC236}">
                    <a16:creationId xmlns:a16="http://schemas.microsoft.com/office/drawing/2014/main" id="{D85E9A76-592F-4501-9442-860054B09E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20" name="Picture 19">
                <a:extLst>
                  <a:ext uri="{FF2B5EF4-FFF2-40B4-BE49-F238E27FC236}">
                    <a16:creationId xmlns:a16="http://schemas.microsoft.com/office/drawing/2014/main" id="{70E2120D-DBEF-49AD-BF30-2DD8C14268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18" name="Picture 17">
              <a:extLst>
                <a:ext uri="{FF2B5EF4-FFF2-40B4-BE49-F238E27FC236}">
                  <a16:creationId xmlns:a16="http://schemas.microsoft.com/office/drawing/2014/main" id="{DFBB80B5-08B5-449E-A18B-72B4938C9A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pic>
        <p:nvPicPr>
          <p:cNvPr id="6" name="Picture 5">
            <a:extLst>
              <a:ext uri="{FF2B5EF4-FFF2-40B4-BE49-F238E27FC236}">
                <a16:creationId xmlns:a16="http://schemas.microsoft.com/office/drawing/2014/main" id="{E7D8DABB-7237-4B83-B2A9-8B7C914DBABB}"/>
              </a:ext>
            </a:extLst>
          </p:cNvPr>
          <p:cNvPicPr>
            <a:picLocks noChangeAspect="1"/>
          </p:cNvPicPr>
          <p:nvPr/>
        </p:nvPicPr>
        <p:blipFill>
          <a:blip r:embed="rId5"/>
          <a:stretch>
            <a:fillRect/>
          </a:stretch>
        </p:blipFill>
        <p:spPr>
          <a:xfrm>
            <a:off x="379134" y="900603"/>
            <a:ext cx="8845308" cy="5650692"/>
          </a:xfrm>
          <a:prstGeom prst="rect">
            <a:avLst/>
          </a:prstGeom>
        </p:spPr>
      </p:pic>
      <p:sp>
        <p:nvSpPr>
          <p:cNvPr id="12" name="Text Placeholder 4">
            <a:extLst>
              <a:ext uri="{FF2B5EF4-FFF2-40B4-BE49-F238E27FC236}">
                <a16:creationId xmlns:a16="http://schemas.microsoft.com/office/drawing/2014/main" id="{370B9C9B-811F-4A88-B367-A0C207556023}"/>
              </a:ext>
            </a:extLst>
          </p:cNvPr>
          <p:cNvSpPr txBox="1">
            <a:spLocks/>
          </p:cNvSpPr>
          <p:nvPr/>
        </p:nvSpPr>
        <p:spPr>
          <a:xfrm>
            <a:off x="9229473" y="1714501"/>
            <a:ext cx="2538396" cy="3668860"/>
          </a:xfrm>
          <a:prstGeom prst="rect">
            <a:avLst/>
          </a:prstGeom>
        </p:spPr>
        <p:txBody>
          <a:bodyPr vert="horz" lIns="155448" tIns="155448" rIns="155448" bIns="155448" rtlCol="0">
            <a:noAutofit/>
          </a:bodyPr>
          <a:lstStyle>
            <a:lvl1pPr marL="463550" indent="-463550">
              <a:lnSpc>
                <a:spcPct val="90000"/>
              </a:lnSpc>
              <a:spcBef>
                <a:spcPts val="1000"/>
              </a:spcBef>
              <a:buClr>
                <a:schemeClr val="accent5"/>
              </a:buClr>
              <a:buFont typeface="Arial" charset="0"/>
              <a:buChar char="•"/>
              <a:tabLst/>
              <a:defRPr lang="en-US" sz="3200" b="0">
                <a:gradFill>
                  <a:gsLst>
                    <a:gs pos="0">
                      <a:schemeClr val="tx1"/>
                    </a:gs>
                    <a:gs pos="100000">
                      <a:schemeClr val="tx1"/>
                    </a:gs>
                  </a:gsLst>
                  <a:lin ang="5400000" scaled="1"/>
                </a:gradFill>
                <a:cs typeface="Arial" panose="020B0604020202020204" pitchFamily="34" charset="0"/>
              </a:defRPr>
            </a:lvl1pPr>
            <a:lvl2pPr marL="463550" indent="-463550">
              <a:lnSpc>
                <a:spcPct val="90000"/>
              </a:lnSpc>
              <a:spcBef>
                <a:spcPts val="500"/>
              </a:spcBef>
              <a:buClr>
                <a:schemeClr val="accent5"/>
              </a:buClr>
              <a:buFont typeface="Arial" charset="0"/>
              <a:buChar char="•"/>
              <a:tabLst/>
              <a:defRPr lang="en-US" sz="2400">
                <a:gradFill>
                  <a:gsLst>
                    <a:gs pos="100000">
                      <a:schemeClr val="tx1">
                        <a:lumMod val="65000"/>
                      </a:schemeClr>
                    </a:gs>
                    <a:gs pos="0">
                      <a:schemeClr val="tx1">
                        <a:lumMod val="65000"/>
                      </a:schemeClr>
                    </a:gs>
                  </a:gsLst>
                  <a:lin ang="5400000" scaled="1"/>
                </a:gradFill>
                <a:cs typeface="Arial" panose="020B0604020202020204" pitchFamily="34" charset="0"/>
              </a:defRPr>
            </a:lvl2pPr>
            <a:lvl3pPr marL="463550" indent="-463550">
              <a:lnSpc>
                <a:spcPct val="90000"/>
              </a:lnSpc>
              <a:spcBef>
                <a:spcPts val="500"/>
              </a:spcBef>
              <a:buClr>
                <a:schemeClr val="accent5"/>
              </a:buClr>
              <a:buFont typeface="Arial" charset="0"/>
              <a:buChar char="•"/>
              <a:tabLst/>
              <a:defRPr lang="en-US" sz="2000">
                <a:gradFill>
                  <a:gsLst>
                    <a:gs pos="100000">
                      <a:schemeClr val="tx1">
                        <a:lumMod val="65000"/>
                      </a:schemeClr>
                    </a:gs>
                    <a:gs pos="0">
                      <a:schemeClr val="tx1">
                        <a:lumMod val="65000"/>
                      </a:schemeClr>
                    </a:gs>
                  </a:gsLst>
                  <a:lin ang="5400000" scaled="1"/>
                </a:gradFill>
                <a:cs typeface="Arial" panose="020B0604020202020204" pitchFamily="34" charset="0"/>
              </a:defRPr>
            </a:lvl3pPr>
            <a:lvl4pPr marL="463550" indent="-463550">
              <a:lnSpc>
                <a:spcPct val="90000"/>
              </a:lnSpc>
              <a:spcBef>
                <a:spcPts val="500"/>
              </a:spcBef>
              <a:buClr>
                <a:schemeClr val="accent5"/>
              </a:buClr>
              <a:buFont typeface="Arial" charset="0"/>
              <a:buChar char="•"/>
              <a:tabLst/>
              <a:defRPr lang="en-US">
                <a:gradFill>
                  <a:gsLst>
                    <a:gs pos="100000">
                      <a:schemeClr val="tx1">
                        <a:lumMod val="65000"/>
                      </a:schemeClr>
                    </a:gs>
                    <a:gs pos="0">
                      <a:schemeClr val="tx1">
                        <a:lumMod val="65000"/>
                      </a:schemeClr>
                    </a:gs>
                  </a:gsLst>
                  <a:lin ang="5400000" scaled="1"/>
                </a:gradFill>
                <a:cs typeface="Arial" panose="020B0604020202020204" pitchFamily="34" charset="0"/>
              </a:defRPr>
            </a:lvl4pPr>
            <a:lvl5pPr marL="463550" indent="-463550">
              <a:lnSpc>
                <a:spcPct val="90000"/>
              </a:lnSpc>
              <a:spcBef>
                <a:spcPts val="500"/>
              </a:spcBef>
              <a:buClr>
                <a:schemeClr val="accent5"/>
              </a:buClr>
              <a:buFont typeface="Arial" charset="0"/>
              <a:buChar char="•"/>
              <a:tabLst/>
              <a:defRPr lang="en-US">
                <a:gradFill>
                  <a:gsLst>
                    <a:gs pos="100000">
                      <a:schemeClr val="tx1">
                        <a:lumMod val="65000"/>
                      </a:schemeClr>
                    </a:gs>
                    <a:gs pos="0">
                      <a:schemeClr val="tx1">
                        <a:lumMod val="65000"/>
                      </a:schemeClr>
                    </a:gs>
                  </a:gsLst>
                  <a:lin ang="5400000" scaled="1"/>
                </a:gradFill>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Applies …</a:t>
            </a:r>
          </a:p>
          <a:p>
            <a:r>
              <a:rPr lang="en-US" b="1" dirty="0">
                <a:solidFill>
                  <a:srgbClr val="FF0000"/>
                </a:solidFill>
              </a:rPr>
              <a:t>BEFORE</a:t>
            </a:r>
            <a:r>
              <a:rPr lang="en-US" dirty="0"/>
              <a:t> first access</a:t>
            </a:r>
          </a:p>
          <a:p>
            <a:r>
              <a:rPr lang="en-US" b="1" dirty="0">
                <a:solidFill>
                  <a:srgbClr val="FF0000"/>
                </a:solidFill>
              </a:rPr>
              <a:t>DURING</a:t>
            </a:r>
            <a:r>
              <a:rPr lang="en-US" dirty="0"/>
              <a:t> continued access</a:t>
            </a:r>
          </a:p>
          <a:p>
            <a:endParaRPr lang="en-US" sz="2400" dirty="0"/>
          </a:p>
        </p:txBody>
      </p:sp>
    </p:spTree>
    <p:extLst>
      <p:ext uri="{BB962C8B-B14F-4D97-AF65-F5344CB8AC3E}">
        <p14:creationId xmlns:p14="http://schemas.microsoft.com/office/powerpoint/2010/main" val="369106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CB2F54CF-3631-4ED1-93A4-4496EBEED2A9}"/>
              </a:ext>
            </a:extLst>
          </p:cNvPr>
          <p:cNvGrpSpPr/>
          <p:nvPr/>
        </p:nvGrpSpPr>
        <p:grpSpPr>
          <a:xfrm>
            <a:off x="7151302" y="1002850"/>
            <a:ext cx="750317" cy="773522"/>
            <a:chOff x="4710112" y="2000036"/>
            <a:chExt cx="2771775" cy="2857500"/>
          </a:xfrm>
        </p:grpSpPr>
        <p:grpSp>
          <p:nvGrpSpPr>
            <p:cNvPr id="84" name="Group 83">
              <a:extLst>
                <a:ext uri="{FF2B5EF4-FFF2-40B4-BE49-F238E27FC236}">
                  <a16:creationId xmlns:a16="http://schemas.microsoft.com/office/drawing/2014/main" id="{FD492210-2C2A-49E7-ABA4-8B0C430DD121}"/>
                </a:ext>
              </a:extLst>
            </p:cNvPr>
            <p:cNvGrpSpPr/>
            <p:nvPr/>
          </p:nvGrpSpPr>
          <p:grpSpPr>
            <a:xfrm>
              <a:off x="4710112" y="2000036"/>
              <a:ext cx="2771775" cy="2857500"/>
              <a:chOff x="4710112" y="2000036"/>
              <a:chExt cx="2771775" cy="2857500"/>
            </a:xfrm>
          </p:grpSpPr>
          <p:pic>
            <p:nvPicPr>
              <p:cNvPr id="86" name="Picture 85">
                <a:extLst>
                  <a:ext uri="{FF2B5EF4-FFF2-40B4-BE49-F238E27FC236}">
                    <a16:creationId xmlns:a16="http://schemas.microsoft.com/office/drawing/2014/main" id="{8A19A150-2B1A-4E08-998D-4660214058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87" name="Picture 86">
                <a:extLst>
                  <a:ext uri="{FF2B5EF4-FFF2-40B4-BE49-F238E27FC236}">
                    <a16:creationId xmlns:a16="http://schemas.microsoft.com/office/drawing/2014/main" id="{F6A14671-DB7D-415E-AB4F-4CB9A54F7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85" name="Picture 84">
              <a:extLst>
                <a:ext uri="{FF2B5EF4-FFF2-40B4-BE49-F238E27FC236}">
                  <a16:creationId xmlns:a16="http://schemas.microsoft.com/office/drawing/2014/main" id="{828B491F-7543-4CE8-B799-399299C0F9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grpSp>
        <p:nvGrpSpPr>
          <p:cNvPr id="23" name="Group 22">
            <a:extLst>
              <a:ext uri="{FF2B5EF4-FFF2-40B4-BE49-F238E27FC236}">
                <a16:creationId xmlns:a16="http://schemas.microsoft.com/office/drawing/2014/main" id="{F44305F2-EFC3-4677-9CCC-D343AF8AB1F4}"/>
              </a:ext>
            </a:extLst>
          </p:cNvPr>
          <p:cNvGrpSpPr/>
          <p:nvPr/>
        </p:nvGrpSpPr>
        <p:grpSpPr>
          <a:xfrm>
            <a:off x="3314987" y="1053631"/>
            <a:ext cx="754131" cy="777455"/>
            <a:chOff x="852727" y="2000036"/>
            <a:chExt cx="2771775" cy="2857500"/>
          </a:xfrm>
        </p:grpSpPr>
        <p:grpSp>
          <p:nvGrpSpPr>
            <p:cNvPr id="24" name="Group 23">
              <a:extLst>
                <a:ext uri="{FF2B5EF4-FFF2-40B4-BE49-F238E27FC236}">
                  <a16:creationId xmlns:a16="http://schemas.microsoft.com/office/drawing/2014/main" id="{BB2362C4-BE2E-48ED-9075-E584185D86F6}"/>
                </a:ext>
              </a:extLst>
            </p:cNvPr>
            <p:cNvGrpSpPr/>
            <p:nvPr/>
          </p:nvGrpSpPr>
          <p:grpSpPr>
            <a:xfrm>
              <a:off x="852727" y="2000036"/>
              <a:ext cx="2771775" cy="2857500"/>
              <a:chOff x="852727" y="755436"/>
              <a:chExt cx="2771775" cy="2857500"/>
            </a:xfrm>
          </p:grpSpPr>
          <p:pic>
            <p:nvPicPr>
              <p:cNvPr id="46" name="Picture 45">
                <a:extLst>
                  <a:ext uri="{FF2B5EF4-FFF2-40B4-BE49-F238E27FC236}">
                    <a16:creationId xmlns:a16="http://schemas.microsoft.com/office/drawing/2014/main" id="{A921536F-98AC-47F7-AD18-B43976C19D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47" name="Picture 46">
                <a:extLst>
                  <a:ext uri="{FF2B5EF4-FFF2-40B4-BE49-F238E27FC236}">
                    <a16:creationId xmlns:a16="http://schemas.microsoft.com/office/drawing/2014/main" id="{6EE634CB-3061-4031-96C3-F90EBBF45E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31" name="Picture 30">
              <a:extLst>
                <a:ext uri="{FF2B5EF4-FFF2-40B4-BE49-F238E27FC236}">
                  <a16:creationId xmlns:a16="http://schemas.microsoft.com/office/drawing/2014/main" id="{3F4E7654-0B99-45A3-96D7-4C48EAAD03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E5254A2F-A249-48C5-9644-9E89D29879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sp>
        <p:nvSpPr>
          <p:cNvPr id="21" name="Rectangle 20"/>
          <p:cNvSpPr/>
          <p:nvPr/>
        </p:nvSpPr>
        <p:spPr>
          <a:xfrm>
            <a:off x="4267200" y="457200"/>
            <a:ext cx="3657600" cy="6400800"/>
          </a:xfrm>
          <a:prstGeom prst="rect">
            <a:avLst/>
          </a:prstGeom>
          <a:solidFill>
            <a:schemeClr val="tx2">
              <a:lumMod val="9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lumOff val="50000"/>
                </a:schemeClr>
              </a:solidFill>
            </a:endParaRPr>
          </a:p>
        </p:txBody>
      </p:sp>
      <p:sp>
        <p:nvSpPr>
          <p:cNvPr id="22" name="Rectangle 21"/>
          <p:cNvSpPr/>
          <p:nvPr/>
        </p:nvSpPr>
        <p:spPr>
          <a:xfrm>
            <a:off x="8058150" y="457200"/>
            <a:ext cx="3657600" cy="6400800"/>
          </a:xfrm>
          <a:prstGeom prst="rect">
            <a:avLst/>
          </a:prstGeom>
          <a:solidFill>
            <a:srgbClr val="FF00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Rectangle 24"/>
          <p:cNvSpPr/>
          <p:nvPr/>
        </p:nvSpPr>
        <p:spPr>
          <a:xfrm>
            <a:off x="457200" y="457200"/>
            <a:ext cx="3657600" cy="6400800"/>
          </a:xfrm>
          <a:prstGeom prst="rect">
            <a:avLst/>
          </a:prstGeom>
          <a:solidFill>
            <a:schemeClr val="tx2">
              <a:lumMod val="9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lumOff val="50000"/>
                </a:schemeClr>
              </a:solidFill>
            </a:endParaRPr>
          </a:p>
        </p:txBody>
      </p:sp>
      <p:sp>
        <p:nvSpPr>
          <p:cNvPr id="27" name="TextBox 26"/>
          <p:cNvSpPr txBox="1"/>
          <p:nvPr/>
        </p:nvSpPr>
        <p:spPr>
          <a:xfrm>
            <a:off x="495295" y="3020992"/>
            <a:ext cx="3547240" cy="1421928"/>
          </a:xfrm>
          <a:prstGeom prst="rect">
            <a:avLst/>
          </a:prstGeom>
          <a:noFill/>
        </p:spPr>
        <p:txBody>
          <a:bodyPr wrap="square" lIns="155448" tIns="155448" rIns="155448" bIns="155448" rtlCol="0">
            <a:spAutoFit/>
          </a:bodyPr>
          <a:lstStyle/>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IP Intelligence</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Geo-Location </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IP Filters </a:t>
            </a:r>
          </a:p>
        </p:txBody>
      </p:sp>
      <p:cxnSp>
        <p:nvCxnSpPr>
          <p:cNvPr id="28" name="Straight Connector 27"/>
          <p:cNvCxnSpPr>
            <a:cxnSpLocks/>
          </p:cNvCxnSpPr>
          <p:nvPr/>
        </p:nvCxnSpPr>
        <p:spPr>
          <a:xfrm>
            <a:off x="623760" y="2253703"/>
            <a:ext cx="3280063" cy="0"/>
          </a:xfrm>
          <a:prstGeom prst="line">
            <a:avLst/>
          </a:prstGeom>
          <a:ln w="1143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23760" y="2221331"/>
            <a:ext cx="3491040" cy="683264"/>
          </a:xfrm>
          <a:prstGeom prst="rect">
            <a:avLst/>
          </a:prstGeom>
          <a:noFill/>
        </p:spPr>
        <p:txBody>
          <a:bodyPr wrap="square" lIns="155448" tIns="155448" rIns="155448" bIns="155448" rtlCol="0">
            <a:spAutoFit/>
          </a:bodyPr>
          <a:lstStyle/>
          <a:p>
            <a:r>
              <a:rPr lang="en-US" sz="2400" b="1" spc="-50" dirty="0">
                <a:solidFill>
                  <a:schemeClr val="bg2">
                    <a:lumMod val="50000"/>
                    <a:lumOff val="50000"/>
                  </a:schemeClr>
                </a:solidFill>
                <a:latin typeface="Arial" panose="020B0604020202020204" pitchFamily="34" charset="0"/>
                <a:cs typeface="Arial" panose="020B0604020202020204" pitchFamily="34" charset="0"/>
              </a:rPr>
              <a:t>Topics Covered</a:t>
            </a:r>
          </a:p>
        </p:txBody>
      </p:sp>
      <p:sp>
        <p:nvSpPr>
          <p:cNvPr id="30" name="TextBox 29"/>
          <p:cNvSpPr txBox="1"/>
          <p:nvPr/>
        </p:nvSpPr>
        <p:spPr>
          <a:xfrm>
            <a:off x="457200" y="1021717"/>
            <a:ext cx="3352801" cy="621709"/>
          </a:xfrm>
          <a:prstGeom prst="rect">
            <a:avLst/>
          </a:prstGeom>
          <a:noFill/>
        </p:spPr>
        <p:txBody>
          <a:bodyPr wrap="square" lIns="155448" tIns="155448" rIns="155448" bIns="155448" rtlCol="0">
            <a:spAutoFit/>
          </a:bodyPr>
          <a:lstStyle/>
          <a:p>
            <a:r>
              <a:rPr lang="en-US" sz="2000" b="1" spc="-50" dirty="0">
                <a:solidFill>
                  <a:schemeClr val="bg2">
                    <a:lumMod val="50000"/>
                    <a:lumOff val="50000"/>
                  </a:schemeClr>
                </a:solidFill>
                <a:latin typeface="Arial" panose="020B0604020202020204" pitchFamily="34" charset="0"/>
                <a:cs typeface="Arial" panose="020B0604020202020204" pitchFamily="34" charset="0"/>
              </a:rPr>
              <a:t>Local Traffic Manager</a:t>
            </a:r>
          </a:p>
        </p:txBody>
      </p:sp>
      <p:sp>
        <p:nvSpPr>
          <p:cNvPr id="37" name="TextBox 36"/>
          <p:cNvSpPr txBox="1"/>
          <p:nvPr/>
        </p:nvSpPr>
        <p:spPr>
          <a:xfrm>
            <a:off x="2337244" y="1383686"/>
            <a:ext cx="1069284" cy="590931"/>
          </a:xfrm>
          <a:prstGeom prst="rect">
            <a:avLst/>
          </a:prstGeom>
          <a:noFill/>
        </p:spPr>
        <p:txBody>
          <a:bodyPr wrap="square" lIns="155448" tIns="155448" rIns="155448" bIns="155448" rtlCol="0">
            <a:spAutoFit/>
          </a:bodyPr>
          <a:lstStyle/>
          <a:p>
            <a:r>
              <a:rPr lang="en-US" spc="-50" dirty="0">
                <a:solidFill>
                  <a:schemeClr val="bg2">
                    <a:lumMod val="50000"/>
                    <a:lumOff val="50000"/>
                  </a:schemeClr>
                </a:solidFill>
                <a:latin typeface="Arial" panose="020B0604020202020204" pitchFamily="34" charset="0"/>
                <a:cs typeface="Arial" panose="020B0604020202020204" pitchFamily="34" charset="0"/>
              </a:rPr>
              <a:t>[LTM]</a:t>
            </a:r>
          </a:p>
        </p:txBody>
      </p:sp>
      <p:sp>
        <p:nvSpPr>
          <p:cNvPr id="48" name="TextBox 47">
            <a:extLst>
              <a:ext uri="{FF2B5EF4-FFF2-40B4-BE49-F238E27FC236}">
                <a16:creationId xmlns:a16="http://schemas.microsoft.com/office/drawing/2014/main" id="{0CE44ECB-917A-4265-8FF5-A1C9F70D5E24}"/>
              </a:ext>
            </a:extLst>
          </p:cNvPr>
          <p:cNvSpPr txBox="1"/>
          <p:nvPr/>
        </p:nvSpPr>
        <p:spPr>
          <a:xfrm>
            <a:off x="4262526" y="3020992"/>
            <a:ext cx="3547240" cy="2160591"/>
          </a:xfrm>
          <a:prstGeom prst="rect">
            <a:avLst/>
          </a:prstGeom>
          <a:noFill/>
        </p:spPr>
        <p:txBody>
          <a:bodyPr wrap="square" lIns="155448" tIns="155448" rIns="155448" bIns="155448" rtlCol="0">
            <a:spAutoFit/>
          </a:bodyPr>
          <a:lstStyle/>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IP Intelligence</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Geo-Location </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IP Filters </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Access Controls</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URI Controls</a:t>
            </a:r>
          </a:p>
        </p:txBody>
      </p:sp>
      <p:cxnSp>
        <p:nvCxnSpPr>
          <p:cNvPr id="49" name="Straight Connector 48">
            <a:extLst>
              <a:ext uri="{FF2B5EF4-FFF2-40B4-BE49-F238E27FC236}">
                <a16:creationId xmlns:a16="http://schemas.microsoft.com/office/drawing/2014/main" id="{058F5218-13C6-4873-809D-36353694C0BE}"/>
              </a:ext>
            </a:extLst>
          </p:cNvPr>
          <p:cNvCxnSpPr>
            <a:cxnSpLocks/>
          </p:cNvCxnSpPr>
          <p:nvPr/>
        </p:nvCxnSpPr>
        <p:spPr>
          <a:xfrm>
            <a:off x="4390991" y="2253703"/>
            <a:ext cx="3280063" cy="0"/>
          </a:xfrm>
          <a:prstGeom prst="line">
            <a:avLst/>
          </a:prstGeom>
          <a:ln w="1143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F3F07F5-C452-4195-94A0-13B3BF81478D}"/>
              </a:ext>
            </a:extLst>
          </p:cNvPr>
          <p:cNvSpPr txBox="1"/>
          <p:nvPr/>
        </p:nvSpPr>
        <p:spPr>
          <a:xfrm>
            <a:off x="4390991" y="2221331"/>
            <a:ext cx="3491040" cy="683264"/>
          </a:xfrm>
          <a:prstGeom prst="rect">
            <a:avLst/>
          </a:prstGeom>
          <a:noFill/>
        </p:spPr>
        <p:txBody>
          <a:bodyPr wrap="square" lIns="155448" tIns="155448" rIns="155448" bIns="155448" rtlCol="0">
            <a:spAutoFit/>
          </a:bodyPr>
          <a:lstStyle/>
          <a:p>
            <a:r>
              <a:rPr lang="en-US" sz="2400" b="1" spc="-50" dirty="0">
                <a:solidFill>
                  <a:schemeClr val="bg2">
                    <a:lumMod val="50000"/>
                    <a:lumOff val="50000"/>
                  </a:schemeClr>
                </a:solidFill>
                <a:latin typeface="Arial" panose="020B0604020202020204" pitchFamily="34" charset="0"/>
                <a:cs typeface="Arial" panose="020B0604020202020204" pitchFamily="34" charset="0"/>
              </a:rPr>
              <a:t>Topics Covered</a:t>
            </a:r>
          </a:p>
        </p:txBody>
      </p:sp>
      <p:sp>
        <p:nvSpPr>
          <p:cNvPr id="51" name="TextBox 50">
            <a:extLst>
              <a:ext uri="{FF2B5EF4-FFF2-40B4-BE49-F238E27FC236}">
                <a16:creationId xmlns:a16="http://schemas.microsoft.com/office/drawing/2014/main" id="{3720F8B7-A70E-4010-AE37-499536E9FD00}"/>
              </a:ext>
            </a:extLst>
          </p:cNvPr>
          <p:cNvSpPr txBox="1"/>
          <p:nvPr/>
        </p:nvSpPr>
        <p:spPr>
          <a:xfrm>
            <a:off x="4224431" y="1021717"/>
            <a:ext cx="3352801" cy="621709"/>
          </a:xfrm>
          <a:prstGeom prst="rect">
            <a:avLst/>
          </a:prstGeom>
          <a:noFill/>
        </p:spPr>
        <p:txBody>
          <a:bodyPr wrap="square" lIns="155448" tIns="155448" rIns="155448" bIns="155448" rtlCol="0">
            <a:spAutoFit/>
          </a:bodyPr>
          <a:lstStyle/>
          <a:p>
            <a:r>
              <a:rPr lang="en-US" sz="2000" b="1" spc="-50" dirty="0">
                <a:solidFill>
                  <a:schemeClr val="bg2">
                    <a:lumMod val="50000"/>
                    <a:lumOff val="50000"/>
                  </a:schemeClr>
                </a:solidFill>
                <a:latin typeface="Arial" panose="020B0604020202020204" pitchFamily="34" charset="0"/>
                <a:cs typeface="Arial" panose="020B0604020202020204" pitchFamily="34" charset="0"/>
              </a:rPr>
              <a:t>Access Policy Manager</a:t>
            </a:r>
          </a:p>
        </p:txBody>
      </p:sp>
      <p:sp>
        <p:nvSpPr>
          <p:cNvPr id="52" name="TextBox 51">
            <a:extLst>
              <a:ext uri="{FF2B5EF4-FFF2-40B4-BE49-F238E27FC236}">
                <a16:creationId xmlns:a16="http://schemas.microsoft.com/office/drawing/2014/main" id="{7B1298B3-FF1F-42A3-825F-D8987D3FAEC6}"/>
              </a:ext>
            </a:extLst>
          </p:cNvPr>
          <p:cNvSpPr txBox="1"/>
          <p:nvPr/>
        </p:nvSpPr>
        <p:spPr>
          <a:xfrm>
            <a:off x="6104475" y="1383686"/>
            <a:ext cx="1069284" cy="590931"/>
          </a:xfrm>
          <a:prstGeom prst="rect">
            <a:avLst/>
          </a:prstGeom>
          <a:noFill/>
        </p:spPr>
        <p:txBody>
          <a:bodyPr wrap="square" lIns="155448" tIns="155448" rIns="155448" bIns="155448" rtlCol="0">
            <a:spAutoFit/>
          </a:bodyPr>
          <a:lstStyle/>
          <a:p>
            <a:r>
              <a:rPr lang="en-US" spc="-50" dirty="0">
                <a:solidFill>
                  <a:schemeClr val="bg2">
                    <a:lumMod val="50000"/>
                    <a:lumOff val="50000"/>
                  </a:schemeClr>
                </a:solidFill>
                <a:latin typeface="Arial" panose="020B0604020202020204" pitchFamily="34" charset="0"/>
                <a:cs typeface="Arial" panose="020B0604020202020204" pitchFamily="34" charset="0"/>
              </a:rPr>
              <a:t>[APM]</a:t>
            </a:r>
          </a:p>
        </p:txBody>
      </p:sp>
      <p:sp>
        <p:nvSpPr>
          <p:cNvPr id="59" name="TextBox 58">
            <a:extLst>
              <a:ext uri="{FF2B5EF4-FFF2-40B4-BE49-F238E27FC236}">
                <a16:creationId xmlns:a16="http://schemas.microsoft.com/office/drawing/2014/main" id="{4DF5C549-B408-4D86-957E-FACC06AA4575}"/>
              </a:ext>
            </a:extLst>
          </p:cNvPr>
          <p:cNvSpPr txBox="1"/>
          <p:nvPr/>
        </p:nvSpPr>
        <p:spPr>
          <a:xfrm>
            <a:off x="8077200" y="3020992"/>
            <a:ext cx="3547240" cy="2529923"/>
          </a:xfrm>
          <a:prstGeom prst="rect">
            <a:avLst/>
          </a:prstGeom>
          <a:noFill/>
        </p:spPr>
        <p:txBody>
          <a:bodyPr wrap="square" lIns="155448" tIns="155448" rIns="155448" bIns="155448" rtlCol="0">
            <a:spAutoFit/>
          </a:bodyPr>
          <a:lstStyle/>
          <a:p>
            <a:pPr marL="285750"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IP Intelligence</a:t>
            </a:r>
          </a:p>
          <a:p>
            <a:pPr marL="285750"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Geo-Location </a:t>
            </a:r>
          </a:p>
          <a:p>
            <a:pPr marL="285750"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IP Filters </a:t>
            </a:r>
          </a:p>
          <a:p>
            <a:pPr marL="285750"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OWASP 2017 Protections</a:t>
            </a:r>
          </a:p>
          <a:p>
            <a:pPr marL="285750" indent="-285750">
              <a:buFont typeface="Arial" panose="020B0604020202020204" pitchFamily="34" charset="0"/>
              <a:buChar char="•"/>
            </a:pPr>
            <a:r>
              <a:rPr lang="en-US" sz="2400" spc="-50" dirty="0" err="1">
                <a:latin typeface="Arial" panose="020B0604020202020204" pitchFamily="34" charset="0"/>
                <a:cs typeface="Arial" panose="020B0604020202020204" pitchFamily="34" charset="0"/>
              </a:rPr>
              <a:t>BoT</a:t>
            </a:r>
            <a:r>
              <a:rPr lang="en-US" sz="2400" spc="-50" dirty="0">
                <a:latin typeface="Arial" panose="020B0604020202020204" pitchFamily="34" charset="0"/>
                <a:cs typeface="Arial" panose="020B0604020202020204" pitchFamily="34" charset="0"/>
              </a:rPr>
              <a:t> Defense</a:t>
            </a:r>
          </a:p>
        </p:txBody>
      </p:sp>
      <p:cxnSp>
        <p:nvCxnSpPr>
          <p:cNvPr id="60" name="Straight Connector 59">
            <a:extLst>
              <a:ext uri="{FF2B5EF4-FFF2-40B4-BE49-F238E27FC236}">
                <a16:creationId xmlns:a16="http://schemas.microsoft.com/office/drawing/2014/main" id="{31E164DC-50C2-40AB-BBA2-B19171BC7955}"/>
              </a:ext>
            </a:extLst>
          </p:cNvPr>
          <p:cNvCxnSpPr>
            <a:cxnSpLocks/>
          </p:cNvCxnSpPr>
          <p:nvPr/>
        </p:nvCxnSpPr>
        <p:spPr>
          <a:xfrm>
            <a:off x="8205665" y="2253703"/>
            <a:ext cx="3280063" cy="0"/>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610448A-18BD-4104-B932-614C367B2C48}"/>
              </a:ext>
            </a:extLst>
          </p:cNvPr>
          <p:cNvSpPr txBox="1"/>
          <p:nvPr/>
        </p:nvSpPr>
        <p:spPr>
          <a:xfrm>
            <a:off x="8205665" y="2221331"/>
            <a:ext cx="3491040" cy="683264"/>
          </a:xfrm>
          <a:prstGeom prst="rect">
            <a:avLst/>
          </a:prstGeom>
          <a:noFill/>
        </p:spPr>
        <p:txBody>
          <a:bodyPr wrap="square" lIns="155448" tIns="155448" rIns="155448" bIns="155448" rtlCol="0">
            <a:spAutoFit/>
          </a:bodyPr>
          <a:lstStyle/>
          <a:p>
            <a:r>
              <a:rPr lang="en-US" sz="2400" b="1" spc="-50" dirty="0">
                <a:latin typeface="Arial" panose="020B0604020202020204" pitchFamily="34" charset="0"/>
                <a:cs typeface="Arial" panose="020B0604020202020204" pitchFamily="34" charset="0"/>
              </a:rPr>
              <a:t>Topics Covered</a:t>
            </a:r>
          </a:p>
        </p:txBody>
      </p:sp>
      <p:sp>
        <p:nvSpPr>
          <p:cNvPr id="62" name="TextBox 61">
            <a:extLst>
              <a:ext uri="{FF2B5EF4-FFF2-40B4-BE49-F238E27FC236}">
                <a16:creationId xmlns:a16="http://schemas.microsoft.com/office/drawing/2014/main" id="{F17F05AA-0ACC-4112-9025-C9EEF5A2C7CC}"/>
              </a:ext>
            </a:extLst>
          </p:cNvPr>
          <p:cNvSpPr txBox="1"/>
          <p:nvPr/>
        </p:nvSpPr>
        <p:spPr>
          <a:xfrm>
            <a:off x="8039105" y="1021717"/>
            <a:ext cx="3352801" cy="621709"/>
          </a:xfrm>
          <a:prstGeom prst="rect">
            <a:avLst/>
          </a:prstGeom>
          <a:noFill/>
        </p:spPr>
        <p:txBody>
          <a:bodyPr wrap="square" lIns="155448" tIns="155448" rIns="155448" bIns="155448" rtlCol="0">
            <a:spAutoFit/>
          </a:bodyPr>
          <a:lstStyle/>
          <a:p>
            <a:r>
              <a:rPr lang="en-US" sz="2000" b="1" spc="-50" dirty="0">
                <a:latin typeface="Arial" panose="020B0604020202020204" pitchFamily="34" charset="0"/>
                <a:cs typeface="Arial" panose="020B0604020202020204" pitchFamily="34" charset="0"/>
              </a:rPr>
              <a:t>App Security Manager</a:t>
            </a:r>
          </a:p>
        </p:txBody>
      </p:sp>
      <p:sp>
        <p:nvSpPr>
          <p:cNvPr id="63" name="TextBox 62">
            <a:extLst>
              <a:ext uri="{FF2B5EF4-FFF2-40B4-BE49-F238E27FC236}">
                <a16:creationId xmlns:a16="http://schemas.microsoft.com/office/drawing/2014/main" id="{588CB748-6414-42DC-AEF9-4FBAFA57DC35}"/>
              </a:ext>
            </a:extLst>
          </p:cNvPr>
          <p:cNvSpPr txBox="1"/>
          <p:nvPr/>
        </p:nvSpPr>
        <p:spPr>
          <a:xfrm>
            <a:off x="9919149" y="1383686"/>
            <a:ext cx="1069284" cy="590931"/>
          </a:xfrm>
          <a:prstGeom prst="rect">
            <a:avLst/>
          </a:prstGeom>
          <a:noFill/>
        </p:spPr>
        <p:txBody>
          <a:bodyPr wrap="square" lIns="155448" tIns="155448" rIns="155448" bIns="155448" rtlCol="0">
            <a:spAutoFit/>
          </a:bodyPr>
          <a:lstStyle/>
          <a:p>
            <a:r>
              <a:rPr lang="en-US" spc="-50" dirty="0">
                <a:latin typeface="Arial" panose="020B0604020202020204" pitchFamily="34" charset="0"/>
                <a:cs typeface="Arial" panose="020B0604020202020204" pitchFamily="34" charset="0"/>
              </a:rPr>
              <a:t>[ASM]</a:t>
            </a:r>
          </a:p>
        </p:txBody>
      </p:sp>
      <p:sp>
        <p:nvSpPr>
          <p:cNvPr id="3" name="Rectangle 2">
            <a:extLst>
              <a:ext uri="{FF2B5EF4-FFF2-40B4-BE49-F238E27FC236}">
                <a16:creationId xmlns:a16="http://schemas.microsoft.com/office/drawing/2014/main" id="{8F74924F-5783-4BF4-8DC2-4C940DEDAE38}"/>
              </a:ext>
            </a:extLst>
          </p:cNvPr>
          <p:cNvSpPr/>
          <p:nvPr/>
        </p:nvSpPr>
        <p:spPr>
          <a:xfrm>
            <a:off x="586649" y="5642992"/>
            <a:ext cx="3482519" cy="1200329"/>
          </a:xfrm>
          <a:prstGeom prst="rect">
            <a:avLst/>
          </a:prstGeom>
        </p:spPr>
        <p:txBody>
          <a:bodyPr wrap="square">
            <a:spAutoFit/>
          </a:bodyPr>
          <a:lstStyle/>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Examples</a:t>
            </a:r>
          </a:p>
          <a:p>
            <a:pPr marL="742950" lvl="1" indent="-285750">
              <a:buFont typeface="Arial" panose="020B0604020202020204" pitchFamily="34" charset="0"/>
              <a:buChar char="•"/>
            </a:pPr>
            <a:r>
              <a:rPr lang="en-US" sz="2400" spc="-50" dirty="0" err="1">
                <a:solidFill>
                  <a:schemeClr val="bg2">
                    <a:lumMod val="50000"/>
                    <a:lumOff val="50000"/>
                  </a:schemeClr>
                </a:solidFill>
                <a:latin typeface="Arial" panose="020B0604020202020204" pitchFamily="34" charset="0"/>
                <a:cs typeface="Arial" panose="020B0604020202020204" pitchFamily="34" charset="0"/>
              </a:rPr>
              <a:t>iRules</a:t>
            </a:r>
            <a:endParaRPr lang="en-US" sz="2400" spc="-50" dirty="0">
              <a:solidFill>
                <a:schemeClr val="bg2">
                  <a:lumMod val="50000"/>
                  <a:lumOff val="50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Traffic Policies</a:t>
            </a:r>
          </a:p>
        </p:txBody>
      </p:sp>
      <p:sp>
        <p:nvSpPr>
          <p:cNvPr id="81" name="Rectangle 80">
            <a:extLst>
              <a:ext uri="{FF2B5EF4-FFF2-40B4-BE49-F238E27FC236}">
                <a16:creationId xmlns:a16="http://schemas.microsoft.com/office/drawing/2014/main" id="{F8AE1D15-6210-439B-A62A-E0B13AB8B9F6}"/>
              </a:ext>
            </a:extLst>
          </p:cNvPr>
          <p:cNvSpPr/>
          <p:nvPr/>
        </p:nvSpPr>
        <p:spPr>
          <a:xfrm>
            <a:off x="4363215" y="5623481"/>
            <a:ext cx="3482519" cy="1200329"/>
          </a:xfrm>
          <a:prstGeom prst="rect">
            <a:avLst/>
          </a:prstGeom>
        </p:spPr>
        <p:txBody>
          <a:bodyPr wrap="square">
            <a:spAutoFit/>
          </a:bodyPr>
          <a:lstStyle/>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Examples</a:t>
            </a:r>
          </a:p>
          <a:p>
            <a:pPr marL="742950" lvl="1"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Control Objects</a:t>
            </a:r>
          </a:p>
          <a:p>
            <a:pPr marL="742950" lvl="1"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Policies</a:t>
            </a:r>
          </a:p>
        </p:txBody>
      </p:sp>
      <p:sp>
        <p:nvSpPr>
          <p:cNvPr id="82" name="Rectangle 81">
            <a:extLst>
              <a:ext uri="{FF2B5EF4-FFF2-40B4-BE49-F238E27FC236}">
                <a16:creationId xmlns:a16="http://schemas.microsoft.com/office/drawing/2014/main" id="{C0208E50-815C-4C8C-91E7-D8E1F02DA4F9}"/>
              </a:ext>
            </a:extLst>
          </p:cNvPr>
          <p:cNvSpPr/>
          <p:nvPr/>
        </p:nvSpPr>
        <p:spPr>
          <a:xfrm>
            <a:off x="8141921" y="5623481"/>
            <a:ext cx="3482519" cy="1200329"/>
          </a:xfrm>
          <a:prstGeom prst="rect">
            <a:avLst/>
          </a:prstGeom>
        </p:spPr>
        <p:txBody>
          <a:bodyPr wrap="square">
            <a:spAutoFit/>
          </a:bodyPr>
          <a:lstStyle/>
          <a:p>
            <a:pPr marL="285750"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Examples</a:t>
            </a:r>
          </a:p>
          <a:p>
            <a:pPr marL="742950" lvl="1"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Protections</a:t>
            </a:r>
          </a:p>
          <a:p>
            <a:pPr marL="742950" lvl="1" indent="-285750">
              <a:buFont typeface="Arial" panose="020B0604020202020204" pitchFamily="34" charset="0"/>
              <a:buChar char="•"/>
            </a:pPr>
            <a:r>
              <a:rPr lang="en-US" sz="2400" spc="-50" dirty="0">
                <a:latin typeface="Arial" panose="020B0604020202020204" pitchFamily="34" charset="0"/>
                <a:cs typeface="Arial" panose="020B0604020202020204" pitchFamily="34" charset="0"/>
              </a:rPr>
              <a:t>Policies</a:t>
            </a:r>
          </a:p>
        </p:txBody>
      </p:sp>
      <p:grpSp>
        <p:nvGrpSpPr>
          <p:cNvPr id="88" name="Group 87">
            <a:extLst>
              <a:ext uri="{FF2B5EF4-FFF2-40B4-BE49-F238E27FC236}">
                <a16:creationId xmlns:a16="http://schemas.microsoft.com/office/drawing/2014/main" id="{128F4DAC-7BC2-4EC2-90A7-BF453715B1FD}"/>
              </a:ext>
            </a:extLst>
          </p:cNvPr>
          <p:cNvGrpSpPr/>
          <p:nvPr/>
        </p:nvGrpSpPr>
        <p:grpSpPr>
          <a:xfrm>
            <a:off x="10935842" y="950357"/>
            <a:ext cx="750316" cy="773521"/>
            <a:chOff x="8567498" y="2000036"/>
            <a:chExt cx="2771775" cy="2857500"/>
          </a:xfrm>
        </p:grpSpPr>
        <p:grpSp>
          <p:nvGrpSpPr>
            <p:cNvPr id="89" name="Group 88">
              <a:extLst>
                <a:ext uri="{FF2B5EF4-FFF2-40B4-BE49-F238E27FC236}">
                  <a16:creationId xmlns:a16="http://schemas.microsoft.com/office/drawing/2014/main" id="{D6F3FA2D-D929-40B7-B1A4-53C8A277011F}"/>
                </a:ext>
              </a:extLst>
            </p:cNvPr>
            <p:cNvGrpSpPr/>
            <p:nvPr/>
          </p:nvGrpSpPr>
          <p:grpSpPr>
            <a:xfrm>
              <a:off x="8567498" y="2000036"/>
              <a:ext cx="2771775" cy="2857500"/>
              <a:chOff x="8567498" y="2000036"/>
              <a:chExt cx="2771775" cy="2857500"/>
            </a:xfrm>
          </p:grpSpPr>
          <p:pic>
            <p:nvPicPr>
              <p:cNvPr id="92" name="Picture 91">
                <a:extLst>
                  <a:ext uri="{FF2B5EF4-FFF2-40B4-BE49-F238E27FC236}">
                    <a16:creationId xmlns:a16="http://schemas.microsoft.com/office/drawing/2014/main" id="{52720193-9307-44D1-A2AB-E368929690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93" name="Picture 92">
                <a:extLst>
                  <a:ext uri="{FF2B5EF4-FFF2-40B4-BE49-F238E27FC236}">
                    <a16:creationId xmlns:a16="http://schemas.microsoft.com/office/drawing/2014/main" id="{D2BB30F3-9C4F-409E-A376-79A05249F1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90" name="Picture 89">
              <a:extLst>
                <a:ext uri="{FF2B5EF4-FFF2-40B4-BE49-F238E27FC236}">
                  <a16:creationId xmlns:a16="http://schemas.microsoft.com/office/drawing/2014/main" id="{449973D8-3CC1-4E38-9F8F-4DB926C2262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91" name="Picture 90">
              <a:extLst>
                <a:ext uri="{FF2B5EF4-FFF2-40B4-BE49-F238E27FC236}">
                  <a16:creationId xmlns:a16="http://schemas.microsoft.com/office/drawing/2014/main" id="{B5EB3F6C-83ED-4354-8358-5F604BE643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78877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3265EB-5E5C-4C71-B34E-F0AC0E25E4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799" y="3044862"/>
            <a:ext cx="6715579" cy="3116567"/>
          </a:xfrm>
          <a:prstGeom prst="rect">
            <a:avLst/>
          </a:prstGeom>
        </p:spPr>
      </p:pic>
      <p:sp>
        <p:nvSpPr>
          <p:cNvPr id="7" name="Rectangle 6">
            <a:extLst>
              <a:ext uri="{FF2B5EF4-FFF2-40B4-BE49-F238E27FC236}">
                <a16:creationId xmlns:a16="http://schemas.microsoft.com/office/drawing/2014/main" id="{B542BA8D-9AA4-405A-BB0E-673775D03226}"/>
              </a:ext>
            </a:extLst>
          </p:cNvPr>
          <p:cNvSpPr/>
          <p:nvPr/>
        </p:nvSpPr>
        <p:spPr>
          <a:xfrm>
            <a:off x="227799" y="1790299"/>
            <a:ext cx="6715579" cy="2464067"/>
          </a:xfrm>
          <a:prstGeom prst="rect">
            <a:avLst/>
          </a:prstGeom>
          <a:gradFill flip="none" rotWithShape="1">
            <a:gsLst>
              <a:gs pos="0">
                <a:schemeClr val="bg2">
                  <a:alpha val="9000"/>
                </a:schemeClr>
              </a:gs>
              <a:gs pos="11000">
                <a:schemeClr val="bg2">
                  <a:alpha val="29000"/>
                </a:schemeClr>
              </a:gs>
              <a:gs pos="55000">
                <a:schemeClr val="bg2">
                  <a:alpha val="62000"/>
                </a:schemeClr>
              </a:gs>
              <a:gs pos="100000">
                <a:schemeClr val="bg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25</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Quick Overview</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pic>
        <p:nvPicPr>
          <p:cNvPr id="5" name="Picture 4">
            <a:hlinkClick r:id="rId8"/>
            <a:extLst>
              <a:ext uri="{FF2B5EF4-FFF2-40B4-BE49-F238E27FC236}">
                <a16:creationId xmlns:a16="http://schemas.microsoft.com/office/drawing/2014/main" id="{8DAE0E9B-C350-4470-9B81-9E720D9348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7524" y="1101440"/>
            <a:ext cx="3053256" cy="4078216"/>
          </a:xfrm>
          <a:prstGeom prst="rect">
            <a:avLst/>
          </a:prstGeom>
        </p:spPr>
      </p:pic>
      <p:sp>
        <p:nvSpPr>
          <p:cNvPr id="21" name="Rectangle 20">
            <a:extLst>
              <a:ext uri="{FF2B5EF4-FFF2-40B4-BE49-F238E27FC236}">
                <a16:creationId xmlns:a16="http://schemas.microsoft.com/office/drawing/2014/main" id="{F9BC538D-BFAC-42EA-ACC6-E512FA10342E}"/>
              </a:ext>
            </a:extLst>
          </p:cNvPr>
          <p:cNvSpPr/>
          <p:nvPr/>
        </p:nvSpPr>
        <p:spPr>
          <a:xfrm>
            <a:off x="297839" y="935247"/>
            <a:ext cx="5910456" cy="3386496"/>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3200" dirty="0">
                <a:cs typeface="Arial" panose="020B0604020202020204" pitchFamily="34" charset="0"/>
              </a:rPr>
              <a:t>Web Application Firewall</a:t>
            </a:r>
          </a:p>
          <a:p>
            <a:pPr marL="463550"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Protects Web Applications at Layer 7 </a:t>
            </a:r>
          </a:p>
          <a:p>
            <a:pPr marL="920750" lvl="1"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URLs &amp; URL Flows</a:t>
            </a:r>
          </a:p>
          <a:p>
            <a:pPr marL="920750" lvl="1"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File Types &amp; Parameters</a:t>
            </a:r>
          </a:p>
          <a:p>
            <a:pPr marL="920750" lvl="1"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Methods &amp; Sessions</a:t>
            </a:r>
          </a:p>
          <a:p>
            <a:pPr marL="920750" lvl="1"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and more …</a:t>
            </a:r>
          </a:p>
          <a:p>
            <a:pPr marL="920750" lvl="1" indent="-463550">
              <a:lnSpc>
                <a:spcPct val="90000"/>
              </a:lnSpc>
              <a:spcBef>
                <a:spcPts val="1000"/>
              </a:spcBef>
              <a:buClr>
                <a:schemeClr val="accent5"/>
              </a:buClr>
              <a:buFont typeface="Arial" charset="0"/>
              <a:buChar char="•"/>
            </a:pPr>
            <a:endParaRPr lang="en-US" sz="3200" dirty="0">
              <a:gradFill>
                <a:gsLst>
                  <a:gs pos="0">
                    <a:schemeClr val="tx1"/>
                  </a:gs>
                  <a:gs pos="100000">
                    <a:schemeClr val="tx1"/>
                  </a:gs>
                </a:gsLst>
                <a:lin ang="5400000" scaled="1"/>
              </a:gradFill>
              <a:cs typeface="Arial" panose="020B0604020202020204" pitchFamily="34" charset="0"/>
            </a:endParaRPr>
          </a:p>
        </p:txBody>
      </p:sp>
      <p:sp>
        <p:nvSpPr>
          <p:cNvPr id="8" name="Rectangle 7">
            <a:extLst>
              <a:ext uri="{FF2B5EF4-FFF2-40B4-BE49-F238E27FC236}">
                <a16:creationId xmlns:a16="http://schemas.microsoft.com/office/drawing/2014/main" id="{61977A0F-A629-4E40-9342-F4AAB13504CF}"/>
              </a:ext>
            </a:extLst>
          </p:cNvPr>
          <p:cNvSpPr/>
          <p:nvPr/>
        </p:nvSpPr>
        <p:spPr>
          <a:xfrm>
            <a:off x="8030257" y="5179656"/>
            <a:ext cx="3173129" cy="1200329"/>
          </a:xfrm>
          <a:prstGeom prst="rect">
            <a:avLst/>
          </a:prstGeom>
        </p:spPr>
        <p:txBody>
          <a:bodyPr wrap="square">
            <a:spAutoFit/>
          </a:bodyPr>
          <a:lstStyle/>
          <a:p>
            <a:r>
              <a:rPr lang="en-US" sz="2400" i="1" dirty="0">
                <a:latin typeface="Lato-Regular"/>
              </a:rPr>
              <a:t>“WAFs protect web applications. We protect networks.”</a:t>
            </a:r>
            <a:endParaRPr lang="en-US" i="1" dirty="0"/>
          </a:p>
        </p:txBody>
      </p:sp>
    </p:spTree>
    <p:extLst>
      <p:ext uri="{BB962C8B-B14F-4D97-AF65-F5344CB8AC3E}">
        <p14:creationId xmlns:p14="http://schemas.microsoft.com/office/powerpoint/2010/main" val="25607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26</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IP Reputation</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grpSp>
        <p:nvGrpSpPr>
          <p:cNvPr id="6" name="Group 5">
            <a:extLst>
              <a:ext uri="{FF2B5EF4-FFF2-40B4-BE49-F238E27FC236}">
                <a16:creationId xmlns:a16="http://schemas.microsoft.com/office/drawing/2014/main" id="{296723AB-7B7D-4766-9BD1-A7BA098D50DE}"/>
              </a:ext>
            </a:extLst>
          </p:cNvPr>
          <p:cNvGrpSpPr/>
          <p:nvPr/>
        </p:nvGrpSpPr>
        <p:grpSpPr>
          <a:xfrm>
            <a:off x="1717896" y="1511819"/>
            <a:ext cx="8569104" cy="4885803"/>
            <a:chOff x="0" y="1529876"/>
            <a:chExt cx="6096000" cy="3798248"/>
          </a:xfrm>
        </p:grpSpPr>
        <p:pic>
          <p:nvPicPr>
            <p:cNvPr id="5" name="Picture 4">
              <a:extLst>
                <a:ext uri="{FF2B5EF4-FFF2-40B4-BE49-F238E27FC236}">
                  <a16:creationId xmlns:a16="http://schemas.microsoft.com/office/drawing/2014/main" id="{45AAE11F-78EB-4E72-A6E0-2192A72C87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1529876"/>
              <a:ext cx="5383530" cy="3798248"/>
            </a:xfrm>
            <a:prstGeom prst="rect">
              <a:avLst/>
            </a:prstGeom>
          </p:spPr>
        </p:pic>
        <p:pic>
          <p:nvPicPr>
            <p:cNvPr id="16" name="Picture 15">
              <a:extLst>
                <a:ext uri="{FF2B5EF4-FFF2-40B4-BE49-F238E27FC236}">
                  <a16:creationId xmlns:a16="http://schemas.microsoft.com/office/drawing/2014/main" id="{08BFBDA6-57B3-43B7-A43E-3C37504D72A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87190" y="1529876"/>
              <a:ext cx="1908810" cy="3798248"/>
            </a:xfrm>
            <a:prstGeom prst="rect">
              <a:avLst/>
            </a:prstGeom>
          </p:spPr>
        </p:pic>
      </p:grpSp>
      <p:sp>
        <p:nvSpPr>
          <p:cNvPr id="7" name="Rectangle 6">
            <a:extLst>
              <a:ext uri="{FF2B5EF4-FFF2-40B4-BE49-F238E27FC236}">
                <a16:creationId xmlns:a16="http://schemas.microsoft.com/office/drawing/2014/main" id="{E7749742-DF24-42AD-8E00-1C8F544B049D}"/>
              </a:ext>
            </a:extLst>
          </p:cNvPr>
          <p:cNvSpPr/>
          <p:nvPr/>
        </p:nvSpPr>
        <p:spPr>
          <a:xfrm>
            <a:off x="1635708" y="1031184"/>
            <a:ext cx="7176822" cy="369332"/>
          </a:xfrm>
          <a:prstGeom prst="rect">
            <a:avLst/>
          </a:prstGeom>
        </p:spPr>
        <p:txBody>
          <a:bodyPr wrap="square">
            <a:spAutoFit/>
          </a:bodyPr>
          <a:lstStyle/>
          <a:p>
            <a:r>
              <a:rPr lang="en-US" dirty="0"/>
              <a:t>Security  ››  Application Security : IP Addresses : IP Intelligence</a:t>
            </a:r>
          </a:p>
        </p:txBody>
      </p:sp>
    </p:spTree>
    <p:extLst>
      <p:ext uri="{BB962C8B-B14F-4D97-AF65-F5344CB8AC3E}">
        <p14:creationId xmlns:p14="http://schemas.microsoft.com/office/powerpoint/2010/main" val="6151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27</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Geo-Location</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pic>
        <p:nvPicPr>
          <p:cNvPr id="5" name="Picture 4">
            <a:extLst>
              <a:ext uri="{FF2B5EF4-FFF2-40B4-BE49-F238E27FC236}">
                <a16:creationId xmlns:a16="http://schemas.microsoft.com/office/drawing/2014/main" id="{355761F4-591F-4C5F-A775-BE98272A1213}"/>
              </a:ext>
            </a:extLst>
          </p:cNvPr>
          <p:cNvPicPr>
            <a:picLocks noChangeAspect="1"/>
          </p:cNvPicPr>
          <p:nvPr/>
        </p:nvPicPr>
        <p:blipFill>
          <a:blip r:embed="rId6"/>
          <a:stretch>
            <a:fillRect/>
          </a:stretch>
        </p:blipFill>
        <p:spPr>
          <a:xfrm>
            <a:off x="557547" y="1670893"/>
            <a:ext cx="11172665" cy="3848851"/>
          </a:xfrm>
          <a:prstGeom prst="rect">
            <a:avLst/>
          </a:prstGeom>
        </p:spPr>
      </p:pic>
      <p:sp>
        <p:nvSpPr>
          <p:cNvPr id="6" name="Rectangle 5">
            <a:extLst>
              <a:ext uri="{FF2B5EF4-FFF2-40B4-BE49-F238E27FC236}">
                <a16:creationId xmlns:a16="http://schemas.microsoft.com/office/drawing/2014/main" id="{30681335-4A10-4003-8755-608E8FBB7070}"/>
              </a:ext>
            </a:extLst>
          </p:cNvPr>
          <p:cNvSpPr/>
          <p:nvPr/>
        </p:nvSpPr>
        <p:spPr>
          <a:xfrm>
            <a:off x="557547" y="1224283"/>
            <a:ext cx="7413482" cy="369332"/>
          </a:xfrm>
          <a:prstGeom prst="rect">
            <a:avLst/>
          </a:prstGeom>
        </p:spPr>
        <p:txBody>
          <a:bodyPr wrap="square">
            <a:spAutoFit/>
          </a:bodyPr>
          <a:lstStyle/>
          <a:p>
            <a:r>
              <a:rPr lang="en-US" dirty="0"/>
              <a:t>Security  ››  Application Security : Geolocation Enforcement</a:t>
            </a:r>
          </a:p>
        </p:txBody>
      </p:sp>
    </p:spTree>
    <p:extLst>
      <p:ext uri="{BB962C8B-B14F-4D97-AF65-F5344CB8AC3E}">
        <p14:creationId xmlns:p14="http://schemas.microsoft.com/office/powerpoint/2010/main" val="169421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28</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IP Controls</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pic>
        <p:nvPicPr>
          <p:cNvPr id="5" name="Picture 4">
            <a:extLst>
              <a:ext uri="{FF2B5EF4-FFF2-40B4-BE49-F238E27FC236}">
                <a16:creationId xmlns:a16="http://schemas.microsoft.com/office/drawing/2014/main" id="{8A9DA3FE-0E17-4591-A17F-A6468EEFFF4B}"/>
              </a:ext>
            </a:extLst>
          </p:cNvPr>
          <p:cNvPicPr>
            <a:picLocks noChangeAspect="1"/>
          </p:cNvPicPr>
          <p:nvPr/>
        </p:nvPicPr>
        <p:blipFill>
          <a:blip r:embed="rId6"/>
          <a:stretch>
            <a:fillRect/>
          </a:stretch>
        </p:blipFill>
        <p:spPr>
          <a:xfrm>
            <a:off x="808552" y="1408949"/>
            <a:ext cx="5144654" cy="4847275"/>
          </a:xfrm>
          <a:prstGeom prst="rect">
            <a:avLst/>
          </a:prstGeom>
        </p:spPr>
      </p:pic>
      <p:sp>
        <p:nvSpPr>
          <p:cNvPr id="16" name="Text Placeholder 4">
            <a:extLst>
              <a:ext uri="{FF2B5EF4-FFF2-40B4-BE49-F238E27FC236}">
                <a16:creationId xmlns:a16="http://schemas.microsoft.com/office/drawing/2014/main" id="{58DF8069-054F-4FEF-A8A1-92680FCF1F23}"/>
              </a:ext>
            </a:extLst>
          </p:cNvPr>
          <p:cNvSpPr txBox="1">
            <a:spLocks/>
          </p:cNvSpPr>
          <p:nvPr/>
        </p:nvSpPr>
        <p:spPr>
          <a:xfrm>
            <a:off x="6109198" y="1408114"/>
            <a:ext cx="5658671" cy="4847275"/>
          </a:xfrm>
          <a:prstGeom prst="rect">
            <a:avLst/>
          </a:prstGeom>
        </p:spPr>
        <p:txBody>
          <a:bodyPr vert="horz" lIns="155448" tIns="155448" rIns="155448" bIns="155448" rtlCol="0">
            <a:noAutofit/>
          </a:bodyPr>
          <a:lstStyle>
            <a:lvl1pPr marL="463550" indent="-463550">
              <a:lnSpc>
                <a:spcPct val="90000"/>
              </a:lnSpc>
              <a:spcBef>
                <a:spcPts val="1000"/>
              </a:spcBef>
              <a:buClr>
                <a:schemeClr val="accent5"/>
              </a:buClr>
              <a:buFont typeface="Arial" charset="0"/>
              <a:buChar char="•"/>
              <a:tabLst/>
              <a:defRPr lang="en-US" sz="3200" b="0">
                <a:gradFill>
                  <a:gsLst>
                    <a:gs pos="0">
                      <a:schemeClr val="tx1"/>
                    </a:gs>
                    <a:gs pos="100000">
                      <a:schemeClr val="tx1"/>
                    </a:gs>
                  </a:gsLst>
                  <a:lin ang="5400000" scaled="1"/>
                </a:gradFill>
                <a:cs typeface="Arial" panose="020B0604020202020204" pitchFamily="34" charset="0"/>
              </a:defRPr>
            </a:lvl1pPr>
            <a:lvl2pPr marL="463550" indent="-463550">
              <a:lnSpc>
                <a:spcPct val="90000"/>
              </a:lnSpc>
              <a:spcBef>
                <a:spcPts val="500"/>
              </a:spcBef>
              <a:buClr>
                <a:schemeClr val="accent5"/>
              </a:buClr>
              <a:buFont typeface="Arial" charset="0"/>
              <a:buChar char="•"/>
              <a:tabLst/>
              <a:defRPr lang="en-US" sz="2400">
                <a:gradFill>
                  <a:gsLst>
                    <a:gs pos="100000">
                      <a:schemeClr val="tx1">
                        <a:lumMod val="65000"/>
                      </a:schemeClr>
                    </a:gs>
                    <a:gs pos="0">
                      <a:schemeClr val="tx1">
                        <a:lumMod val="65000"/>
                      </a:schemeClr>
                    </a:gs>
                  </a:gsLst>
                  <a:lin ang="5400000" scaled="1"/>
                </a:gradFill>
                <a:cs typeface="Arial" panose="020B0604020202020204" pitchFamily="34" charset="0"/>
              </a:defRPr>
            </a:lvl2pPr>
            <a:lvl3pPr marL="463550" indent="-463550">
              <a:lnSpc>
                <a:spcPct val="90000"/>
              </a:lnSpc>
              <a:spcBef>
                <a:spcPts val="500"/>
              </a:spcBef>
              <a:buClr>
                <a:schemeClr val="accent5"/>
              </a:buClr>
              <a:buFont typeface="Arial" charset="0"/>
              <a:buChar char="•"/>
              <a:tabLst/>
              <a:defRPr lang="en-US" sz="2000">
                <a:gradFill>
                  <a:gsLst>
                    <a:gs pos="100000">
                      <a:schemeClr val="tx1">
                        <a:lumMod val="65000"/>
                      </a:schemeClr>
                    </a:gs>
                    <a:gs pos="0">
                      <a:schemeClr val="tx1">
                        <a:lumMod val="65000"/>
                      </a:schemeClr>
                    </a:gs>
                  </a:gsLst>
                  <a:lin ang="5400000" scaled="1"/>
                </a:gradFill>
                <a:cs typeface="Arial" panose="020B0604020202020204" pitchFamily="34" charset="0"/>
              </a:defRPr>
            </a:lvl3pPr>
            <a:lvl4pPr marL="463550" indent="-463550">
              <a:lnSpc>
                <a:spcPct val="90000"/>
              </a:lnSpc>
              <a:spcBef>
                <a:spcPts val="500"/>
              </a:spcBef>
              <a:buClr>
                <a:schemeClr val="accent5"/>
              </a:buClr>
              <a:buFont typeface="Arial" charset="0"/>
              <a:buChar char="•"/>
              <a:tabLst/>
              <a:defRPr lang="en-US">
                <a:gradFill>
                  <a:gsLst>
                    <a:gs pos="100000">
                      <a:schemeClr val="tx1">
                        <a:lumMod val="65000"/>
                      </a:schemeClr>
                    </a:gs>
                    <a:gs pos="0">
                      <a:schemeClr val="tx1">
                        <a:lumMod val="65000"/>
                      </a:schemeClr>
                    </a:gs>
                  </a:gsLst>
                  <a:lin ang="5400000" scaled="1"/>
                </a:gradFill>
                <a:cs typeface="Arial" panose="020B0604020202020204" pitchFamily="34" charset="0"/>
              </a:defRPr>
            </a:lvl4pPr>
            <a:lvl5pPr marL="463550" indent="-463550">
              <a:lnSpc>
                <a:spcPct val="90000"/>
              </a:lnSpc>
              <a:spcBef>
                <a:spcPts val="500"/>
              </a:spcBef>
              <a:buClr>
                <a:schemeClr val="accent5"/>
              </a:buClr>
              <a:buFont typeface="Arial" charset="0"/>
              <a:buChar char="•"/>
              <a:tabLst/>
              <a:defRPr lang="en-US">
                <a:gradFill>
                  <a:gsLst>
                    <a:gs pos="100000">
                      <a:schemeClr val="tx1">
                        <a:lumMod val="65000"/>
                      </a:schemeClr>
                    </a:gs>
                    <a:gs pos="0">
                      <a:schemeClr val="tx1">
                        <a:lumMod val="65000"/>
                      </a:schemeClr>
                    </a:gs>
                  </a:gsLst>
                  <a:lin ang="5400000" scaled="1"/>
                </a:gradFill>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Enforce positive or negative security models</a:t>
            </a:r>
          </a:p>
          <a:p>
            <a:r>
              <a:rPr lang="en-US" dirty="0"/>
              <a:t>Mark as trusted IP </a:t>
            </a:r>
          </a:p>
          <a:p>
            <a:r>
              <a:rPr lang="en-US" dirty="0"/>
              <a:t>Ignore learning = great for Vulnerability Scanners</a:t>
            </a:r>
          </a:p>
          <a:p>
            <a:endParaRPr lang="en-US" dirty="0"/>
          </a:p>
          <a:p>
            <a:r>
              <a:rPr lang="en-US" dirty="0"/>
              <a:t>Can filter more specifically on other security controls (ex DDoS enforcement) </a:t>
            </a:r>
          </a:p>
          <a:p>
            <a:endParaRPr lang="en-US" sz="2400" dirty="0"/>
          </a:p>
        </p:txBody>
      </p:sp>
      <p:sp>
        <p:nvSpPr>
          <p:cNvPr id="6" name="Rectangle 5">
            <a:extLst>
              <a:ext uri="{FF2B5EF4-FFF2-40B4-BE49-F238E27FC236}">
                <a16:creationId xmlns:a16="http://schemas.microsoft.com/office/drawing/2014/main" id="{2DED5809-83AB-4F73-BF1C-39697A2002CF}"/>
              </a:ext>
            </a:extLst>
          </p:cNvPr>
          <p:cNvSpPr/>
          <p:nvPr/>
        </p:nvSpPr>
        <p:spPr>
          <a:xfrm>
            <a:off x="808552" y="966623"/>
            <a:ext cx="8335448" cy="369332"/>
          </a:xfrm>
          <a:prstGeom prst="rect">
            <a:avLst/>
          </a:prstGeom>
        </p:spPr>
        <p:txBody>
          <a:bodyPr wrap="square">
            <a:spAutoFit/>
          </a:bodyPr>
          <a:lstStyle/>
          <a:p>
            <a:r>
              <a:rPr lang="en-US" dirty="0"/>
              <a:t>Security  ››  Application Security : IP Addresses : IP Address Exceptions</a:t>
            </a:r>
          </a:p>
        </p:txBody>
      </p:sp>
    </p:spTree>
    <p:extLst>
      <p:ext uri="{BB962C8B-B14F-4D97-AF65-F5344CB8AC3E}">
        <p14:creationId xmlns:p14="http://schemas.microsoft.com/office/powerpoint/2010/main" val="145366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29</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OWASP Top Ten 2017</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16" name="Title 3">
            <a:extLst>
              <a:ext uri="{FF2B5EF4-FFF2-40B4-BE49-F238E27FC236}">
                <a16:creationId xmlns:a16="http://schemas.microsoft.com/office/drawing/2014/main" id="{680E48EE-099D-4B8C-87B5-9C411153421C}"/>
              </a:ext>
            </a:extLst>
          </p:cNvPr>
          <p:cNvSpPr txBox="1">
            <a:spLocks/>
          </p:cNvSpPr>
          <p:nvPr/>
        </p:nvSpPr>
        <p:spPr>
          <a:xfrm>
            <a:off x="304801" y="1275774"/>
            <a:ext cx="11318694" cy="2153226"/>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sz="3600" b="0" dirty="0"/>
              <a:t>The Open Web Application Security Project </a:t>
            </a:r>
            <a:r>
              <a:rPr lang="en-US" sz="3600" dirty="0">
                <a:solidFill>
                  <a:srgbClr val="FF0000"/>
                </a:solidFill>
              </a:rPr>
              <a:t>(OWASP) </a:t>
            </a:r>
            <a:r>
              <a:rPr lang="en-US" sz="3600" b="0" dirty="0"/>
              <a:t>is an open community dedicated to enabling organizations to develop, purchase, and maintain applications and APIs that can be trusted. </a:t>
            </a:r>
          </a:p>
        </p:txBody>
      </p:sp>
      <p:sp>
        <p:nvSpPr>
          <p:cNvPr id="17" name="Title 3">
            <a:extLst>
              <a:ext uri="{FF2B5EF4-FFF2-40B4-BE49-F238E27FC236}">
                <a16:creationId xmlns:a16="http://schemas.microsoft.com/office/drawing/2014/main" id="{9D4C0FA4-A7B2-49F7-A418-E6EE4A73B662}"/>
              </a:ext>
            </a:extLst>
          </p:cNvPr>
          <p:cNvSpPr txBox="1">
            <a:spLocks/>
          </p:cNvSpPr>
          <p:nvPr/>
        </p:nvSpPr>
        <p:spPr>
          <a:xfrm>
            <a:off x="304800" y="3532043"/>
            <a:ext cx="11425412" cy="2559399"/>
          </a:xfrm>
          <a:prstGeom prst="rect">
            <a:avLst/>
          </a:prstGeom>
        </p:spPr>
        <p:txBody>
          <a:bodyPr/>
          <a:lstStyle>
            <a:defPPr>
              <a:defRPr lang="en-US"/>
            </a:defPPr>
            <a:lvl1pPr>
              <a:lnSpc>
                <a:spcPct val="90000"/>
              </a:lnSpc>
              <a:spcBef>
                <a:spcPct val="0"/>
              </a:spcBef>
              <a:buNone/>
              <a:defRPr sz="3600" b="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OWASP is not affiliated with any technology company, </a:t>
            </a:r>
          </a:p>
          <a:p>
            <a:r>
              <a:rPr lang="en-US" dirty="0"/>
              <a:t>although OWASP supports the informed use of commercial security technology. OWASP produces many types of materials in a collaborative, transparent, and open way.</a:t>
            </a:r>
          </a:p>
        </p:txBody>
      </p:sp>
    </p:spTree>
    <p:extLst>
      <p:ext uri="{BB962C8B-B14F-4D97-AF65-F5344CB8AC3E}">
        <p14:creationId xmlns:p14="http://schemas.microsoft.com/office/powerpoint/2010/main" val="416205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A025A3-58D7-4542-8EB5-874E3544AD64}"/>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A968AE5A-573C-4D58-974E-15B62B2CCE03}"/>
              </a:ext>
            </a:extLst>
          </p:cNvPr>
          <p:cNvSpPr>
            <a:spLocks noGrp="1"/>
          </p:cNvSpPr>
          <p:nvPr>
            <p:ph type="sldNum" sz="quarter" idx="4"/>
          </p:nvPr>
        </p:nvSpPr>
        <p:spPr/>
        <p:txBody>
          <a:bodyPr/>
          <a:lstStyle/>
          <a:p>
            <a:fld id="{49DF86D6-4B9D-4B83-AF23-D696D3CD110A}" type="slidenum">
              <a:rPr lang="en-US" smtClean="0"/>
              <a:pPr/>
              <a:t>3</a:t>
            </a:fld>
            <a:endParaRPr lang="en-US" dirty="0"/>
          </a:p>
        </p:txBody>
      </p:sp>
      <p:sp>
        <p:nvSpPr>
          <p:cNvPr id="4" name="Title 3">
            <a:extLst>
              <a:ext uri="{FF2B5EF4-FFF2-40B4-BE49-F238E27FC236}">
                <a16:creationId xmlns:a16="http://schemas.microsoft.com/office/drawing/2014/main" id="{9863A858-26D0-42C7-AB29-5D6F32141E88}"/>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Today’s Objective …</a:t>
            </a:r>
          </a:p>
        </p:txBody>
      </p:sp>
      <p:sp>
        <p:nvSpPr>
          <p:cNvPr id="6" name="TextBox 5">
            <a:extLst>
              <a:ext uri="{FF2B5EF4-FFF2-40B4-BE49-F238E27FC236}">
                <a16:creationId xmlns:a16="http://schemas.microsoft.com/office/drawing/2014/main" id="{B1F8F426-4AFB-4EBE-B7A1-EB151493E137}"/>
              </a:ext>
            </a:extLst>
          </p:cNvPr>
          <p:cNvSpPr txBox="1"/>
          <p:nvPr/>
        </p:nvSpPr>
        <p:spPr>
          <a:xfrm>
            <a:off x="3058511" y="5137567"/>
            <a:ext cx="6085489" cy="472966"/>
          </a:xfrm>
          <a:prstGeom prst="rect">
            <a:avLst/>
          </a:prstGeom>
          <a:noFill/>
        </p:spPr>
        <p:txBody>
          <a:bodyPr wrap="square" lIns="0" tIns="0" rIns="0" bIns="0" rtlCol="0">
            <a:noAutofit/>
          </a:bodyPr>
          <a:lstStyle/>
          <a:p>
            <a:pPr algn="ctr">
              <a:lnSpc>
                <a:spcPct val="90000"/>
              </a:lnSpc>
              <a:spcAft>
                <a:spcPts val="600"/>
              </a:spcAft>
            </a:pPr>
            <a:r>
              <a:rPr lang="en-US" sz="3600" dirty="0">
                <a:effectLst>
                  <a:outerShdw blurRad="38100" dist="25400" dir="2700000" algn="tl">
                    <a:srgbClr val="000000">
                      <a:alpha val="0"/>
                    </a:srgbClr>
                  </a:outerShdw>
                </a:effectLst>
              </a:rPr>
              <a:t>We don’t know everything,</a:t>
            </a:r>
            <a:endParaRPr lang="en-US" sz="3600" kern="1200" dirty="0">
              <a:effectLst>
                <a:outerShdw blurRad="38100" dist="25400" dir="2700000" algn="tl">
                  <a:srgbClr val="000000">
                    <a:alpha val="0"/>
                  </a:srgbClr>
                </a:outerShdw>
              </a:effectLst>
            </a:endParaRPr>
          </a:p>
        </p:txBody>
      </p:sp>
      <p:sp>
        <p:nvSpPr>
          <p:cNvPr id="7" name="TextBox 6">
            <a:extLst>
              <a:ext uri="{FF2B5EF4-FFF2-40B4-BE49-F238E27FC236}">
                <a16:creationId xmlns:a16="http://schemas.microsoft.com/office/drawing/2014/main" id="{BBC4D48E-FD6A-4C20-A851-8446B8E333CD}"/>
              </a:ext>
            </a:extLst>
          </p:cNvPr>
          <p:cNvSpPr txBox="1"/>
          <p:nvPr/>
        </p:nvSpPr>
        <p:spPr>
          <a:xfrm>
            <a:off x="3058511" y="5685269"/>
            <a:ext cx="6085489" cy="472966"/>
          </a:xfrm>
          <a:prstGeom prst="rect">
            <a:avLst/>
          </a:prstGeom>
          <a:noFill/>
        </p:spPr>
        <p:txBody>
          <a:bodyPr wrap="square" lIns="0" tIns="0" rIns="0" bIns="0" rtlCol="0">
            <a:noAutofit/>
          </a:bodyPr>
          <a:lstStyle/>
          <a:p>
            <a:pPr algn="ctr">
              <a:lnSpc>
                <a:spcPct val="90000"/>
              </a:lnSpc>
              <a:spcAft>
                <a:spcPts val="600"/>
              </a:spcAft>
            </a:pPr>
            <a:r>
              <a:rPr lang="en-US" sz="3600" u="sng" dirty="0">
                <a:solidFill>
                  <a:srgbClr val="FF0000"/>
                </a:solidFill>
                <a:effectLst>
                  <a:outerShdw blurRad="38100" dist="25400" dir="2700000" algn="tl">
                    <a:srgbClr val="000000">
                      <a:alpha val="0"/>
                    </a:srgbClr>
                  </a:outerShdw>
                </a:effectLst>
              </a:rPr>
              <a:t>Everyone</a:t>
            </a:r>
            <a:r>
              <a:rPr lang="en-US" sz="3600" dirty="0">
                <a:solidFill>
                  <a:srgbClr val="FF0000"/>
                </a:solidFill>
                <a:effectLst>
                  <a:outerShdw blurRad="38100" dist="25400" dir="2700000" algn="tl">
                    <a:srgbClr val="000000">
                      <a:alpha val="0"/>
                    </a:srgbClr>
                  </a:outerShdw>
                </a:effectLst>
              </a:rPr>
              <a:t> </a:t>
            </a:r>
            <a:r>
              <a:rPr lang="en-US" sz="3600" dirty="0">
                <a:effectLst>
                  <a:outerShdw blurRad="38100" dist="25400" dir="2700000" algn="tl">
                    <a:srgbClr val="000000">
                      <a:alpha val="0"/>
                    </a:srgbClr>
                  </a:outerShdw>
                </a:effectLst>
              </a:rPr>
              <a:t>needs to contribute. </a:t>
            </a:r>
            <a:endParaRPr lang="en-US" sz="3600" kern="1200" dirty="0">
              <a:effectLst>
                <a:outerShdw blurRad="38100" dist="25400" dir="2700000" algn="tl">
                  <a:srgbClr val="000000">
                    <a:alpha val="0"/>
                  </a:srgbClr>
                </a:outerShdw>
              </a:effectLst>
            </a:endParaRPr>
          </a:p>
        </p:txBody>
      </p:sp>
      <p:sp>
        <p:nvSpPr>
          <p:cNvPr id="9" name="Text Placeholder 4">
            <a:extLst>
              <a:ext uri="{FF2B5EF4-FFF2-40B4-BE49-F238E27FC236}">
                <a16:creationId xmlns:a16="http://schemas.microsoft.com/office/drawing/2014/main" id="{33F10EEB-79CF-47C4-8023-8E52520E82A2}"/>
              </a:ext>
            </a:extLst>
          </p:cNvPr>
          <p:cNvSpPr txBox="1">
            <a:spLocks/>
          </p:cNvSpPr>
          <p:nvPr/>
        </p:nvSpPr>
        <p:spPr>
          <a:xfrm>
            <a:off x="304800" y="1172731"/>
            <a:ext cx="11388090" cy="3653210"/>
          </a:xfrm>
          <a:prstGeom prst="rect">
            <a:avLst/>
          </a:prstGeom>
        </p:spPr>
        <p:txBody>
          <a:bodyPr vert="horz" lIns="155448" tIns="155448" rIns="155448" bIns="155448" rtlCol="0">
            <a:noAutofit/>
          </a:bodyPr>
          <a:lstStyle>
            <a:lvl1pPr marL="463550" indent="-463550">
              <a:lnSpc>
                <a:spcPct val="90000"/>
              </a:lnSpc>
              <a:spcBef>
                <a:spcPts val="1000"/>
              </a:spcBef>
              <a:buClr>
                <a:schemeClr val="accent5"/>
              </a:buClr>
              <a:buFont typeface="Arial" charset="0"/>
              <a:buChar char="•"/>
              <a:tabLst/>
              <a:defRPr lang="en-US" sz="3200" b="0">
                <a:gradFill>
                  <a:gsLst>
                    <a:gs pos="0">
                      <a:schemeClr val="tx1"/>
                    </a:gs>
                    <a:gs pos="100000">
                      <a:schemeClr val="tx1"/>
                    </a:gs>
                  </a:gsLst>
                  <a:lin ang="5400000" scaled="1"/>
                </a:gradFill>
                <a:cs typeface="Arial" panose="020B0604020202020204" pitchFamily="34" charset="0"/>
              </a:defRPr>
            </a:lvl1pPr>
            <a:lvl2pPr marL="463550" indent="-463550">
              <a:lnSpc>
                <a:spcPct val="90000"/>
              </a:lnSpc>
              <a:spcBef>
                <a:spcPts val="500"/>
              </a:spcBef>
              <a:buClr>
                <a:schemeClr val="accent5"/>
              </a:buClr>
              <a:buFont typeface="Arial" charset="0"/>
              <a:buChar char="•"/>
              <a:tabLst/>
              <a:defRPr lang="en-US" sz="2400">
                <a:gradFill>
                  <a:gsLst>
                    <a:gs pos="100000">
                      <a:schemeClr val="tx1">
                        <a:lumMod val="65000"/>
                      </a:schemeClr>
                    </a:gs>
                    <a:gs pos="0">
                      <a:schemeClr val="tx1">
                        <a:lumMod val="65000"/>
                      </a:schemeClr>
                    </a:gs>
                  </a:gsLst>
                  <a:lin ang="5400000" scaled="1"/>
                </a:gradFill>
                <a:cs typeface="Arial" panose="020B0604020202020204" pitchFamily="34" charset="0"/>
              </a:defRPr>
            </a:lvl2pPr>
            <a:lvl3pPr marL="463550" indent="-463550">
              <a:lnSpc>
                <a:spcPct val="90000"/>
              </a:lnSpc>
              <a:spcBef>
                <a:spcPts val="500"/>
              </a:spcBef>
              <a:buClr>
                <a:schemeClr val="accent5"/>
              </a:buClr>
              <a:buFont typeface="Arial" charset="0"/>
              <a:buChar char="•"/>
              <a:tabLst/>
              <a:defRPr lang="en-US" sz="2000">
                <a:gradFill>
                  <a:gsLst>
                    <a:gs pos="100000">
                      <a:schemeClr val="tx1">
                        <a:lumMod val="65000"/>
                      </a:schemeClr>
                    </a:gs>
                    <a:gs pos="0">
                      <a:schemeClr val="tx1">
                        <a:lumMod val="65000"/>
                      </a:schemeClr>
                    </a:gs>
                  </a:gsLst>
                  <a:lin ang="5400000" scaled="1"/>
                </a:gradFill>
                <a:cs typeface="Arial" panose="020B0604020202020204" pitchFamily="34" charset="0"/>
              </a:defRPr>
            </a:lvl3pPr>
            <a:lvl4pPr marL="463550" indent="-463550">
              <a:lnSpc>
                <a:spcPct val="90000"/>
              </a:lnSpc>
              <a:spcBef>
                <a:spcPts val="500"/>
              </a:spcBef>
              <a:buClr>
                <a:schemeClr val="accent5"/>
              </a:buClr>
              <a:buFont typeface="Arial" charset="0"/>
              <a:buChar char="•"/>
              <a:tabLst/>
              <a:defRPr lang="en-US">
                <a:gradFill>
                  <a:gsLst>
                    <a:gs pos="100000">
                      <a:schemeClr val="tx1">
                        <a:lumMod val="65000"/>
                      </a:schemeClr>
                    </a:gs>
                    <a:gs pos="0">
                      <a:schemeClr val="tx1">
                        <a:lumMod val="65000"/>
                      </a:schemeClr>
                    </a:gs>
                  </a:gsLst>
                  <a:lin ang="5400000" scaled="1"/>
                </a:gradFill>
                <a:cs typeface="Arial" panose="020B0604020202020204" pitchFamily="34" charset="0"/>
              </a:defRPr>
            </a:lvl4pPr>
            <a:lvl5pPr marL="463550" indent="-463550">
              <a:lnSpc>
                <a:spcPct val="90000"/>
              </a:lnSpc>
              <a:spcBef>
                <a:spcPts val="500"/>
              </a:spcBef>
              <a:buClr>
                <a:schemeClr val="accent5"/>
              </a:buClr>
              <a:buFont typeface="Arial" charset="0"/>
              <a:buChar char="•"/>
              <a:tabLst/>
              <a:defRPr lang="en-US">
                <a:gradFill>
                  <a:gsLst>
                    <a:gs pos="100000">
                      <a:schemeClr val="tx1">
                        <a:lumMod val="65000"/>
                      </a:schemeClr>
                    </a:gs>
                    <a:gs pos="0">
                      <a:schemeClr val="tx1">
                        <a:lumMod val="65000"/>
                      </a:schemeClr>
                    </a:gs>
                  </a:gsLst>
                  <a:lin ang="5400000" scaled="1"/>
                </a:gradFill>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solidFill>
                  <a:srgbClr val="FF0000"/>
                </a:solidFill>
              </a:rPr>
              <a:t>Every environment </a:t>
            </a:r>
            <a:r>
              <a:rPr lang="en-US" dirty="0"/>
              <a:t>is at different levels across the F5 product spectrum </a:t>
            </a:r>
            <a:r>
              <a:rPr lang="en-US" sz="2800" dirty="0"/>
              <a:t>(Today’s discussion that’s LTM, APM &amp; ASM)</a:t>
            </a:r>
          </a:p>
          <a:p>
            <a:r>
              <a:rPr lang="en-US" dirty="0"/>
              <a:t>Today we are covering </a:t>
            </a:r>
            <a:r>
              <a:rPr lang="en-US" dirty="0">
                <a:solidFill>
                  <a:schemeClr val="tx1"/>
                </a:solidFill>
              </a:rPr>
              <a:t>frequently asked security questions </a:t>
            </a:r>
            <a:r>
              <a:rPr lang="en-US" dirty="0"/>
              <a:t>for implementing </a:t>
            </a:r>
            <a:r>
              <a:rPr lang="en-US" dirty="0">
                <a:solidFill>
                  <a:srgbClr val="FF0000"/>
                </a:solidFill>
              </a:rPr>
              <a:t>fundamental security strategies</a:t>
            </a:r>
          </a:p>
          <a:p>
            <a:r>
              <a:rPr lang="en-US" dirty="0"/>
              <a:t>We want everyone to be able to walk away today with  some tip, some configuration, some strategy that will help them </a:t>
            </a:r>
            <a:r>
              <a:rPr lang="en-US" dirty="0">
                <a:solidFill>
                  <a:srgbClr val="FF0000"/>
                </a:solidFill>
              </a:rPr>
              <a:t>solve a problem tomorrow</a:t>
            </a:r>
            <a:r>
              <a:rPr lang="en-US" dirty="0"/>
              <a:t>.</a:t>
            </a:r>
          </a:p>
        </p:txBody>
      </p:sp>
      <p:pic>
        <p:nvPicPr>
          <p:cNvPr id="10" name="Picture 4" descr="https://vixra.files.wordpress.com/2012/02/stop1.png">
            <a:extLst>
              <a:ext uri="{FF2B5EF4-FFF2-40B4-BE49-F238E27FC236}">
                <a16:creationId xmlns:a16="http://schemas.microsoft.com/office/drawing/2014/main" id="{7BBEA1B5-533C-49AD-BB17-806AA70B057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25930" y="5225213"/>
            <a:ext cx="992406" cy="99240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28D6B82-B141-460D-B506-90A034E55B27}"/>
              </a:ext>
            </a:extLst>
          </p:cNvPr>
          <p:cNvGrpSpPr/>
          <p:nvPr/>
        </p:nvGrpSpPr>
        <p:grpSpPr>
          <a:xfrm>
            <a:off x="8925145" y="102928"/>
            <a:ext cx="1037709" cy="1069803"/>
            <a:chOff x="852727" y="2000036"/>
            <a:chExt cx="2771775" cy="2857500"/>
          </a:xfrm>
        </p:grpSpPr>
        <p:grpSp>
          <p:nvGrpSpPr>
            <p:cNvPr id="12" name="Group 11">
              <a:extLst>
                <a:ext uri="{FF2B5EF4-FFF2-40B4-BE49-F238E27FC236}">
                  <a16:creationId xmlns:a16="http://schemas.microsoft.com/office/drawing/2014/main" id="{2A92FBDC-167D-46C5-ACEA-8473CA025913}"/>
                </a:ext>
              </a:extLst>
            </p:cNvPr>
            <p:cNvGrpSpPr/>
            <p:nvPr/>
          </p:nvGrpSpPr>
          <p:grpSpPr>
            <a:xfrm>
              <a:off x="852727" y="2000036"/>
              <a:ext cx="2771775" cy="2857500"/>
              <a:chOff x="852727" y="755436"/>
              <a:chExt cx="2771775" cy="2857500"/>
            </a:xfrm>
          </p:grpSpPr>
          <p:pic>
            <p:nvPicPr>
              <p:cNvPr id="15" name="Picture 14">
                <a:extLst>
                  <a:ext uri="{FF2B5EF4-FFF2-40B4-BE49-F238E27FC236}">
                    <a16:creationId xmlns:a16="http://schemas.microsoft.com/office/drawing/2014/main" id="{6B9B7D75-AC5A-4F9B-80AB-3E6A4BD081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16" name="Picture 15">
                <a:extLst>
                  <a:ext uri="{FF2B5EF4-FFF2-40B4-BE49-F238E27FC236}">
                    <a16:creationId xmlns:a16="http://schemas.microsoft.com/office/drawing/2014/main" id="{284B7965-517B-4DA4-89A7-F9ABB112D3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13" name="Picture 12">
              <a:extLst>
                <a:ext uri="{FF2B5EF4-FFF2-40B4-BE49-F238E27FC236}">
                  <a16:creationId xmlns:a16="http://schemas.microsoft.com/office/drawing/2014/main" id="{B39E15C9-4C21-48ED-91EB-95963AF924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2EA62D15-632C-40DA-849F-99B8AB85D0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grpSp>
        <p:nvGrpSpPr>
          <p:cNvPr id="17" name="Group 16">
            <a:extLst>
              <a:ext uri="{FF2B5EF4-FFF2-40B4-BE49-F238E27FC236}">
                <a16:creationId xmlns:a16="http://schemas.microsoft.com/office/drawing/2014/main" id="{5B8596A1-A731-4C0B-9C09-32796D0F7928}"/>
              </a:ext>
            </a:extLst>
          </p:cNvPr>
          <p:cNvGrpSpPr/>
          <p:nvPr/>
        </p:nvGrpSpPr>
        <p:grpSpPr>
          <a:xfrm>
            <a:off x="9991910" y="83106"/>
            <a:ext cx="1024390" cy="1056071"/>
            <a:chOff x="4710112" y="2000036"/>
            <a:chExt cx="2771775" cy="2857500"/>
          </a:xfrm>
        </p:grpSpPr>
        <p:grpSp>
          <p:nvGrpSpPr>
            <p:cNvPr id="18" name="Group 17">
              <a:extLst>
                <a:ext uri="{FF2B5EF4-FFF2-40B4-BE49-F238E27FC236}">
                  <a16:creationId xmlns:a16="http://schemas.microsoft.com/office/drawing/2014/main" id="{054FDA7E-2A9C-41F1-B10D-61AB6831C285}"/>
                </a:ext>
              </a:extLst>
            </p:cNvPr>
            <p:cNvGrpSpPr/>
            <p:nvPr/>
          </p:nvGrpSpPr>
          <p:grpSpPr>
            <a:xfrm>
              <a:off x="4710112" y="2000036"/>
              <a:ext cx="2771775" cy="2857500"/>
              <a:chOff x="4710112" y="2000036"/>
              <a:chExt cx="2771775" cy="2857500"/>
            </a:xfrm>
          </p:grpSpPr>
          <p:pic>
            <p:nvPicPr>
              <p:cNvPr id="20" name="Picture 19">
                <a:extLst>
                  <a:ext uri="{FF2B5EF4-FFF2-40B4-BE49-F238E27FC236}">
                    <a16:creationId xmlns:a16="http://schemas.microsoft.com/office/drawing/2014/main" id="{E4E37210-742B-4734-B4AF-3FA9987F53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21" name="Picture 20">
                <a:extLst>
                  <a:ext uri="{FF2B5EF4-FFF2-40B4-BE49-F238E27FC236}">
                    <a16:creationId xmlns:a16="http://schemas.microsoft.com/office/drawing/2014/main" id="{9A4116E1-AF6D-494F-84E6-887F73B79B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19" name="Picture 18">
              <a:extLst>
                <a:ext uri="{FF2B5EF4-FFF2-40B4-BE49-F238E27FC236}">
                  <a16:creationId xmlns:a16="http://schemas.microsoft.com/office/drawing/2014/main" id="{DD0B706D-C1E2-47BA-8A1C-64F06379DD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grpSp>
        <p:nvGrpSpPr>
          <p:cNvPr id="22" name="Group 21">
            <a:extLst>
              <a:ext uri="{FF2B5EF4-FFF2-40B4-BE49-F238E27FC236}">
                <a16:creationId xmlns:a16="http://schemas.microsoft.com/office/drawing/2014/main" id="{5EADC098-AEE8-4D91-A28B-C0848D127B0D}"/>
              </a:ext>
            </a:extLst>
          </p:cNvPr>
          <p:cNvGrpSpPr/>
          <p:nvPr/>
        </p:nvGrpSpPr>
        <p:grpSpPr>
          <a:xfrm>
            <a:off x="11017741" y="68583"/>
            <a:ext cx="1071024" cy="1104148"/>
            <a:chOff x="8567498" y="2000036"/>
            <a:chExt cx="2771775" cy="2857500"/>
          </a:xfrm>
        </p:grpSpPr>
        <p:grpSp>
          <p:nvGrpSpPr>
            <p:cNvPr id="23" name="Group 22">
              <a:extLst>
                <a:ext uri="{FF2B5EF4-FFF2-40B4-BE49-F238E27FC236}">
                  <a16:creationId xmlns:a16="http://schemas.microsoft.com/office/drawing/2014/main" id="{A6AB3147-C495-42E0-91A6-B78C4FA06C93}"/>
                </a:ext>
              </a:extLst>
            </p:cNvPr>
            <p:cNvGrpSpPr/>
            <p:nvPr/>
          </p:nvGrpSpPr>
          <p:grpSpPr>
            <a:xfrm>
              <a:off x="8567498" y="2000036"/>
              <a:ext cx="2771775" cy="2857500"/>
              <a:chOff x="8567498" y="2000036"/>
              <a:chExt cx="2771775" cy="2857500"/>
            </a:xfrm>
          </p:grpSpPr>
          <p:pic>
            <p:nvPicPr>
              <p:cNvPr id="26" name="Picture 25">
                <a:extLst>
                  <a:ext uri="{FF2B5EF4-FFF2-40B4-BE49-F238E27FC236}">
                    <a16:creationId xmlns:a16="http://schemas.microsoft.com/office/drawing/2014/main" id="{B79EAE5E-1DC0-4411-AFDE-88A63041E9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27" name="Picture 26">
                <a:extLst>
                  <a:ext uri="{FF2B5EF4-FFF2-40B4-BE49-F238E27FC236}">
                    <a16:creationId xmlns:a16="http://schemas.microsoft.com/office/drawing/2014/main" id="{EEEF3DF4-B8F3-4C15-B4DB-DD7FE0AA16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24" name="Picture 23">
              <a:extLst>
                <a:ext uri="{FF2B5EF4-FFF2-40B4-BE49-F238E27FC236}">
                  <a16:creationId xmlns:a16="http://schemas.microsoft.com/office/drawing/2014/main" id="{F4EBE1B0-1B62-4B6B-AA81-9323ACA2335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1B8F0B50-EB0D-4955-9569-6BD6725A83C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56064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30</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OWASP Top Ten 2017</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pic>
        <p:nvPicPr>
          <p:cNvPr id="7" name="Picture 6">
            <a:extLst>
              <a:ext uri="{FF2B5EF4-FFF2-40B4-BE49-F238E27FC236}">
                <a16:creationId xmlns:a16="http://schemas.microsoft.com/office/drawing/2014/main" id="{49E48E63-6266-4AE1-8933-7A38C485920E}"/>
              </a:ext>
            </a:extLst>
          </p:cNvPr>
          <p:cNvPicPr>
            <a:picLocks noChangeAspect="1"/>
          </p:cNvPicPr>
          <p:nvPr/>
        </p:nvPicPr>
        <p:blipFill>
          <a:blip r:embed="rId7"/>
          <a:stretch>
            <a:fillRect/>
          </a:stretch>
        </p:blipFill>
        <p:spPr>
          <a:xfrm>
            <a:off x="874654" y="1005652"/>
            <a:ext cx="10328732" cy="5547547"/>
          </a:xfrm>
          <a:prstGeom prst="rect">
            <a:avLst/>
          </a:prstGeom>
        </p:spPr>
      </p:pic>
    </p:spTree>
    <p:extLst>
      <p:ext uri="{BB962C8B-B14F-4D97-AF65-F5344CB8AC3E}">
        <p14:creationId xmlns:p14="http://schemas.microsoft.com/office/powerpoint/2010/main" val="39811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80C52590-3B36-480B-9E61-E4CFD6220BA9}"/>
              </a:ext>
            </a:extLst>
          </p:cNvPr>
          <p:cNvSpPr/>
          <p:nvPr/>
        </p:nvSpPr>
        <p:spPr>
          <a:xfrm>
            <a:off x="290877" y="3991251"/>
            <a:ext cx="11332617" cy="2355284"/>
          </a:xfrm>
          <a:prstGeom prst="roundRect">
            <a:avLst>
              <a:gd name="adj" fmla="val 4887"/>
            </a:avLst>
          </a:prstGeom>
          <a:solidFill>
            <a:schemeClr val="bg2"/>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1" name="Rectangle: Rounded Corners 20">
            <a:extLst>
              <a:ext uri="{FF2B5EF4-FFF2-40B4-BE49-F238E27FC236}">
                <a16:creationId xmlns:a16="http://schemas.microsoft.com/office/drawing/2014/main" id="{32618CB2-D019-41A1-8667-75D7900C62E9}"/>
              </a:ext>
            </a:extLst>
          </p:cNvPr>
          <p:cNvSpPr/>
          <p:nvPr/>
        </p:nvSpPr>
        <p:spPr>
          <a:xfrm>
            <a:off x="290877" y="935247"/>
            <a:ext cx="11332617" cy="2982235"/>
          </a:xfrm>
          <a:prstGeom prst="roundRect">
            <a:avLst>
              <a:gd name="adj" fmla="val 4887"/>
            </a:avLst>
          </a:prstGeom>
          <a:solidFill>
            <a:schemeClr val="bg2"/>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31</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OWASP Disclaimer</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16" name="Title 3">
            <a:extLst>
              <a:ext uri="{FF2B5EF4-FFF2-40B4-BE49-F238E27FC236}">
                <a16:creationId xmlns:a16="http://schemas.microsoft.com/office/drawing/2014/main" id="{680E48EE-099D-4B8C-87B5-9C411153421C}"/>
              </a:ext>
            </a:extLst>
          </p:cNvPr>
          <p:cNvSpPr txBox="1">
            <a:spLocks/>
          </p:cNvSpPr>
          <p:nvPr/>
        </p:nvSpPr>
        <p:spPr>
          <a:xfrm>
            <a:off x="1863089" y="1111137"/>
            <a:ext cx="9809935" cy="2880114"/>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b="0" dirty="0"/>
              <a:t>F5 can </a:t>
            </a:r>
            <a:r>
              <a:rPr lang="en-US" u="sng" dirty="0"/>
              <a:t>greatly</a:t>
            </a:r>
            <a:r>
              <a:rPr lang="en-US" b="0" dirty="0"/>
              <a:t> </a:t>
            </a:r>
            <a:r>
              <a:rPr lang="en-US" b="0" i="1" dirty="0">
                <a:solidFill>
                  <a:srgbClr val="FF0000"/>
                </a:solidFill>
              </a:rPr>
              <a:t>assist, enhance, enable</a:t>
            </a:r>
            <a:r>
              <a:rPr lang="en-US" b="0" dirty="0"/>
              <a:t> organizations to address OWASP Top Ten issues.  It is not the be all, end all silver bullet  - there are many aspects &amp; layers to consider. </a:t>
            </a:r>
            <a:r>
              <a:rPr lang="en-US" sz="2800" b="0" dirty="0"/>
              <a:t>(ex network, client, host etc etc)</a:t>
            </a:r>
          </a:p>
        </p:txBody>
      </p:sp>
      <p:sp>
        <p:nvSpPr>
          <p:cNvPr id="17" name="Title 3">
            <a:extLst>
              <a:ext uri="{FF2B5EF4-FFF2-40B4-BE49-F238E27FC236}">
                <a16:creationId xmlns:a16="http://schemas.microsoft.com/office/drawing/2014/main" id="{9D4C0FA4-A7B2-49F7-A418-E6EE4A73B662}"/>
              </a:ext>
            </a:extLst>
          </p:cNvPr>
          <p:cNvSpPr txBox="1">
            <a:spLocks/>
          </p:cNvSpPr>
          <p:nvPr/>
        </p:nvSpPr>
        <p:spPr>
          <a:xfrm>
            <a:off x="1863088" y="3991251"/>
            <a:ext cx="9809935" cy="2355284"/>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b="0" dirty="0"/>
              <a:t>There is always the question of </a:t>
            </a:r>
            <a:r>
              <a:rPr lang="en-US" b="0" i="1" dirty="0"/>
              <a:t>“can I” </a:t>
            </a:r>
            <a:r>
              <a:rPr lang="en-US" b="0" dirty="0"/>
              <a:t>versus </a:t>
            </a:r>
            <a:r>
              <a:rPr lang="en-US" b="0" i="1" dirty="0"/>
              <a:t>“should I”. </a:t>
            </a:r>
            <a:r>
              <a:rPr lang="en-US" b="0" dirty="0"/>
              <a:t>There is often overlap when applying security layers – be prudent and purposeful in your strategy.</a:t>
            </a:r>
          </a:p>
        </p:txBody>
      </p:sp>
      <p:pic>
        <p:nvPicPr>
          <p:cNvPr id="18" name="Picture 4" descr="https://vixra.files.wordpress.com/2012/02/stop1.png">
            <a:extLst>
              <a:ext uri="{FF2B5EF4-FFF2-40B4-BE49-F238E27FC236}">
                <a16:creationId xmlns:a16="http://schemas.microsoft.com/office/drawing/2014/main" id="{367F8696-18AF-4729-9265-D5CBBA07B9F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678" y="1855917"/>
            <a:ext cx="1243908" cy="12439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vixra.files.wordpress.com/2012/02/stop1.png">
            <a:extLst>
              <a:ext uri="{FF2B5EF4-FFF2-40B4-BE49-F238E27FC236}">
                <a16:creationId xmlns:a16="http://schemas.microsoft.com/office/drawing/2014/main" id="{49FCCDA0-F213-4DFB-AE35-0B8F5DEA958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678" y="4398316"/>
            <a:ext cx="1243908" cy="12439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27F68F-7BA2-4B26-873A-DDAEF749D7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63088" y="1070521"/>
            <a:ext cx="796292" cy="714459"/>
          </a:xfrm>
          <a:prstGeom prst="rect">
            <a:avLst/>
          </a:prstGeom>
        </p:spPr>
      </p:pic>
    </p:spTree>
    <p:extLst>
      <p:ext uri="{BB962C8B-B14F-4D97-AF65-F5344CB8AC3E}">
        <p14:creationId xmlns:p14="http://schemas.microsoft.com/office/powerpoint/2010/main" val="24982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038F9D1B-1484-4C6E-BBD8-6F7D3206B9FD}"/>
              </a:ext>
            </a:extLst>
          </p:cNvPr>
          <p:cNvSpPr/>
          <p:nvPr/>
        </p:nvSpPr>
        <p:spPr>
          <a:xfrm>
            <a:off x="3939869" y="1111136"/>
            <a:ext cx="7683626" cy="5133975"/>
          </a:xfrm>
          <a:prstGeom prst="roundRect">
            <a:avLst>
              <a:gd name="adj" fmla="val 4887"/>
            </a:avLst>
          </a:prstGeom>
          <a:solidFill>
            <a:schemeClr val="tx1"/>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7" name="Rectangle: Rounded Corners 16">
            <a:extLst>
              <a:ext uri="{FF2B5EF4-FFF2-40B4-BE49-F238E27FC236}">
                <a16:creationId xmlns:a16="http://schemas.microsoft.com/office/drawing/2014/main" id="{BFEE828F-B130-4167-B39E-F35132C9284F}"/>
              </a:ext>
            </a:extLst>
          </p:cNvPr>
          <p:cNvSpPr/>
          <p:nvPr/>
        </p:nvSpPr>
        <p:spPr>
          <a:xfrm>
            <a:off x="290878" y="1111137"/>
            <a:ext cx="4312262" cy="5133975"/>
          </a:xfrm>
          <a:prstGeom prst="roundRect">
            <a:avLst>
              <a:gd name="adj" fmla="val 4887"/>
            </a:avLst>
          </a:prstGeom>
          <a:solidFill>
            <a:schemeClr val="bg2"/>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32</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A1 - Injection </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pic>
        <p:nvPicPr>
          <p:cNvPr id="6" name="Picture 5">
            <a:extLst>
              <a:ext uri="{FF2B5EF4-FFF2-40B4-BE49-F238E27FC236}">
                <a16:creationId xmlns:a16="http://schemas.microsoft.com/office/drawing/2014/main" id="{C57B6CC2-B2AA-47C1-BD6A-D8C3ECA37782}"/>
              </a:ext>
            </a:extLst>
          </p:cNvPr>
          <p:cNvPicPr>
            <a:picLocks noChangeAspect="1"/>
          </p:cNvPicPr>
          <p:nvPr/>
        </p:nvPicPr>
        <p:blipFill>
          <a:blip r:embed="rId7"/>
          <a:stretch>
            <a:fillRect/>
          </a:stretch>
        </p:blipFill>
        <p:spPr>
          <a:xfrm>
            <a:off x="1671381" y="5305060"/>
            <a:ext cx="1381637" cy="883605"/>
          </a:xfrm>
          <a:prstGeom prst="rect">
            <a:avLst/>
          </a:prstGeom>
        </p:spPr>
      </p:pic>
      <p:sp>
        <p:nvSpPr>
          <p:cNvPr id="7" name="Rectangle 6">
            <a:extLst>
              <a:ext uri="{FF2B5EF4-FFF2-40B4-BE49-F238E27FC236}">
                <a16:creationId xmlns:a16="http://schemas.microsoft.com/office/drawing/2014/main" id="{ABCE7253-7940-48E4-AEE2-C0E8AF4307B1}"/>
              </a:ext>
            </a:extLst>
          </p:cNvPr>
          <p:cNvSpPr/>
          <p:nvPr/>
        </p:nvSpPr>
        <p:spPr>
          <a:xfrm>
            <a:off x="297839" y="1123792"/>
            <a:ext cx="4305300" cy="4154984"/>
          </a:xfrm>
          <a:prstGeom prst="rect">
            <a:avLst/>
          </a:prstGeom>
        </p:spPr>
        <p:txBody>
          <a:bodyPr wrap="square">
            <a:spAutoFit/>
          </a:bodyPr>
          <a:lstStyle/>
          <a:p>
            <a:pPr algn="ctr"/>
            <a:r>
              <a:rPr lang="en-US" sz="2200" b="1" dirty="0">
                <a:solidFill>
                  <a:srgbClr val="FF0000"/>
                </a:solidFill>
                <a:latin typeface="Arial" panose="020B0604020202020204" pitchFamily="34" charset="0"/>
              </a:rPr>
              <a:t>Injection</a:t>
            </a:r>
            <a:r>
              <a:rPr lang="en-US" sz="2200" dirty="0">
                <a:latin typeface="Arial" panose="020B0604020202020204" pitchFamily="34" charset="0"/>
              </a:rPr>
              <a:t> flaws are very prevalent, particularly in legacy code. Injection vulnerabilities are often found in SQL, LDAP, XPath, or NoSQL queries, OS commands, XML parsers, SMTP headers, expression languages, and ORM queries.  Injection flaws are easy to discover when examining  code. Scanners and </a:t>
            </a:r>
            <a:r>
              <a:rPr lang="en-US" sz="2200" dirty="0" err="1">
                <a:latin typeface="Arial" panose="020B0604020202020204" pitchFamily="34" charset="0"/>
              </a:rPr>
              <a:t>fuzzers</a:t>
            </a:r>
            <a:r>
              <a:rPr lang="en-US" sz="2200" dirty="0">
                <a:latin typeface="Arial" panose="020B0604020202020204" pitchFamily="34" charset="0"/>
              </a:rPr>
              <a:t> can help attackers find  injection flaws.</a:t>
            </a:r>
            <a:endParaRPr lang="en-US" sz="2200" dirty="0">
              <a:effectLst/>
              <a:latin typeface="Arial" panose="020B0604020202020204" pitchFamily="34" charset="0"/>
            </a:endParaRPr>
          </a:p>
        </p:txBody>
      </p:sp>
      <p:pic>
        <p:nvPicPr>
          <p:cNvPr id="16" name="Picture 15">
            <a:extLst>
              <a:ext uri="{FF2B5EF4-FFF2-40B4-BE49-F238E27FC236}">
                <a16:creationId xmlns:a16="http://schemas.microsoft.com/office/drawing/2014/main" id="{6B1585F8-46C0-469F-B7FE-5DBF6235D3D3}"/>
              </a:ext>
            </a:extLst>
          </p:cNvPr>
          <p:cNvPicPr>
            <a:picLocks noChangeAspect="1"/>
          </p:cNvPicPr>
          <p:nvPr/>
        </p:nvPicPr>
        <p:blipFill>
          <a:blip r:embed="rId8"/>
          <a:stretch>
            <a:fillRect/>
          </a:stretch>
        </p:blipFill>
        <p:spPr>
          <a:xfrm>
            <a:off x="4747460" y="1155700"/>
            <a:ext cx="6619875" cy="5032965"/>
          </a:xfrm>
          <a:prstGeom prst="rect">
            <a:avLst/>
          </a:prstGeom>
        </p:spPr>
      </p:pic>
    </p:spTree>
    <p:extLst>
      <p:ext uri="{BB962C8B-B14F-4D97-AF65-F5344CB8AC3E}">
        <p14:creationId xmlns:p14="http://schemas.microsoft.com/office/powerpoint/2010/main" val="326078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33</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A1 - Injection </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305300"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3200" dirty="0">
                <a:solidFill>
                  <a:srgbClr val="FF0000"/>
                </a:solidFill>
                <a:cs typeface="Arial" panose="020B0604020202020204" pitchFamily="34" charset="0"/>
              </a:rPr>
              <a:t>Attack signatures</a:t>
            </a:r>
          </a:p>
          <a:p>
            <a:pPr marL="463550"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Meta character restrictions</a:t>
            </a:r>
          </a:p>
          <a:p>
            <a:pPr marL="463550"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Parameter value length restrictions </a:t>
            </a:r>
          </a:p>
        </p:txBody>
      </p:sp>
      <p:pic>
        <p:nvPicPr>
          <p:cNvPr id="5" name="Picture 4">
            <a:extLst>
              <a:ext uri="{FF2B5EF4-FFF2-40B4-BE49-F238E27FC236}">
                <a16:creationId xmlns:a16="http://schemas.microsoft.com/office/drawing/2014/main" id="{B4990F27-DDB8-4913-B134-3C1C6F63A8B4}"/>
              </a:ext>
            </a:extLst>
          </p:cNvPr>
          <p:cNvPicPr>
            <a:picLocks noChangeAspect="1"/>
          </p:cNvPicPr>
          <p:nvPr/>
        </p:nvPicPr>
        <p:blipFill>
          <a:blip r:embed="rId7"/>
          <a:stretch>
            <a:fillRect/>
          </a:stretch>
        </p:blipFill>
        <p:spPr>
          <a:xfrm>
            <a:off x="4419600" y="1768923"/>
            <a:ext cx="7385651" cy="3243358"/>
          </a:xfrm>
          <a:prstGeom prst="rect">
            <a:avLst/>
          </a:prstGeom>
        </p:spPr>
      </p:pic>
      <p:cxnSp>
        <p:nvCxnSpPr>
          <p:cNvPr id="9" name="Straight Arrow Connector 8">
            <a:extLst>
              <a:ext uri="{FF2B5EF4-FFF2-40B4-BE49-F238E27FC236}">
                <a16:creationId xmlns:a16="http://schemas.microsoft.com/office/drawing/2014/main" id="{EC717842-6AA4-4688-A6AA-6C5DC99778D8}"/>
              </a:ext>
            </a:extLst>
          </p:cNvPr>
          <p:cNvCxnSpPr>
            <a:cxnSpLocks/>
          </p:cNvCxnSpPr>
          <p:nvPr/>
        </p:nvCxnSpPr>
        <p:spPr>
          <a:xfrm flipH="1">
            <a:off x="4879975" y="2120900"/>
            <a:ext cx="5991225" cy="3392883"/>
          </a:xfrm>
          <a:prstGeom prst="straightConnector1">
            <a:avLst/>
          </a:prstGeom>
          <a:ln w="349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750673F-2FEC-4D36-9A08-C7308A34E9BA}"/>
              </a:ext>
            </a:extLst>
          </p:cNvPr>
          <p:cNvSpPr/>
          <p:nvPr/>
        </p:nvSpPr>
        <p:spPr>
          <a:xfrm>
            <a:off x="5972175" y="3257514"/>
            <a:ext cx="2181225" cy="171486"/>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cxnSp>
        <p:nvCxnSpPr>
          <p:cNvPr id="22" name="Straight Arrow Connector 21">
            <a:extLst>
              <a:ext uri="{FF2B5EF4-FFF2-40B4-BE49-F238E27FC236}">
                <a16:creationId xmlns:a16="http://schemas.microsoft.com/office/drawing/2014/main" id="{50A125E7-C3DA-4A77-A768-EF6C62F9E8A1}"/>
              </a:ext>
            </a:extLst>
          </p:cNvPr>
          <p:cNvCxnSpPr>
            <a:cxnSpLocks/>
          </p:cNvCxnSpPr>
          <p:nvPr/>
        </p:nvCxnSpPr>
        <p:spPr>
          <a:xfrm flipH="1">
            <a:off x="4879975" y="3429000"/>
            <a:ext cx="1092201" cy="2084783"/>
          </a:xfrm>
          <a:prstGeom prst="straightConnector1">
            <a:avLst/>
          </a:prstGeom>
          <a:ln w="349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CF82C37-44C2-49A3-8ED6-EED6B0F13445}"/>
              </a:ext>
            </a:extLst>
          </p:cNvPr>
          <p:cNvSpPr/>
          <p:nvPr/>
        </p:nvSpPr>
        <p:spPr>
          <a:xfrm>
            <a:off x="10769600" y="1989037"/>
            <a:ext cx="1035651" cy="181284"/>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6" name="Rectangle 25">
            <a:extLst>
              <a:ext uri="{FF2B5EF4-FFF2-40B4-BE49-F238E27FC236}">
                <a16:creationId xmlns:a16="http://schemas.microsoft.com/office/drawing/2014/main" id="{D12BC164-3A93-4D16-9EA0-1EAE9525D856}"/>
              </a:ext>
            </a:extLst>
          </p:cNvPr>
          <p:cNvSpPr/>
          <p:nvPr/>
        </p:nvSpPr>
        <p:spPr>
          <a:xfrm>
            <a:off x="4419600" y="1344217"/>
            <a:ext cx="7385651" cy="369332"/>
          </a:xfrm>
          <a:prstGeom prst="rect">
            <a:avLst/>
          </a:prstGeom>
        </p:spPr>
        <p:txBody>
          <a:bodyPr wrap="square">
            <a:spAutoFit/>
          </a:bodyPr>
          <a:lstStyle/>
          <a:p>
            <a:r>
              <a:rPr lang="en-US" dirty="0"/>
              <a:t>Security  ››  Application Security : Attack Signatures</a:t>
            </a:r>
          </a:p>
        </p:txBody>
      </p:sp>
      <p:sp>
        <p:nvSpPr>
          <p:cNvPr id="27" name="Rectangle 26">
            <a:extLst>
              <a:ext uri="{FF2B5EF4-FFF2-40B4-BE49-F238E27FC236}">
                <a16:creationId xmlns:a16="http://schemas.microsoft.com/office/drawing/2014/main" id="{6A96C750-E714-4E3E-AB6D-C973CEBB9305}"/>
              </a:ext>
            </a:extLst>
          </p:cNvPr>
          <p:cNvSpPr/>
          <p:nvPr/>
        </p:nvSpPr>
        <p:spPr>
          <a:xfrm>
            <a:off x="4306494" y="5448736"/>
            <a:ext cx="7498757" cy="523220"/>
          </a:xfrm>
          <a:prstGeom prst="rect">
            <a:avLst/>
          </a:prstGeom>
        </p:spPr>
        <p:txBody>
          <a:bodyPr wrap="square">
            <a:spAutoFit/>
          </a:bodyPr>
          <a:lstStyle/>
          <a:p>
            <a:r>
              <a:rPr lang="en-US" sz="2800" b="1" dirty="0">
                <a:solidFill>
                  <a:srgbClr val="FF0000"/>
                </a:solidFill>
              </a:rPr>
              <a:t>530</a:t>
            </a:r>
            <a:r>
              <a:rPr lang="en-US" sz="2800" dirty="0"/>
              <a:t> available SQL Injection Attack Signatures</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8"/>
          <a:stretch>
            <a:fillRect/>
          </a:stretch>
        </p:blipFill>
        <p:spPr>
          <a:xfrm>
            <a:off x="963476" y="4028431"/>
            <a:ext cx="2380737" cy="2409288"/>
          </a:xfrm>
          <a:prstGeom prst="rect">
            <a:avLst/>
          </a:prstGeom>
        </p:spPr>
      </p:pic>
    </p:spTree>
    <p:extLst>
      <p:ext uri="{BB962C8B-B14F-4D97-AF65-F5344CB8AC3E}">
        <p14:creationId xmlns:p14="http://schemas.microsoft.com/office/powerpoint/2010/main" val="331629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8A8837-5104-47A1-8110-5D99D87FC6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05326" y="1713549"/>
            <a:ext cx="7118170" cy="4084330"/>
          </a:xfrm>
          <a:prstGeom prst="rect">
            <a:avLst/>
          </a:prstGeom>
        </p:spPr>
      </p:pic>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34</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A1 - Injection </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305300"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Attack signatures</a:t>
            </a:r>
          </a:p>
          <a:p>
            <a:pPr marL="463550" indent="-463550">
              <a:lnSpc>
                <a:spcPct val="90000"/>
              </a:lnSpc>
              <a:spcBef>
                <a:spcPts val="1000"/>
              </a:spcBef>
              <a:buClr>
                <a:schemeClr val="accent5"/>
              </a:buClr>
              <a:buFont typeface="Arial" charset="0"/>
              <a:buChar char="•"/>
            </a:pPr>
            <a:r>
              <a:rPr lang="en-US" sz="3200" dirty="0">
                <a:solidFill>
                  <a:srgbClr val="FF0000"/>
                </a:solidFill>
                <a:cs typeface="Arial" panose="020B0604020202020204" pitchFamily="34" charset="0"/>
              </a:rPr>
              <a:t>Meta character restrictions</a:t>
            </a:r>
          </a:p>
          <a:p>
            <a:pPr marL="463550"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Parameter value length restrictions </a:t>
            </a:r>
          </a:p>
        </p:txBody>
      </p:sp>
      <p:cxnSp>
        <p:nvCxnSpPr>
          <p:cNvPr id="9" name="Straight Arrow Connector 8">
            <a:extLst>
              <a:ext uri="{FF2B5EF4-FFF2-40B4-BE49-F238E27FC236}">
                <a16:creationId xmlns:a16="http://schemas.microsoft.com/office/drawing/2014/main" id="{EC717842-6AA4-4688-A6AA-6C5DC99778D8}"/>
              </a:ext>
            </a:extLst>
          </p:cNvPr>
          <p:cNvCxnSpPr>
            <a:cxnSpLocks/>
          </p:cNvCxnSpPr>
          <p:nvPr/>
        </p:nvCxnSpPr>
        <p:spPr>
          <a:xfrm flipH="1">
            <a:off x="4419600" y="2345052"/>
            <a:ext cx="2938162" cy="3587118"/>
          </a:xfrm>
          <a:prstGeom prst="straightConnector1">
            <a:avLst/>
          </a:prstGeom>
          <a:ln w="349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CF82C37-44C2-49A3-8ED6-EED6B0F13445}"/>
              </a:ext>
            </a:extLst>
          </p:cNvPr>
          <p:cNvSpPr/>
          <p:nvPr/>
        </p:nvSpPr>
        <p:spPr>
          <a:xfrm>
            <a:off x="7357761" y="1975719"/>
            <a:ext cx="917559" cy="369333"/>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6" name="Rectangle 25">
            <a:extLst>
              <a:ext uri="{FF2B5EF4-FFF2-40B4-BE49-F238E27FC236}">
                <a16:creationId xmlns:a16="http://schemas.microsoft.com/office/drawing/2014/main" id="{D12BC164-3A93-4D16-9EA0-1EAE9525D856}"/>
              </a:ext>
            </a:extLst>
          </p:cNvPr>
          <p:cNvSpPr/>
          <p:nvPr/>
        </p:nvSpPr>
        <p:spPr>
          <a:xfrm>
            <a:off x="4419600" y="1344217"/>
            <a:ext cx="7203895" cy="369332"/>
          </a:xfrm>
          <a:prstGeom prst="rect">
            <a:avLst/>
          </a:prstGeom>
        </p:spPr>
        <p:txBody>
          <a:bodyPr wrap="square">
            <a:spAutoFit/>
          </a:bodyPr>
          <a:lstStyle/>
          <a:p>
            <a:r>
              <a:rPr lang="en-US" dirty="0"/>
              <a:t>Security  ››  Application Security : Parameters : Character Sets</a:t>
            </a:r>
          </a:p>
        </p:txBody>
      </p:sp>
      <p:sp>
        <p:nvSpPr>
          <p:cNvPr id="27" name="Rectangle 26">
            <a:extLst>
              <a:ext uri="{FF2B5EF4-FFF2-40B4-BE49-F238E27FC236}">
                <a16:creationId xmlns:a16="http://schemas.microsoft.com/office/drawing/2014/main" id="{6A96C750-E714-4E3E-AB6D-C973CEBB9305}"/>
              </a:ext>
            </a:extLst>
          </p:cNvPr>
          <p:cNvSpPr/>
          <p:nvPr/>
        </p:nvSpPr>
        <p:spPr>
          <a:xfrm>
            <a:off x="4114801" y="5834422"/>
            <a:ext cx="7772400" cy="523220"/>
          </a:xfrm>
          <a:prstGeom prst="rect">
            <a:avLst/>
          </a:prstGeom>
        </p:spPr>
        <p:txBody>
          <a:bodyPr wrap="square">
            <a:spAutoFit/>
          </a:bodyPr>
          <a:lstStyle/>
          <a:p>
            <a:r>
              <a:rPr lang="en-US" sz="2800" dirty="0"/>
              <a:t>Meta Character restrictions for Values &amp; Names</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8"/>
          <a:stretch>
            <a:fillRect/>
          </a:stretch>
        </p:blipFill>
        <p:spPr>
          <a:xfrm>
            <a:off x="963476" y="4028431"/>
            <a:ext cx="2380737" cy="2409288"/>
          </a:xfrm>
          <a:prstGeom prst="rect">
            <a:avLst/>
          </a:prstGeom>
        </p:spPr>
      </p:pic>
    </p:spTree>
    <p:extLst>
      <p:ext uri="{BB962C8B-B14F-4D97-AF65-F5344CB8AC3E}">
        <p14:creationId xmlns:p14="http://schemas.microsoft.com/office/powerpoint/2010/main" val="318134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8C168-2FE2-4356-8D90-C1ED6B164315}"/>
              </a:ext>
            </a:extLst>
          </p:cNvPr>
          <p:cNvPicPr>
            <a:picLocks noChangeAspect="1"/>
          </p:cNvPicPr>
          <p:nvPr/>
        </p:nvPicPr>
        <p:blipFill>
          <a:blip r:embed="rId3"/>
          <a:stretch>
            <a:fillRect/>
          </a:stretch>
        </p:blipFill>
        <p:spPr>
          <a:xfrm>
            <a:off x="5316936" y="1028699"/>
            <a:ext cx="5886450" cy="5524500"/>
          </a:xfrm>
          <a:prstGeom prst="rect">
            <a:avLst/>
          </a:prstGeom>
        </p:spPr>
      </p:pic>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35</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A1 - Injection </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305300"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Attack signatures</a:t>
            </a:r>
          </a:p>
          <a:p>
            <a:pPr marL="463550" indent="-463550">
              <a:lnSpc>
                <a:spcPct val="90000"/>
              </a:lnSpc>
              <a:spcBef>
                <a:spcPts val="1000"/>
              </a:spcBef>
              <a:buClr>
                <a:schemeClr val="accent5"/>
              </a:buClr>
              <a:buFont typeface="Arial" charset="0"/>
              <a:buChar char="•"/>
            </a:pPr>
            <a:r>
              <a:rPr lang="en-US" sz="3200" dirty="0">
                <a:gradFill>
                  <a:gsLst>
                    <a:gs pos="0">
                      <a:schemeClr val="tx1"/>
                    </a:gs>
                    <a:gs pos="100000">
                      <a:schemeClr val="tx1"/>
                    </a:gs>
                  </a:gsLst>
                  <a:lin ang="5400000" scaled="1"/>
                </a:gradFill>
                <a:cs typeface="Arial" panose="020B0604020202020204" pitchFamily="34" charset="0"/>
              </a:rPr>
              <a:t>Meta character restrictions</a:t>
            </a:r>
          </a:p>
          <a:p>
            <a:pPr marL="463550" indent="-463550">
              <a:lnSpc>
                <a:spcPct val="90000"/>
              </a:lnSpc>
              <a:spcBef>
                <a:spcPts val="1000"/>
              </a:spcBef>
              <a:buClr>
                <a:schemeClr val="accent5"/>
              </a:buClr>
              <a:buFont typeface="Arial" charset="0"/>
              <a:buChar char="•"/>
            </a:pPr>
            <a:r>
              <a:rPr lang="en-US" sz="3200" dirty="0">
                <a:solidFill>
                  <a:srgbClr val="FF0000"/>
                </a:solidFill>
                <a:cs typeface="Arial" panose="020B0604020202020204" pitchFamily="34" charset="0"/>
              </a:rPr>
              <a:t>Parameter value length restrictions </a:t>
            </a:r>
          </a:p>
        </p:txBody>
      </p:sp>
      <p:cxnSp>
        <p:nvCxnSpPr>
          <p:cNvPr id="9" name="Straight Arrow Connector 8">
            <a:extLst>
              <a:ext uri="{FF2B5EF4-FFF2-40B4-BE49-F238E27FC236}">
                <a16:creationId xmlns:a16="http://schemas.microsoft.com/office/drawing/2014/main" id="{EC717842-6AA4-4688-A6AA-6C5DC99778D8}"/>
              </a:ext>
            </a:extLst>
          </p:cNvPr>
          <p:cNvCxnSpPr>
            <a:cxnSpLocks/>
          </p:cNvCxnSpPr>
          <p:nvPr/>
        </p:nvCxnSpPr>
        <p:spPr>
          <a:xfrm flipH="1">
            <a:off x="4882530" y="5408950"/>
            <a:ext cx="546720" cy="0"/>
          </a:xfrm>
          <a:prstGeom prst="straightConnector1">
            <a:avLst/>
          </a:prstGeom>
          <a:ln w="349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CF82C37-44C2-49A3-8ED6-EED6B0F13445}"/>
              </a:ext>
            </a:extLst>
          </p:cNvPr>
          <p:cNvSpPr/>
          <p:nvPr/>
        </p:nvSpPr>
        <p:spPr>
          <a:xfrm>
            <a:off x="7309471" y="5268179"/>
            <a:ext cx="1754519" cy="369333"/>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6" name="Rectangle 25">
            <a:extLst>
              <a:ext uri="{FF2B5EF4-FFF2-40B4-BE49-F238E27FC236}">
                <a16:creationId xmlns:a16="http://schemas.microsoft.com/office/drawing/2014/main" id="{D12BC164-3A93-4D16-9EA0-1EAE9525D856}"/>
              </a:ext>
            </a:extLst>
          </p:cNvPr>
          <p:cNvSpPr/>
          <p:nvPr/>
        </p:nvSpPr>
        <p:spPr>
          <a:xfrm>
            <a:off x="5173165" y="634880"/>
            <a:ext cx="6450330" cy="369332"/>
          </a:xfrm>
          <a:prstGeom prst="rect">
            <a:avLst/>
          </a:prstGeom>
        </p:spPr>
        <p:txBody>
          <a:bodyPr wrap="square">
            <a:spAutoFit/>
          </a:bodyPr>
          <a:lstStyle/>
          <a:p>
            <a:r>
              <a:rPr lang="en-US" dirty="0"/>
              <a:t>Security  ››  Application Security : Parameters</a:t>
            </a:r>
          </a:p>
        </p:txBody>
      </p:sp>
      <p:sp>
        <p:nvSpPr>
          <p:cNvPr id="27" name="Rectangle 26">
            <a:extLst>
              <a:ext uri="{FF2B5EF4-FFF2-40B4-BE49-F238E27FC236}">
                <a16:creationId xmlns:a16="http://schemas.microsoft.com/office/drawing/2014/main" id="{6A96C750-E714-4E3E-AB6D-C973CEBB9305}"/>
              </a:ext>
            </a:extLst>
          </p:cNvPr>
          <p:cNvSpPr/>
          <p:nvPr/>
        </p:nvSpPr>
        <p:spPr>
          <a:xfrm>
            <a:off x="3429000" y="4428667"/>
            <a:ext cx="1907748" cy="1938992"/>
          </a:xfrm>
          <a:prstGeom prst="rect">
            <a:avLst/>
          </a:prstGeom>
        </p:spPr>
        <p:txBody>
          <a:bodyPr wrap="square">
            <a:spAutoFit/>
          </a:bodyPr>
          <a:lstStyle/>
          <a:p>
            <a:r>
              <a:rPr lang="en-US" sz="2400" dirty="0"/>
              <a:t>Multiple Controls including Value Length</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8"/>
          <a:stretch>
            <a:fillRect/>
          </a:stretch>
        </p:blipFill>
        <p:spPr>
          <a:xfrm>
            <a:off x="963476" y="4028431"/>
            <a:ext cx="2380737" cy="2409288"/>
          </a:xfrm>
          <a:prstGeom prst="rect">
            <a:avLst/>
          </a:prstGeom>
        </p:spPr>
      </p:pic>
    </p:spTree>
    <p:extLst>
      <p:ext uri="{BB962C8B-B14F-4D97-AF65-F5344CB8AC3E}">
        <p14:creationId xmlns:p14="http://schemas.microsoft.com/office/powerpoint/2010/main" val="418949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038F9D1B-1484-4C6E-BBD8-6F7D3206B9FD}"/>
              </a:ext>
            </a:extLst>
          </p:cNvPr>
          <p:cNvSpPr/>
          <p:nvPr/>
        </p:nvSpPr>
        <p:spPr>
          <a:xfrm>
            <a:off x="3939869" y="1111136"/>
            <a:ext cx="7683626" cy="5133975"/>
          </a:xfrm>
          <a:prstGeom prst="roundRect">
            <a:avLst>
              <a:gd name="adj" fmla="val 4887"/>
            </a:avLst>
          </a:prstGeom>
          <a:solidFill>
            <a:schemeClr val="tx1"/>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7" name="Rectangle: Rounded Corners 16">
            <a:extLst>
              <a:ext uri="{FF2B5EF4-FFF2-40B4-BE49-F238E27FC236}">
                <a16:creationId xmlns:a16="http://schemas.microsoft.com/office/drawing/2014/main" id="{BFEE828F-B130-4167-B39E-F35132C9284F}"/>
              </a:ext>
            </a:extLst>
          </p:cNvPr>
          <p:cNvSpPr/>
          <p:nvPr/>
        </p:nvSpPr>
        <p:spPr>
          <a:xfrm>
            <a:off x="290878" y="1111137"/>
            <a:ext cx="4312262" cy="5133975"/>
          </a:xfrm>
          <a:prstGeom prst="roundRect">
            <a:avLst>
              <a:gd name="adj" fmla="val 4887"/>
            </a:avLst>
          </a:prstGeom>
          <a:solidFill>
            <a:schemeClr val="bg2"/>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36</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A2 - Broken Authentication </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297839" y="1123792"/>
            <a:ext cx="4305300" cy="4093428"/>
          </a:xfrm>
          <a:prstGeom prst="rect">
            <a:avLst/>
          </a:prstGeom>
        </p:spPr>
        <p:txBody>
          <a:bodyPr wrap="square">
            <a:spAutoFit/>
          </a:bodyPr>
          <a:lstStyle/>
          <a:p>
            <a:pPr algn="ctr"/>
            <a:r>
              <a:rPr lang="en-US" sz="2000" b="1" dirty="0">
                <a:solidFill>
                  <a:srgbClr val="FF0000"/>
                </a:solidFill>
                <a:latin typeface="Arial" panose="020B0604020202020204" pitchFamily="34" charset="0"/>
              </a:rPr>
              <a:t>Broken Authentication </a:t>
            </a:r>
            <a:r>
              <a:rPr lang="en-US" sz="2000" dirty="0">
                <a:latin typeface="Arial" panose="020B0604020202020204" pitchFamily="34" charset="0"/>
              </a:rPr>
              <a:t>is widespread due to the design and implementation of most identity and access controls. Session</a:t>
            </a:r>
          </a:p>
          <a:p>
            <a:pPr algn="ctr"/>
            <a:r>
              <a:rPr lang="en-US" sz="2000" dirty="0">
                <a:latin typeface="Arial" panose="020B0604020202020204" pitchFamily="34" charset="0"/>
              </a:rPr>
              <a:t>management is the bedrock of authentication and access controls, and is present in all stateful applications. Attackers can detect broken authentication using </a:t>
            </a:r>
          </a:p>
          <a:p>
            <a:pPr algn="ctr"/>
            <a:r>
              <a:rPr lang="en-US" sz="2000" dirty="0">
                <a:latin typeface="Arial" panose="020B0604020202020204" pitchFamily="34" charset="0"/>
              </a:rPr>
              <a:t>manual means and exploit them using automated tools with password lists and dictionary </a:t>
            </a:r>
          </a:p>
          <a:p>
            <a:pPr algn="ctr"/>
            <a:r>
              <a:rPr lang="en-US" sz="2000" dirty="0">
                <a:latin typeface="Arial" panose="020B0604020202020204" pitchFamily="34" charset="0"/>
              </a:rPr>
              <a:t>attacks.</a:t>
            </a:r>
            <a:endParaRPr lang="en-US" sz="2000" dirty="0">
              <a:effectLst/>
              <a:latin typeface="Arial" panose="020B0604020202020204" pitchFamily="34" charset="0"/>
            </a:endParaRPr>
          </a:p>
        </p:txBody>
      </p:sp>
      <p:pic>
        <p:nvPicPr>
          <p:cNvPr id="5" name="Picture 4">
            <a:extLst>
              <a:ext uri="{FF2B5EF4-FFF2-40B4-BE49-F238E27FC236}">
                <a16:creationId xmlns:a16="http://schemas.microsoft.com/office/drawing/2014/main" id="{33DF1BD1-47E5-40C7-87C7-2BC475E537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83817" y="5229875"/>
            <a:ext cx="1356766" cy="867931"/>
          </a:xfrm>
          <a:prstGeom prst="rect">
            <a:avLst/>
          </a:prstGeom>
        </p:spPr>
      </p:pic>
      <p:pic>
        <p:nvPicPr>
          <p:cNvPr id="8" name="Picture 7">
            <a:extLst>
              <a:ext uri="{FF2B5EF4-FFF2-40B4-BE49-F238E27FC236}">
                <a16:creationId xmlns:a16="http://schemas.microsoft.com/office/drawing/2014/main" id="{75533932-23A7-47B7-970B-7E3FDCED96F6}"/>
              </a:ext>
            </a:extLst>
          </p:cNvPr>
          <p:cNvPicPr>
            <a:picLocks noChangeAspect="1"/>
          </p:cNvPicPr>
          <p:nvPr/>
        </p:nvPicPr>
        <p:blipFill>
          <a:blip r:embed="rId8"/>
          <a:stretch>
            <a:fillRect/>
          </a:stretch>
        </p:blipFill>
        <p:spPr>
          <a:xfrm>
            <a:off x="4709360" y="1228356"/>
            <a:ext cx="6657975" cy="4733925"/>
          </a:xfrm>
          <a:prstGeom prst="rect">
            <a:avLst/>
          </a:prstGeom>
        </p:spPr>
      </p:pic>
    </p:spTree>
    <p:extLst>
      <p:ext uri="{BB962C8B-B14F-4D97-AF65-F5344CB8AC3E}">
        <p14:creationId xmlns:p14="http://schemas.microsoft.com/office/powerpoint/2010/main" val="123897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23DBEF-6295-4AF3-A5A9-FDD1034714DB}"/>
              </a:ext>
            </a:extLst>
          </p:cNvPr>
          <p:cNvPicPr>
            <a:picLocks noChangeAspect="1"/>
          </p:cNvPicPr>
          <p:nvPr/>
        </p:nvPicPr>
        <p:blipFill>
          <a:blip r:embed="rId3"/>
          <a:stretch>
            <a:fillRect/>
          </a:stretch>
        </p:blipFill>
        <p:spPr>
          <a:xfrm>
            <a:off x="4156992" y="1713549"/>
            <a:ext cx="7749259" cy="4218621"/>
          </a:xfrm>
          <a:prstGeom prst="rect">
            <a:avLst/>
          </a:prstGeom>
        </p:spPr>
      </p:pic>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37</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A2 – Broken Authentication</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305300"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400" dirty="0">
                <a:solidFill>
                  <a:srgbClr val="FF0000"/>
                </a:solidFill>
                <a:cs typeface="Arial" panose="020B0604020202020204" pitchFamily="34" charset="0"/>
              </a:rPr>
              <a:t>Brute Force protection</a:t>
            </a:r>
          </a:p>
          <a:p>
            <a:pPr marL="463550" indent="-463550">
              <a:lnSpc>
                <a:spcPct val="90000"/>
              </a:lnSpc>
              <a:spcBef>
                <a:spcPts val="1000"/>
              </a:spcBef>
              <a:buClr>
                <a:schemeClr val="accent5"/>
              </a:buClr>
              <a:buFont typeface="Arial" charset="0"/>
              <a:buChar char="•"/>
            </a:pPr>
            <a:r>
              <a:rPr lang="en-US" sz="2400" dirty="0">
                <a:solidFill>
                  <a:srgbClr val="FF0000"/>
                </a:solidFill>
                <a:cs typeface="Arial" panose="020B0604020202020204" pitchFamily="34" charset="0"/>
              </a:rPr>
              <a:t>Credentials Stuffing protection</a:t>
            </a:r>
          </a:p>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Login Enforcement</a:t>
            </a:r>
          </a:p>
          <a:p>
            <a:pPr marL="463550" indent="-463550">
              <a:lnSpc>
                <a:spcPct val="90000"/>
              </a:lnSpc>
              <a:spcBef>
                <a:spcPts val="1000"/>
              </a:spcBef>
              <a:buClr>
                <a:schemeClr val="accent5"/>
              </a:buClr>
              <a:buFont typeface="Arial" charset="0"/>
              <a:buChar char="•"/>
            </a:pPr>
            <a:r>
              <a:rPr lang="en-US" sz="2400" dirty="0">
                <a:gradFill>
                  <a:gsLst>
                    <a:gs pos="0">
                      <a:schemeClr val="tx1"/>
                    </a:gs>
                    <a:gs pos="100000">
                      <a:schemeClr val="tx1"/>
                    </a:gs>
                  </a:gsLst>
                  <a:lin ang="5400000" scaled="1"/>
                </a:gradFill>
                <a:cs typeface="Arial" panose="020B0604020202020204" pitchFamily="34" charset="0"/>
              </a:rPr>
              <a:t>Session tracking</a:t>
            </a:r>
          </a:p>
          <a:p>
            <a:pPr marL="463550" indent="-463550">
              <a:lnSpc>
                <a:spcPct val="90000"/>
              </a:lnSpc>
              <a:spcBef>
                <a:spcPts val="1000"/>
              </a:spcBef>
              <a:buClr>
                <a:schemeClr val="accent5"/>
              </a:buClr>
              <a:buFont typeface="Arial" charset="0"/>
              <a:buChar char="•"/>
            </a:pPr>
            <a:r>
              <a:rPr lang="en-US" sz="2400" dirty="0">
                <a:gradFill>
                  <a:gsLst>
                    <a:gs pos="0">
                      <a:schemeClr val="tx1"/>
                    </a:gs>
                    <a:gs pos="100000">
                      <a:schemeClr val="tx1"/>
                    </a:gs>
                  </a:gsLst>
                  <a:lin ang="5400000" scaled="1"/>
                </a:gradFill>
                <a:cs typeface="Arial" panose="020B0604020202020204" pitchFamily="34" charset="0"/>
              </a:rPr>
              <a:t>HTTP cookie tampering protection</a:t>
            </a:r>
          </a:p>
          <a:p>
            <a:pPr marL="463550" indent="-463550">
              <a:lnSpc>
                <a:spcPct val="90000"/>
              </a:lnSpc>
              <a:spcBef>
                <a:spcPts val="1000"/>
              </a:spcBef>
              <a:buClr>
                <a:schemeClr val="accent5"/>
              </a:buClr>
              <a:buFont typeface="Arial" charset="0"/>
              <a:buChar char="•"/>
            </a:pPr>
            <a:r>
              <a:rPr lang="en-US" sz="2400" dirty="0">
                <a:gradFill>
                  <a:gsLst>
                    <a:gs pos="0">
                      <a:schemeClr val="tx1"/>
                    </a:gs>
                    <a:gs pos="100000">
                      <a:schemeClr val="tx1"/>
                    </a:gs>
                  </a:gsLst>
                  <a:lin ang="5400000" scaled="1"/>
                </a:gradFill>
                <a:cs typeface="Arial" panose="020B0604020202020204" pitchFamily="34" charset="0"/>
              </a:rPr>
              <a:t>Session hijacking protection</a:t>
            </a:r>
          </a:p>
        </p:txBody>
      </p:sp>
      <p:sp>
        <p:nvSpPr>
          <p:cNvPr id="26" name="Rectangle 25">
            <a:extLst>
              <a:ext uri="{FF2B5EF4-FFF2-40B4-BE49-F238E27FC236}">
                <a16:creationId xmlns:a16="http://schemas.microsoft.com/office/drawing/2014/main" id="{D12BC164-3A93-4D16-9EA0-1EAE9525D856}"/>
              </a:ext>
            </a:extLst>
          </p:cNvPr>
          <p:cNvSpPr/>
          <p:nvPr/>
        </p:nvSpPr>
        <p:spPr>
          <a:xfrm>
            <a:off x="4026957" y="1307633"/>
            <a:ext cx="7860243" cy="338554"/>
          </a:xfrm>
          <a:prstGeom prst="rect">
            <a:avLst/>
          </a:prstGeom>
        </p:spPr>
        <p:txBody>
          <a:bodyPr wrap="square">
            <a:spAutoFit/>
          </a:bodyPr>
          <a:lstStyle/>
          <a:p>
            <a:r>
              <a:rPr lang="en-US" sz="1600" dirty="0"/>
              <a:t>Security  ››  Application Security : Anomaly Detection : Brute Force Attack Prevention </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8"/>
          <a:stretch>
            <a:fillRect/>
          </a:stretch>
        </p:blipFill>
        <p:spPr>
          <a:xfrm>
            <a:off x="1283442" y="4813210"/>
            <a:ext cx="1719369" cy="1739989"/>
          </a:xfrm>
          <a:prstGeom prst="rect">
            <a:avLst/>
          </a:prstGeom>
        </p:spPr>
      </p:pic>
    </p:spTree>
    <p:extLst>
      <p:ext uri="{BB962C8B-B14F-4D97-AF65-F5344CB8AC3E}">
        <p14:creationId xmlns:p14="http://schemas.microsoft.com/office/powerpoint/2010/main" val="77239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38</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A2 – Broken Authentication</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305300"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Brute Force protection</a:t>
            </a:r>
          </a:p>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Credentials Stuffing protection</a:t>
            </a:r>
          </a:p>
          <a:p>
            <a:pPr marL="463550" indent="-463550">
              <a:lnSpc>
                <a:spcPct val="90000"/>
              </a:lnSpc>
              <a:spcBef>
                <a:spcPts val="1000"/>
              </a:spcBef>
              <a:buClr>
                <a:schemeClr val="accent5"/>
              </a:buClr>
              <a:buFont typeface="Arial" charset="0"/>
              <a:buChar char="•"/>
            </a:pPr>
            <a:r>
              <a:rPr lang="en-US" sz="2400" dirty="0">
                <a:solidFill>
                  <a:srgbClr val="FF0000"/>
                </a:solidFill>
                <a:cs typeface="Arial" panose="020B0604020202020204" pitchFamily="34" charset="0"/>
              </a:rPr>
              <a:t>Login Enforcement</a:t>
            </a:r>
          </a:p>
          <a:p>
            <a:pPr marL="463550" indent="-463550">
              <a:lnSpc>
                <a:spcPct val="90000"/>
              </a:lnSpc>
              <a:spcBef>
                <a:spcPts val="1000"/>
              </a:spcBef>
              <a:buClr>
                <a:schemeClr val="accent5"/>
              </a:buClr>
              <a:buFont typeface="Arial" charset="0"/>
              <a:buChar char="•"/>
            </a:pPr>
            <a:r>
              <a:rPr lang="en-US" sz="2400" dirty="0">
                <a:gradFill>
                  <a:gsLst>
                    <a:gs pos="0">
                      <a:schemeClr val="tx1"/>
                    </a:gs>
                    <a:gs pos="100000">
                      <a:schemeClr val="tx1"/>
                    </a:gs>
                  </a:gsLst>
                  <a:lin ang="5400000" scaled="1"/>
                </a:gradFill>
                <a:cs typeface="Arial" panose="020B0604020202020204" pitchFamily="34" charset="0"/>
              </a:rPr>
              <a:t>Session tracking</a:t>
            </a:r>
          </a:p>
          <a:p>
            <a:pPr marL="463550" indent="-463550">
              <a:lnSpc>
                <a:spcPct val="90000"/>
              </a:lnSpc>
              <a:spcBef>
                <a:spcPts val="1000"/>
              </a:spcBef>
              <a:buClr>
                <a:schemeClr val="accent5"/>
              </a:buClr>
              <a:buFont typeface="Arial" charset="0"/>
              <a:buChar char="•"/>
            </a:pPr>
            <a:r>
              <a:rPr lang="en-US" sz="2400" dirty="0">
                <a:gradFill>
                  <a:gsLst>
                    <a:gs pos="0">
                      <a:schemeClr val="tx1"/>
                    </a:gs>
                    <a:gs pos="100000">
                      <a:schemeClr val="tx1"/>
                    </a:gs>
                  </a:gsLst>
                  <a:lin ang="5400000" scaled="1"/>
                </a:gradFill>
                <a:cs typeface="Arial" panose="020B0604020202020204" pitchFamily="34" charset="0"/>
              </a:rPr>
              <a:t>HTTP cookie tampering protection</a:t>
            </a:r>
          </a:p>
          <a:p>
            <a:pPr marL="463550" indent="-463550">
              <a:lnSpc>
                <a:spcPct val="90000"/>
              </a:lnSpc>
              <a:spcBef>
                <a:spcPts val="1000"/>
              </a:spcBef>
              <a:buClr>
                <a:schemeClr val="accent5"/>
              </a:buClr>
              <a:buFont typeface="Arial" charset="0"/>
              <a:buChar char="•"/>
            </a:pPr>
            <a:r>
              <a:rPr lang="en-US" sz="2400" dirty="0">
                <a:gradFill>
                  <a:gsLst>
                    <a:gs pos="0">
                      <a:schemeClr val="tx1"/>
                    </a:gs>
                    <a:gs pos="100000">
                      <a:schemeClr val="tx1"/>
                    </a:gs>
                  </a:gsLst>
                  <a:lin ang="5400000" scaled="1"/>
                </a:gradFill>
                <a:cs typeface="Arial" panose="020B0604020202020204" pitchFamily="34" charset="0"/>
              </a:rPr>
              <a:t>Session hijacking protection</a:t>
            </a:r>
          </a:p>
        </p:txBody>
      </p:sp>
      <p:sp>
        <p:nvSpPr>
          <p:cNvPr id="25" name="Rectangle 24">
            <a:extLst>
              <a:ext uri="{FF2B5EF4-FFF2-40B4-BE49-F238E27FC236}">
                <a16:creationId xmlns:a16="http://schemas.microsoft.com/office/drawing/2014/main" id="{6CF82C37-44C2-49A3-8ED6-EED6B0F13445}"/>
              </a:ext>
            </a:extLst>
          </p:cNvPr>
          <p:cNvSpPr/>
          <p:nvPr/>
        </p:nvSpPr>
        <p:spPr>
          <a:xfrm>
            <a:off x="7357761" y="1975719"/>
            <a:ext cx="917559" cy="369333"/>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7"/>
          <a:stretch>
            <a:fillRect/>
          </a:stretch>
        </p:blipFill>
        <p:spPr>
          <a:xfrm>
            <a:off x="1283442" y="4813210"/>
            <a:ext cx="1719369" cy="1739989"/>
          </a:xfrm>
          <a:prstGeom prst="rect">
            <a:avLst/>
          </a:prstGeom>
        </p:spPr>
      </p:pic>
      <p:pic>
        <p:nvPicPr>
          <p:cNvPr id="6" name="Picture 5">
            <a:extLst>
              <a:ext uri="{FF2B5EF4-FFF2-40B4-BE49-F238E27FC236}">
                <a16:creationId xmlns:a16="http://schemas.microsoft.com/office/drawing/2014/main" id="{60E13CD6-6D27-4BAD-B127-8B817AE3915F}"/>
              </a:ext>
            </a:extLst>
          </p:cNvPr>
          <p:cNvPicPr>
            <a:picLocks noChangeAspect="1"/>
          </p:cNvPicPr>
          <p:nvPr/>
        </p:nvPicPr>
        <p:blipFill>
          <a:blip r:embed="rId8"/>
          <a:stretch>
            <a:fillRect/>
          </a:stretch>
        </p:blipFill>
        <p:spPr>
          <a:xfrm>
            <a:off x="4270156" y="1736611"/>
            <a:ext cx="5606007" cy="4672887"/>
          </a:xfrm>
          <a:prstGeom prst="rect">
            <a:avLst/>
          </a:prstGeom>
        </p:spPr>
      </p:pic>
      <p:pic>
        <p:nvPicPr>
          <p:cNvPr id="5" name="Picture 4">
            <a:extLst>
              <a:ext uri="{FF2B5EF4-FFF2-40B4-BE49-F238E27FC236}">
                <a16:creationId xmlns:a16="http://schemas.microsoft.com/office/drawing/2014/main" id="{D79A2B3D-6A73-4B93-93D5-131442F4ECBB}"/>
              </a:ext>
            </a:extLst>
          </p:cNvPr>
          <p:cNvPicPr>
            <a:picLocks noChangeAspect="1"/>
          </p:cNvPicPr>
          <p:nvPr/>
        </p:nvPicPr>
        <p:blipFill>
          <a:blip r:embed="rId9"/>
          <a:stretch>
            <a:fillRect/>
          </a:stretch>
        </p:blipFill>
        <p:spPr>
          <a:xfrm>
            <a:off x="5921896" y="3531688"/>
            <a:ext cx="5897014" cy="2881326"/>
          </a:xfrm>
          <a:prstGeom prst="rect">
            <a:avLst/>
          </a:prstGeom>
        </p:spPr>
      </p:pic>
      <p:sp>
        <p:nvSpPr>
          <p:cNvPr id="8" name="Rectangle 7">
            <a:extLst>
              <a:ext uri="{FF2B5EF4-FFF2-40B4-BE49-F238E27FC236}">
                <a16:creationId xmlns:a16="http://schemas.microsoft.com/office/drawing/2014/main" id="{2CD7558E-CBE4-446A-A051-7D6DC4C18F62}"/>
              </a:ext>
            </a:extLst>
          </p:cNvPr>
          <p:cNvSpPr/>
          <p:nvPr/>
        </p:nvSpPr>
        <p:spPr>
          <a:xfrm>
            <a:off x="4112055" y="1038290"/>
            <a:ext cx="7722211" cy="369332"/>
          </a:xfrm>
          <a:prstGeom prst="rect">
            <a:avLst/>
          </a:prstGeom>
        </p:spPr>
        <p:txBody>
          <a:bodyPr wrap="square">
            <a:spAutoFit/>
          </a:bodyPr>
          <a:lstStyle/>
          <a:p>
            <a:r>
              <a:rPr lang="en-US" dirty="0"/>
              <a:t>Security  ››  Application Security : Sessions and Logins : Login Pages List</a:t>
            </a:r>
          </a:p>
        </p:txBody>
      </p:sp>
      <p:sp>
        <p:nvSpPr>
          <p:cNvPr id="21" name="Rectangle 20">
            <a:extLst>
              <a:ext uri="{FF2B5EF4-FFF2-40B4-BE49-F238E27FC236}">
                <a16:creationId xmlns:a16="http://schemas.microsoft.com/office/drawing/2014/main" id="{CF3979C1-A644-4904-AE18-E96C7B9FC092}"/>
              </a:ext>
            </a:extLst>
          </p:cNvPr>
          <p:cNvSpPr/>
          <p:nvPr/>
        </p:nvSpPr>
        <p:spPr>
          <a:xfrm>
            <a:off x="4112055" y="1325591"/>
            <a:ext cx="7965645" cy="369332"/>
          </a:xfrm>
          <a:prstGeom prst="rect">
            <a:avLst/>
          </a:prstGeom>
        </p:spPr>
        <p:txBody>
          <a:bodyPr wrap="square">
            <a:spAutoFit/>
          </a:bodyPr>
          <a:lstStyle/>
          <a:p>
            <a:r>
              <a:rPr lang="en-US" dirty="0"/>
              <a:t>Security  ››  Application Security : Sessions and Logins : Login Enforcement</a:t>
            </a:r>
          </a:p>
        </p:txBody>
      </p:sp>
    </p:spTree>
    <p:extLst>
      <p:ext uri="{BB962C8B-B14F-4D97-AF65-F5344CB8AC3E}">
        <p14:creationId xmlns:p14="http://schemas.microsoft.com/office/powerpoint/2010/main" val="226315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E60D0C-6C56-486B-9E22-5D823DFCCAB3}"/>
              </a:ext>
            </a:extLst>
          </p:cNvPr>
          <p:cNvPicPr>
            <a:picLocks noChangeAspect="1"/>
          </p:cNvPicPr>
          <p:nvPr/>
        </p:nvPicPr>
        <p:blipFill>
          <a:blip r:embed="rId3"/>
          <a:stretch>
            <a:fillRect/>
          </a:stretch>
        </p:blipFill>
        <p:spPr>
          <a:xfrm>
            <a:off x="4546604" y="1431114"/>
            <a:ext cx="6949887" cy="4808786"/>
          </a:xfrm>
          <a:prstGeom prst="rect">
            <a:avLst/>
          </a:prstGeom>
        </p:spPr>
      </p:pic>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39</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A2 – Broken Authentication</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305300"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Brute Force protection</a:t>
            </a:r>
          </a:p>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Credentials Stuffing protection</a:t>
            </a:r>
          </a:p>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Login Enforcement</a:t>
            </a:r>
          </a:p>
          <a:p>
            <a:pPr marL="463550" indent="-463550">
              <a:lnSpc>
                <a:spcPct val="90000"/>
              </a:lnSpc>
              <a:spcBef>
                <a:spcPts val="1000"/>
              </a:spcBef>
              <a:buClr>
                <a:schemeClr val="accent5"/>
              </a:buClr>
              <a:buFont typeface="Arial" charset="0"/>
              <a:buChar char="•"/>
            </a:pPr>
            <a:r>
              <a:rPr lang="en-US" sz="2400" dirty="0">
                <a:solidFill>
                  <a:srgbClr val="FF0000"/>
                </a:solidFill>
                <a:cs typeface="Arial" panose="020B0604020202020204" pitchFamily="34" charset="0"/>
              </a:rPr>
              <a:t>Session tracking</a:t>
            </a:r>
          </a:p>
          <a:p>
            <a:pPr marL="463550" indent="-463550">
              <a:lnSpc>
                <a:spcPct val="90000"/>
              </a:lnSpc>
              <a:spcBef>
                <a:spcPts val="1000"/>
              </a:spcBef>
              <a:buClr>
                <a:schemeClr val="accent5"/>
              </a:buClr>
              <a:buFont typeface="Arial" charset="0"/>
              <a:buChar char="•"/>
            </a:pPr>
            <a:r>
              <a:rPr lang="en-US" sz="2400" dirty="0">
                <a:gradFill>
                  <a:gsLst>
                    <a:gs pos="0">
                      <a:schemeClr val="tx1"/>
                    </a:gs>
                    <a:gs pos="100000">
                      <a:schemeClr val="tx1"/>
                    </a:gs>
                  </a:gsLst>
                  <a:lin ang="5400000" scaled="1"/>
                </a:gradFill>
                <a:cs typeface="Arial" panose="020B0604020202020204" pitchFamily="34" charset="0"/>
              </a:rPr>
              <a:t>HTTP cookie tampering protection</a:t>
            </a:r>
          </a:p>
          <a:p>
            <a:pPr marL="463550" indent="-463550">
              <a:lnSpc>
                <a:spcPct val="90000"/>
              </a:lnSpc>
              <a:spcBef>
                <a:spcPts val="1000"/>
              </a:spcBef>
              <a:buClr>
                <a:schemeClr val="accent5"/>
              </a:buClr>
              <a:buFont typeface="Arial" charset="0"/>
              <a:buChar char="•"/>
            </a:pPr>
            <a:r>
              <a:rPr lang="en-US" sz="2400" dirty="0">
                <a:solidFill>
                  <a:srgbClr val="FF0000"/>
                </a:solidFill>
                <a:cs typeface="Arial" panose="020B0604020202020204" pitchFamily="34" charset="0"/>
              </a:rPr>
              <a:t>Session hijacking protection</a:t>
            </a:r>
          </a:p>
        </p:txBody>
      </p:sp>
      <p:sp>
        <p:nvSpPr>
          <p:cNvPr id="26" name="Rectangle 25">
            <a:extLst>
              <a:ext uri="{FF2B5EF4-FFF2-40B4-BE49-F238E27FC236}">
                <a16:creationId xmlns:a16="http://schemas.microsoft.com/office/drawing/2014/main" id="{D12BC164-3A93-4D16-9EA0-1EAE9525D856}"/>
              </a:ext>
            </a:extLst>
          </p:cNvPr>
          <p:cNvSpPr/>
          <p:nvPr/>
        </p:nvSpPr>
        <p:spPr>
          <a:xfrm>
            <a:off x="4430665" y="1062438"/>
            <a:ext cx="7658100" cy="369332"/>
          </a:xfrm>
          <a:prstGeom prst="rect">
            <a:avLst/>
          </a:prstGeom>
        </p:spPr>
        <p:txBody>
          <a:bodyPr wrap="square">
            <a:spAutoFit/>
          </a:bodyPr>
          <a:lstStyle/>
          <a:p>
            <a:r>
              <a:rPr lang="en-US" dirty="0"/>
              <a:t>Security  ››  Application Security : Sessions and Logins : Session Tracking</a:t>
            </a:r>
          </a:p>
        </p:txBody>
      </p:sp>
      <p:sp>
        <p:nvSpPr>
          <p:cNvPr id="27" name="Rectangle 26">
            <a:extLst>
              <a:ext uri="{FF2B5EF4-FFF2-40B4-BE49-F238E27FC236}">
                <a16:creationId xmlns:a16="http://schemas.microsoft.com/office/drawing/2014/main" id="{6A96C750-E714-4E3E-AB6D-C973CEBB9305}"/>
              </a:ext>
            </a:extLst>
          </p:cNvPr>
          <p:cNvSpPr/>
          <p:nvPr/>
        </p:nvSpPr>
        <p:spPr>
          <a:xfrm>
            <a:off x="4340976" y="6171599"/>
            <a:ext cx="7361143" cy="523220"/>
          </a:xfrm>
          <a:prstGeom prst="rect">
            <a:avLst/>
          </a:prstGeom>
        </p:spPr>
        <p:txBody>
          <a:bodyPr wrap="square">
            <a:spAutoFit/>
          </a:bodyPr>
          <a:lstStyle/>
          <a:p>
            <a:r>
              <a:rPr lang="en-US" sz="2800" dirty="0"/>
              <a:t>Session Tracking and Hijacking</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8"/>
          <a:stretch>
            <a:fillRect/>
          </a:stretch>
        </p:blipFill>
        <p:spPr>
          <a:xfrm>
            <a:off x="1283442" y="4813210"/>
            <a:ext cx="1719369" cy="1739989"/>
          </a:xfrm>
          <a:prstGeom prst="rect">
            <a:avLst/>
          </a:prstGeom>
        </p:spPr>
      </p:pic>
      <p:sp>
        <p:nvSpPr>
          <p:cNvPr id="20" name="Rectangle 19">
            <a:extLst>
              <a:ext uri="{FF2B5EF4-FFF2-40B4-BE49-F238E27FC236}">
                <a16:creationId xmlns:a16="http://schemas.microsoft.com/office/drawing/2014/main" id="{40C240EC-8CBB-4C0C-AFA5-CC0F7725290A}"/>
              </a:ext>
            </a:extLst>
          </p:cNvPr>
          <p:cNvSpPr/>
          <p:nvPr/>
        </p:nvSpPr>
        <p:spPr>
          <a:xfrm>
            <a:off x="4546604" y="1431114"/>
            <a:ext cx="1035651" cy="181284"/>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1" name="Rectangle 20">
            <a:extLst>
              <a:ext uri="{FF2B5EF4-FFF2-40B4-BE49-F238E27FC236}">
                <a16:creationId xmlns:a16="http://schemas.microsoft.com/office/drawing/2014/main" id="{84BB1884-7B87-4B81-8A51-B2EC4FC17D61}"/>
              </a:ext>
            </a:extLst>
          </p:cNvPr>
          <p:cNvSpPr/>
          <p:nvPr/>
        </p:nvSpPr>
        <p:spPr>
          <a:xfrm>
            <a:off x="4524163" y="1999015"/>
            <a:ext cx="1439230" cy="190391"/>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cxnSp>
        <p:nvCxnSpPr>
          <p:cNvPr id="22" name="Straight Arrow Connector 21">
            <a:extLst>
              <a:ext uri="{FF2B5EF4-FFF2-40B4-BE49-F238E27FC236}">
                <a16:creationId xmlns:a16="http://schemas.microsoft.com/office/drawing/2014/main" id="{4474D4AB-9854-4095-981C-D792F2EC7309}"/>
              </a:ext>
            </a:extLst>
          </p:cNvPr>
          <p:cNvCxnSpPr>
            <a:cxnSpLocks/>
            <a:stCxn id="20" idx="1"/>
          </p:cNvCxnSpPr>
          <p:nvPr/>
        </p:nvCxnSpPr>
        <p:spPr>
          <a:xfrm flipH="1">
            <a:off x="4333875" y="1521756"/>
            <a:ext cx="212729" cy="4971118"/>
          </a:xfrm>
          <a:prstGeom prst="straightConnector1">
            <a:avLst/>
          </a:prstGeom>
          <a:ln w="349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EB263BF-2D89-41E5-BECC-FA93F5B6F904}"/>
              </a:ext>
            </a:extLst>
          </p:cNvPr>
          <p:cNvCxnSpPr>
            <a:cxnSpLocks/>
          </p:cNvCxnSpPr>
          <p:nvPr/>
        </p:nvCxnSpPr>
        <p:spPr>
          <a:xfrm flipH="1">
            <a:off x="4342673" y="2196550"/>
            <a:ext cx="289656" cy="4296324"/>
          </a:xfrm>
          <a:prstGeom prst="straightConnector1">
            <a:avLst/>
          </a:prstGeom>
          <a:ln w="349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12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3">
            <a:extLst>
              <a:ext uri="{FF2B5EF4-FFF2-40B4-BE49-F238E27FC236}">
                <a16:creationId xmlns:a16="http://schemas.microsoft.com/office/drawing/2014/main" id="{CEEB54C7-65F8-449D-8A58-174381540A77}"/>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So where do we start …</a:t>
            </a:r>
          </a:p>
        </p:txBody>
      </p:sp>
      <p:grpSp>
        <p:nvGrpSpPr>
          <p:cNvPr id="58" name="Group 57">
            <a:extLst>
              <a:ext uri="{FF2B5EF4-FFF2-40B4-BE49-F238E27FC236}">
                <a16:creationId xmlns:a16="http://schemas.microsoft.com/office/drawing/2014/main" id="{A4F9374D-D79D-4AFD-9961-7F1C4678D5B4}"/>
              </a:ext>
            </a:extLst>
          </p:cNvPr>
          <p:cNvGrpSpPr/>
          <p:nvPr/>
        </p:nvGrpSpPr>
        <p:grpSpPr>
          <a:xfrm>
            <a:off x="4710112" y="1328690"/>
            <a:ext cx="2771775" cy="2857500"/>
            <a:chOff x="4710112" y="2000036"/>
            <a:chExt cx="2771775" cy="2857500"/>
          </a:xfrm>
        </p:grpSpPr>
        <p:grpSp>
          <p:nvGrpSpPr>
            <p:cNvPr id="36" name="Group 35">
              <a:extLst>
                <a:ext uri="{FF2B5EF4-FFF2-40B4-BE49-F238E27FC236}">
                  <a16:creationId xmlns:a16="http://schemas.microsoft.com/office/drawing/2014/main" id="{AA490C7F-3A7E-4544-B329-190157D73AED}"/>
                </a:ext>
              </a:extLst>
            </p:cNvPr>
            <p:cNvGrpSpPr/>
            <p:nvPr/>
          </p:nvGrpSpPr>
          <p:grpSpPr>
            <a:xfrm>
              <a:off x="4710112" y="2000036"/>
              <a:ext cx="2771775" cy="2857500"/>
              <a:chOff x="4710112" y="2000036"/>
              <a:chExt cx="2771775" cy="2857500"/>
            </a:xfrm>
          </p:grpSpPr>
          <p:pic>
            <p:nvPicPr>
              <p:cNvPr id="23" name="Picture 22">
                <a:extLst>
                  <a:ext uri="{FF2B5EF4-FFF2-40B4-BE49-F238E27FC236}">
                    <a16:creationId xmlns:a16="http://schemas.microsoft.com/office/drawing/2014/main" id="{BF13EA10-520F-4D31-9048-B3C28FE8D6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33" name="Picture 32">
                <a:extLst>
                  <a:ext uri="{FF2B5EF4-FFF2-40B4-BE49-F238E27FC236}">
                    <a16:creationId xmlns:a16="http://schemas.microsoft.com/office/drawing/2014/main" id="{1957D068-5B8F-432A-81E8-A7DB345647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53" name="Picture 52">
              <a:extLst>
                <a:ext uri="{FF2B5EF4-FFF2-40B4-BE49-F238E27FC236}">
                  <a16:creationId xmlns:a16="http://schemas.microsoft.com/office/drawing/2014/main" id="{B464948A-3353-4EEB-AE14-26BAEC74AD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grpSp>
        <p:nvGrpSpPr>
          <p:cNvPr id="57" name="Group 56">
            <a:extLst>
              <a:ext uri="{FF2B5EF4-FFF2-40B4-BE49-F238E27FC236}">
                <a16:creationId xmlns:a16="http://schemas.microsoft.com/office/drawing/2014/main" id="{BF7D3852-C3C1-4E8C-871E-06898DE918A2}"/>
              </a:ext>
            </a:extLst>
          </p:cNvPr>
          <p:cNvGrpSpPr/>
          <p:nvPr/>
        </p:nvGrpSpPr>
        <p:grpSpPr>
          <a:xfrm>
            <a:off x="852727" y="1328690"/>
            <a:ext cx="2771775" cy="2857500"/>
            <a:chOff x="852727" y="2000036"/>
            <a:chExt cx="2771775" cy="2857500"/>
          </a:xfrm>
        </p:grpSpPr>
        <p:grpSp>
          <p:nvGrpSpPr>
            <p:cNvPr id="21" name="Group 20">
              <a:extLst>
                <a:ext uri="{FF2B5EF4-FFF2-40B4-BE49-F238E27FC236}">
                  <a16:creationId xmlns:a16="http://schemas.microsoft.com/office/drawing/2014/main" id="{DBF1C0F5-8A14-46E5-AB5C-DA0CABD8F09B}"/>
                </a:ext>
              </a:extLst>
            </p:cNvPr>
            <p:cNvGrpSpPr/>
            <p:nvPr/>
          </p:nvGrpSpPr>
          <p:grpSpPr>
            <a:xfrm>
              <a:off x="852727" y="2000036"/>
              <a:ext cx="2771775" cy="2857500"/>
              <a:chOff x="852727" y="755436"/>
              <a:chExt cx="2771775" cy="2857500"/>
            </a:xfrm>
          </p:grpSpPr>
          <p:pic>
            <p:nvPicPr>
              <p:cNvPr id="6" name="Picture 5">
                <a:extLst>
                  <a:ext uri="{FF2B5EF4-FFF2-40B4-BE49-F238E27FC236}">
                    <a16:creationId xmlns:a16="http://schemas.microsoft.com/office/drawing/2014/main" id="{C53162B8-D966-4693-9F52-7EAEA8999F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20" name="Picture 19">
                <a:extLst>
                  <a:ext uri="{FF2B5EF4-FFF2-40B4-BE49-F238E27FC236}">
                    <a16:creationId xmlns:a16="http://schemas.microsoft.com/office/drawing/2014/main" id="{8967E0FD-BC7B-4B60-AB95-1AD6DEC611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51" name="Picture 50">
              <a:extLst>
                <a:ext uri="{FF2B5EF4-FFF2-40B4-BE49-F238E27FC236}">
                  <a16:creationId xmlns:a16="http://schemas.microsoft.com/office/drawing/2014/main" id="{F6D41BA9-7DB6-4035-B701-198A253700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55" name="Picture 54">
              <a:extLst>
                <a:ext uri="{FF2B5EF4-FFF2-40B4-BE49-F238E27FC236}">
                  <a16:creationId xmlns:a16="http://schemas.microsoft.com/office/drawing/2014/main" id="{5D3A0DB0-3435-48D3-A25B-18F571ECBA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grpSp>
        <p:nvGrpSpPr>
          <p:cNvPr id="59" name="Group 58">
            <a:extLst>
              <a:ext uri="{FF2B5EF4-FFF2-40B4-BE49-F238E27FC236}">
                <a16:creationId xmlns:a16="http://schemas.microsoft.com/office/drawing/2014/main" id="{3ABFFD02-DDED-4F96-B621-327075E16B23}"/>
              </a:ext>
            </a:extLst>
          </p:cNvPr>
          <p:cNvGrpSpPr/>
          <p:nvPr/>
        </p:nvGrpSpPr>
        <p:grpSpPr>
          <a:xfrm>
            <a:off x="8567498" y="1328690"/>
            <a:ext cx="2771775" cy="2857500"/>
            <a:chOff x="8567498" y="2000036"/>
            <a:chExt cx="2771775" cy="2857500"/>
          </a:xfrm>
        </p:grpSpPr>
        <p:grpSp>
          <p:nvGrpSpPr>
            <p:cNvPr id="37" name="Group 36">
              <a:extLst>
                <a:ext uri="{FF2B5EF4-FFF2-40B4-BE49-F238E27FC236}">
                  <a16:creationId xmlns:a16="http://schemas.microsoft.com/office/drawing/2014/main" id="{6287BB55-A9EB-4B50-9B5E-911F480F081A}"/>
                </a:ext>
              </a:extLst>
            </p:cNvPr>
            <p:cNvGrpSpPr/>
            <p:nvPr/>
          </p:nvGrpSpPr>
          <p:grpSpPr>
            <a:xfrm>
              <a:off x="8567498" y="2000036"/>
              <a:ext cx="2771775" cy="2857500"/>
              <a:chOff x="8567498" y="2000036"/>
              <a:chExt cx="2771775" cy="2857500"/>
            </a:xfrm>
          </p:grpSpPr>
          <p:pic>
            <p:nvPicPr>
              <p:cNvPr id="26" name="Picture 25">
                <a:extLst>
                  <a:ext uri="{FF2B5EF4-FFF2-40B4-BE49-F238E27FC236}">
                    <a16:creationId xmlns:a16="http://schemas.microsoft.com/office/drawing/2014/main" id="{D79A5275-2CE8-4914-9A54-843F837FBE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35" name="Picture 34">
                <a:extLst>
                  <a:ext uri="{FF2B5EF4-FFF2-40B4-BE49-F238E27FC236}">
                    <a16:creationId xmlns:a16="http://schemas.microsoft.com/office/drawing/2014/main" id="{8EB1BE02-1367-455A-82D0-F37B4C5CFF4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43" name="Picture 42">
              <a:extLst>
                <a:ext uri="{FF2B5EF4-FFF2-40B4-BE49-F238E27FC236}">
                  <a16:creationId xmlns:a16="http://schemas.microsoft.com/office/drawing/2014/main" id="{07459A6F-BC4C-4D60-8238-82E19A0350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56" name="Picture 55">
              <a:extLst>
                <a:ext uri="{FF2B5EF4-FFF2-40B4-BE49-F238E27FC236}">
                  <a16:creationId xmlns:a16="http://schemas.microsoft.com/office/drawing/2014/main" id="{3D0AC499-4FC3-4EE2-A7DB-4421FFCE88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pic>
        <p:nvPicPr>
          <p:cNvPr id="31" name="Picture 30">
            <a:extLst>
              <a:ext uri="{FF2B5EF4-FFF2-40B4-BE49-F238E27FC236}">
                <a16:creationId xmlns:a16="http://schemas.microsoft.com/office/drawing/2014/main" id="{321E9D75-3DEE-4DEA-BD76-B74E7581B89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326974" y="1784425"/>
            <a:ext cx="1787702" cy="1787702"/>
          </a:xfrm>
          <a:prstGeom prst="rect">
            <a:avLst/>
          </a:prstGeom>
        </p:spPr>
      </p:pic>
      <p:pic>
        <p:nvPicPr>
          <p:cNvPr id="38" name="Picture 37">
            <a:extLst>
              <a:ext uri="{FF2B5EF4-FFF2-40B4-BE49-F238E27FC236}">
                <a16:creationId xmlns:a16="http://schemas.microsoft.com/office/drawing/2014/main" id="{924B3301-4D0C-4045-9690-69D7A3B4CA5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177434" y="1779763"/>
            <a:ext cx="1787702" cy="1787702"/>
          </a:xfrm>
          <a:prstGeom prst="rect">
            <a:avLst/>
          </a:prstGeom>
        </p:spPr>
      </p:pic>
      <p:pic>
        <p:nvPicPr>
          <p:cNvPr id="39" name="Picture 38">
            <a:extLst>
              <a:ext uri="{FF2B5EF4-FFF2-40B4-BE49-F238E27FC236}">
                <a16:creationId xmlns:a16="http://schemas.microsoft.com/office/drawing/2014/main" id="{F8970F88-D6C8-4CC8-8839-01843950C57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047941" y="1783098"/>
            <a:ext cx="1787702" cy="1787702"/>
          </a:xfrm>
          <a:prstGeom prst="rect">
            <a:avLst/>
          </a:prstGeom>
        </p:spPr>
      </p:pic>
      <p:sp>
        <p:nvSpPr>
          <p:cNvPr id="60" name="Text Placeholder 4">
            <a:extLst>
              <a:ext uri="{FF2B5EF4-FFF2-40B4-BE49-F238E27FC236}">
                <a16:creationId xmlns:a16="http://schemas.microsoft.com/office/drawing/2014/main" id="{5FB7A77D-63D9-4993-8C3C-74F1E8100BA6}"/>
              </a:ext>
            </a:extLst>
          </p:cNvPr>
          <p:cNvSpPr txBox="1">
            <a:spLocks/>
          </p:cNvSpPr>
          <p:nvPr/>
        </p:nvSpPr>
        <p:spPr>
          <a:xfrm>
            <a:off x="461640" y="4279137"/>
            <a:ext cx="3515558" cy="1752157"/>
          </a:xfrm>
          <a:prstGeom prst="rect">
            <a:avLst/>
          </a:prstGeom>
        </p:spPr>
        <p:txBody>
          <a:bodyPr/>
          <a:lst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0" dirty="0"/>
              <a:t>Delivery &amp; Traffic</a:t>
            </a:r>
          </a:p>
          <a:p>
            <a:pPr algn="ctr">
              <a:buNone/>
            </a:pPr>
            <a:r>
              <a:rPr lang="en-US" b="0" dirty="0"/>
              <a:t>Security Controls</a:t>
            </a:r>
          </a:p>
          <a:p>
            <a:pPr algn="ctr">
              <a:buNone/>
            </a:pPr>
            <a:r>
              <a:rPr lang="en-US" b="0" dirty="0">
                <a:solidFill>
                  <a:schemeClr val="accent1">
                    <a:lumMod val="60000"/>
                    <a:lumOff val="40000"/>
                  </a:schemeClr>
                </a:solidFill>
              </a:rPr>
              <a:t>[LTM]</a:t>
            </a:r>
          </a:p>
        </p:txBody>
      </p:sp>
      <p:sp>
        <p:nvSpPr>
          <p:cNvPr id="61" name="Text Placeholder 4">
            <a:extLst>
              <a:ext uri="{FF2B5EF4-FFF2-40B4-BE49-F238E27FC236}">
                <a16:creationId xmlns:a16="http://schemas.microsoft.com/office/drawing/2014/main" id="{8CFAB480-F239-40B3-948B-134E282279E6}"/>
              </a:ext>
            </a:extLst>
          </p:cNvPr>
          <p:cNvSpPr txBox="1">
            <a:spLocks/>
          </p:cNvSpPr>
          <p:nvPr/>
        </p:nvSpPr>
        <p:spPr>
          <a:xfrm>
            <a:off x="4324904" y="4279137"/>
            <a:ext cx="3515558" cy="1752157"/>
          </a:xfrm>
          <a:prstGeom prst="rect">
            <a:avLst/>
          </a:prstGeom>
        </p:spPr>
        <p:txBody>
          <a:bodyPr/>
          <a:lst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0" dirty="0"/>
              <a:t>Access</a:t>
            </a:r>
          </a:p>
          <a:p>
            <a:pPr algn="ctr">
              <a:buNone/>
            </a:pPr>
            <a:r>
              <a:rPr lang="en-US" b="0" dirty="0"/>
              <a:t>Security Controls</a:t>
            </a:r>
          </a:p>
          <a:p>
            <a:pPr algn="ctr">
              <a:buNone/>
            </a:pPr>
            <a:r>
              <a:rPr lang="en-US" b="0" dirty="0">
                <a:solidFill>
                  <a:srgbClr val="00FF00"/>
                </a:solidFill>
              </a:rPr>
              <a:t>[APM]</a:t>
            </a:r>
          </a:p>
        </p:txBody>
      </p:sp>
      <p:sp>
        <p:nvSpPr>
          <p:cNvPr id="62" name="Text Placeholder 4">
            <a:extLst>
              <a:ext uri="{FF2B5EF4-FFF2-40B4-BE49-F238E27FC236}">
                <a16:creationId xmlns:a16="http://schemas.microsoft.com/office/drawing/2014/main" id="{2E4EF497-AD99-421B-875B-6DE9176E6A80}"/>
              </a:ext>
            </a:extLst>
          </p:cNvPr>
          <p:cNvSpPr txBox="1">
            <a:spLocks/>
          </p:cNvSpPr>
          <p:nvPr/>
        </p:nvSpPr>
        <p:spPr>
          <a:xfrm>
            <a:off x="8188173" y="4279137"/>
            <a:ext cx="3515558" cy="1752157"/>
          </a:xfrm>
          <a:prstGeom prst="rect">
            <a:avLst/>
          </a:prstGeom>
        </p:spPr>
        <p:txBody>
          <a:bodyPr/>
          <a:lst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0" dirty="0"/>
              <a:t>Application</a:t>
            </a:r>
          </a:p>
          <a:p>
            <a:pPr algn="ctr">
              <a:buNone/>
            </a:pPr>
            <a:r>
              <a:rPr lang="en-US" b="0" dirty="0"/>
              <a:t>Security Controls</a:t>
            </a:r>
          </a:p>
          <a:p>
            <a:pPr algn="ctr">
              <a:buNone/>
            </a:pPr>
            <a:r>
              <a:rPr lang="en-US" b="0" dirty="0">
                <a:solidFill>
                  <a:srgbClr val="FF0000"/>
                </a:solidFill>
              </a:rPr>
              <a:t>[ASM]</a:t>
            </a:r>
          </a:p>
        </p:txBody>
      </p:sp>
    </p:spTree>
    <p:extLst>
      <p:ext uri="{BB962C8B-B14F-4D97-AF65-F5344CB8AC3E}">
        <p14:creationId xmlns:p14="http://schemas.microsoft.com/office/powerpoint/2010/main" val="84650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par>
                          <p:cTn id="9" fill="hold">
                            <p:stCondLst>
                              <p:cond delay="0"/>
                            </p:stCondLst>
                            <p:childTnLst>
                              <p:par>
                                <p:cTn id="10" presetID="10" presetClass="exit" presetSubtype="0" fill="hold" nodeType="afterEffect">
                                  <p:stCondLst>
                                    <p:cond delay="1000"/>
                                  </p:stCondLst>
                                  <p:childTnLst>
                                    <p:animEffect transition="out" filter="fade">
                                      <p:cBhvr>
                                        <p:cTn id="11" dur="1000"/>
                                        <p:tgtEl>
                                          <p:spTgt spid="31"/>
                                        </p:tgtEl>
                                      </p:cBhvr>
                                    </p:animEffect>
                                    <p:set>
                                      <p:cBhvr>
                                        <p:cTn id="12" dur="1" fill="hold">
                                          <p:stCondLst>
                                            <p:cond delay="999"/>
                                          </p:stCondLst>
                                        </p:cTn>
                                        <p:tgtEl>
                                          <p:spTgt spid="31"/>
                                        </p:tgtEl>
                                        <p:attrNameLst>
                                          <p:attrName>style.visibility</p:attrName>
                                        </p:attrNameLst>
                                      </p:cBhvr>
                                      <p:to>
                                        <p:strVal val="hidden"/>
                                      </p:to>
                                    </p:set>
                                  </p:childTnLst>
                                </p:cTn>
                              </p:par>
                              <p:par>
                                <p:cTn id="13" presetID="10" presetClass="entr" presetSubtype="0" fill="hold" grpId="0" nodeType="withEffect">
                                  <p:stCondLst>
                                    <p:cond delay="100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10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nodeType="afterEffect">
                                  <p:stCondLst>
                                    <p:cond delay="1000"/>
                                  </p:stCondLst>
                                  <p:childTnLst>
                                    <p:animEffect transition="out" filter="fade">
                                      <p:cBhvr>
                                        <p:cTn id="24" dur="1000"/>
                                        <p:tgtEl>
                                          <p:spTgt spid="38"/>
                                        </p:tgtEl>
                                      </p:cBhvr>
                                    </p:animEffect>
                                    <p:set>
                                      <p:cBhvr>
                                        <p:cTn id="25" dur="1" fill="hold">
                                          <p:stCondLst>
                                            <p:cond delay="999"/>
                                          </p:stCondLst>
                                        </p:cTn>
                                        <p:tgtEl>
                                          <p:spTgt spid="38"/>
                                        </p:tgtEl>
                                        <p:attrNameLst>
                                          <p:attrName>style.visibility</p:attrName>
                                        </p:attrNameLst>
                                      </p:cBhvr>
                                      <p:to>
                                        <p:strVal val="hidden"/>
                                      </p:to>
                                    </p:set>
                                  </p:childTnLst>
                                </p:cTn>
                              </p:par>
                              <p:par>
                                <p:cTn id="26" presetID="10" presetClass="entr" presetSubtype="0" fill="hold" grpId="0" nodeType="withEffect">
                                  <p:stCondLst>
                                    <p:cond delay="100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par>
                          <p:cTn id="35" fill="hold">
                            <p:stCondLst>
                              <p:cond delay="0"/>
                            </p:stCondLst>
                            <p:childTnLst>
                              <p:par>
                                <p:cTn id="36" presetID="10" presetClass="exit" presetSubtype="0" fill="hold" nodeType="afterEffect">
                                  <p:stCondLst>
                                    <p:cond delay="1000"/>
                                  </p:stCondLst>
                                  <p:childTnLst>
                                    <p:animEffect transition="out" filter="fade">
                                      <p:cBhvr>
                                        <p:cTn id="37" dur="1000"/>
                                        <p:tgtEl>
                                          <p:spTgt spid="39"/>
                                        </p:tgtEl>
                                      </p:cBhvr>
                                    </p:animEffect>
                                    <p:set>
                                      <p:cBhvr>
                                        <p:cTn id="38" dur="1" fill="hold">
                                          <p:stCondLst>
                                            <p:cond delay="999"/>
                                          </p:stCondLst>
                                        </p:cTn>
                                        <p:tgtEl>
                                          <p:spTgt spid="39"/>
                                        </p:tgtEl>
                                        <p:attrNameLst>
                                          <p:attrName>style.visibility</p:attrName>
                                        </p:attrNameLst>
                                      </p:cBhvr>
                                      <p:to>
                                        <p:strVal val="hidden"/>
                                      </p:to>
                                    </p:set>
                                  </p:childTnLst>
                                </p:cTn>
                              </p:par>
                              <p:par>
                                <p:cTn id="39" presetID="10" presetClass="entr" presetSubtype="0" fill="hold" grpId="0" nodeType="withEffect">
                                  <p:stCondLst>
                                    <p:cond delay="100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40</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A2 – Broken Authentication</a:t>
            </a:r>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305300"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Brute Force protection</a:t>
            </a:r>
          </a:p>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Credentials Stuffing protection</a:t>
            </a:r>
          </a:p>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Login Enforcement</a:t>
            </a:r>
          </a:p>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Session tracking</a:t>
            </a:r>
          </a:p>
          <a:p>
            <a:pPr marL="463550" indent="-463550">
              <a:lnSpc>
                <a:spcPct val="90000"/>
              </a:lnSpc>
              <a:spcBef>
                <a:spcPts val="1000"/>
              </a:spcBef>
              <a:buClr>
                <a:schemeClr val="accent5"/>
              </a:buClr>
              <a:buFont typeface="Arial" charset="0"/>
              <a:buChar char="•"/>
            </a:pPr>
            <a:r>
              <a:rPr lang="en-US" sz="2400" dirty="0">
                <a:solidFill>
                  <a:srgbClr val="FF0000"/>
                </a:solidFill>
                <a:cs typeface="Arial" panose="020B0604020202020204" pitchFamily="34" charset="0"/>
              </a:rPr>
              <a:t>HTTP cookie tampering protection</a:t>
            </a:r>
          </a:p>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Session hijacking protection</a:t>
            </a:r>
          </a:p>
        </p:txBody>
      </p:sp>
      <p:sp>
        <p:nvSpPr>
          <p:cNvPr id="25" name="Rectangle 24">
            <a:extLst>
              <a:ext uri="{FF2B5EF4-FFF2-40B4-BE49-F238E27FC236}">
                <a16:creationId xmlns:a16="http://schemas.microsoft.com/office/drawing/2014/main" id="{6CF82C37-44C2-49A3-8ED6-EED6B0F13445}"/>
              </a:ext>
            </a:extLst>
          </p:cNvPr>
          <p:cNvSpPr/>
          <p:nvPr/>
        </p:nvSpPr>
        <p:spPr>
          <a:xfrm>
            <a:off x="7357761" y="1975719"/>
            <a:ext cx="917559" cy="369333"/>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6" name="Rectangle 25">
            <a:extLst>
              <a:ext uri="{FF2B5EF4-FFF2-40B4-BE49-F238E27FC236}">
                <a16:creationId xmlns:a16="http://schemas.microsoft.com/office/drawing/2014/main" id="{D12BC164-3A93-4D16-9EA0-1EAE9525D856}"/>
              </a:ext>
            </a:extLst>
          </p:cNvPr>
          <p:cNvSpPr/>
          <p:nvPr/>
        </p:nvSpPr>
        <p:spPr>
          <a:xfrm>
            <a:off x="4419600" y="918733"/>
            <a:ext cx="7203895" cy="369332"/>
          </a:xfrm>
          <a:prstGeom prst="rect">
            <a:avLst/>
          </a:prstGeom>
        </p:spPr>
        <p:txBody>
          <a:bodyPr wrap="square">
            <a:spAutoFit/>
          </a:bodyPr>
          <a:lstStyle/>
          <a:p>
            <a:r>
              <a:rPr lang="en-US" dirty="0"/>
              <a:t>Security  ››  Application Security : Headers : Cookies List </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7"/>
          <a:stretch>
            <a:fillRect/>
          </a:stretch>
        </p:blipFill>
        <p:spPr>
          <a:xfrm>
            <a:off x="1283442" y="4813210"/>
            <a:ext cx="1719369" cy="1739989"/>
          </a:xfrm>
          <a:prstGeom prst="rect">
            <a:avLst/>
          </a:prstGeom>
        </p:spPr>
      </p:pic>
      <p:pic>
        <p:nvPicPr>
          <p:cNvPr id="5" name="Picture 4">
            <a:extLst>
              <a:ext uri="{FF2B5EF4-FFF2-40B4-BE49-F238E27FC236}">
                <a16:creationId xmlns:a16="http://schemas.microsoft.com/office/drawing/2014/main" id="{952E9CFD-B5AB-4A74-9DD1-BECE78B7E2D9}"/>
              </a:ext>
            </a:extLst>
          </p:cNvPr>
          <p:cNvPicPr>
            <a:picLocks noChangeAspect="1"/>
          </p:cNvPicPr>
          <p:nvPr/>
        </p:nvPicPr>
        <p:blipFill>
          <a:blip r:embed="rId8"/>
          <a:stretch>
            <a:fillRect/>
          </a:stretch>
        </p:blipFill>
        <p:spPr>
          <a:xfrm>
            <a:off x="4507311" y="1320165"/>
            <a:ext cx="6696075" cy="4810125"/>
          </a:xfrm>
          <a:prstGeom prst="rect">
            <a:avLst/>
          </a:prstGeom>
        </p:spPr>
      </p:pic>
    </p:spTree>
    <p:extLst>
      <p:ext uri="{BB962C8B-B14F-4D97-AF65-F5344CB8AC3E}">
        <p14:creationId xmlns:p14="http://schemas.microsoft.com/office/powerpoint/2010/main" val="168410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038F9D1B-1484-4C6E-BBD8-6F7D3206B9FD}"/>
              </a:ext>
            </a:extLst>
          </p:cNvPr>
          <p:cNvSpPr/>
          <p:nvPr/>
        </p:nvSpPr>
        <p:spPr>
          <a:xfrm>
            <a:off x="3939869" y="1111136"/>
            <a:ext cx="7683626" cy="5133975"/>
          </a:xfrm>
          <a:prstGeom prst="roundRect">
            <a:avLst>
              <a:gd name="adj" fmla="val 4887"/>
            </a:avLst>
          </a:prstGeom>
          <a:solidFill>
            <a:schemeClr val="tx1"/>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7" name="Rectangle: Rounded Corners 16">
            <a:extLst>
              <a:ext uri="{FF2B5EF4-FFF2-40B4-BE49-F238E27FC236}">
                <a16:creationId xmlns:a16="http://schemas.microsoft.com/office/drawing/2014/main" id="{BFEE828F-B130-4167-B39E-F35132C9284F}"/>
              </a:ext>
            </a:extLst>
          </p:cNvPr>
          <p:cNvSpPr/>
          <p:nvPr/>
        </p:nvSpPr>
        <p:spPr>
          <a:xfrm>
            <a:off x="290878" y="1111137"/>
            <a:ext cx="4312262" cy="5133975"/>
          </a:xfrm>
          <a:prstGeom prst="roundRect">
            <a:avLst>
              <a:gd name="adj" fmla="val 4887"/>
            </a:avLst>
          </a:prstGeom>
          <a:solidFill>
            <a:schemeClr val="bg2"/>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41</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A3 - </a:t>
            </a:r>
            <a:r>
              <a:rPr lang="en-US" dirty="0">
                <a:gradFill>
                  <a:gsLst>
                    <a:gs pos="0">
                      <a:srgbClr val="FFFFFF"/>
                    </a:gs>
                    <a:gs pos="100000">
                      <a:srgbClr val="FFFFFF"/>
                    </a:gs>
                  </a:gsLst>
                  <a:lin ang="5400000" scaled="1"/>
                </a:gradFill>
              </a:rPr>
              <a:t>Sensitive Data Exposure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297839" y="1123792"/>
            <a:ext cx="4305300" cy="4093428"/>
          </a:xfrm>
          <a:prstGeom prst="rect">
            <a:avLst/>
          </a:prstGeom>
        </p:spPr>
        <p:txBody>
          <a:bodyPr wrap="square">
            <a:spAutoFit/>
          </a:bodyPr>
          <a:lstStyle/>
          <a:p>
            <a:pPr algn="ctr"/>
            <a:r>
              <a:rPr lang="en-US" sz="2000" dirty="0">
                <a:latin typeface="Arial" panose="020B0604020202020204" pitchFamily="34" charset="0"/>
              </a:rPr>
              <a:t>This has been the most common impactful attack. The most common flaw is simply not encrypting </a:t>
            </a:r>
            <a:r>
              <a:rPr lang="en-US" sz="2000" b="1" dirty="0">
                <a:solidFill>
                  <a:srgbClr val="FF0000"/>
                </a:solidFill>
                <a:latin typeface="Arial" panose="020B0604020202020204" pitchFamily="34" charset="0"/>
              </a:rPr>
              <a:t>sensitive data</a:t>
            </a:r>
            <a:r>
              <a:rPr lang="en-US" sz="2000" dirty="0">
                <a:latin typeface="Arial" panose="020B0604020202020204" pitchFamily="34" charset="0"/>
              </a:rPr>
              <a:t>. When crypto is employed, weak key generation and management, and weak algorithm, protocol and cipher usage is common, particularly for weak password hashing storage techniques. For data in transit, server side weaknesses are mainly easy to detect, but hard for </a:t>
            </a:r>
          </a:p>
          <a:p>
            <a:pPr algn="ctr"/>
            <a:r>
              <a:rPr lang="en-US" sz="2000" dirty="0">
                <a:latin typeface="Arial" panose="020B0604020202020204" pitchFamily="34" charset="0"/>
              </a:rPr>
              <a:t>data at rest. </a:t>
            </a:r>
            <a:endParaRPr lang="en-US" sz="2000" dirty="0">
              <a:effectLst/>
              <a:latin typeface="Arial" panose="020B0604020202020204" pitchFamily="34" charset="0"/>
            </a:endParaRPr>
          </a:p>
        </p:txBody>
      </p:sp>
      <p:pic>
        <p:nvPicPr>
          <p:cNvPr id="6" name="Picture 5">
            <a:extLst>
              <a:ext uri="{FF2B5EF4-FFF2-40B4-BE49-F238E27FC236}">
                <a16:creationId xmlns:a16="http://schemas.microsoft.com/office/drawing/2014/main" id="{A6632F25-05F6-4C8A-8870-2F15B7F0BD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26284" y="5229875"/>
            <a:ext cx="1441450" cy="913963"/>
          </a:xfrm>
          <a:prstGeom prst="rect">
            <a:avLst/>
          </a:prstGeom>
        </p:spPr>
      </p:pic>
      <p:pic>
        <p:nvPicPr>
          <p:cNvPr id="9" name="Picture 8">
            <a:extLst>
              <a:ext uri="{FF2B5EF4-FFF2-40B4-BE49-F238E27FC236}">
                <a16:creationId xmlns:a16="http://schemas.microsoft.com/office/drawing/2014/main" id="{3A39AAA5-7E4B-421C-8D87-5F5D80959A6E}"/>
              </a:ext>
            </a:extLst>
          </p:cNvPr>
          <p:cNvPicPr>
            <a:picLocks noChangeAspect="1"/>
          </p:cNvPicPr>
          <p:nvPr/>
        </p:nvPicPr>
        <p:blipFill>
          <a:blip r:embed="rId8"/>
          <a:stretch>
            <a:fillRect/>
          </a:stretch>
        </p:blipFill>
        <p:spPr>
          <a:xfrm>
            <a:off x="4803380" y="1199345"/>
            <a:ext cx="6248041" cy="4944493"/>
          </a:xfrm>
          <a:prstGeom prst="rect">
            <a:avLst/>
          </a:prstGeom>
        </p:spPr>
      </p:pic>
    </p:spTree>
    <p:extLst>
      <p:ext uri="{BB962C8B-B14F-4D97-AF65-F5344CB8AC3E}">
        <p14:creationId xmlns:p14="http://schemas.microsoft.com/office/powerpoint/2010/main" val="52800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42</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A3 – </a:t>
            </a:r>
            <a:r>
              <a:rPr lang="en-US" dirty="0">
                <a:gradFill>
                  <a:gsLst>
                    <a:gs pos="0">
                      <a:srgbClr val="FFFFFF"/>
                    </a:gs>
                    <a:gs pos="100000">
                      <a:srgbClr val="FFFFFF"/>
                    </a:gs>
                  </a:gsLst>
                  <a:lin ang="5400000" scaled="1"/>
                </a:gradFill>
              </a:rPr>
              <a:t>Sensitive Data Exposure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305300"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400" dirty="0">
                <a:solidFill>
                  <a:srgbClr val="FF0000"/>
                </a:solidFill>
                <a:cs typeface="Arial" panose="020B0604020202020204" pitchFamily="34" charset="0"/>
              </a:rPr>
              <a:t>Data Guard</a:t>
            </a:r>
          </a:p>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Attack signatures (“Predictable Resource Location” and “Information Leakage”)</a:t>
            </a:r>
          </a:p>
        </p:txBody>
      </p:sp>
      <p:sp>
        <p:nvSpPr>
          <p:cNvPr id="26" name="Rectangle 25">
            <a:extLst>
              <a:ext uri="{FF2B5EF4-FFF2-40B4-BE49-F238E27FC236}">
                <a16:creationId xmlns:a16="http://schemas.microsoft.com/office/drawing/2014/main" id="{D12BC164-3A93-4D16-9EA0-1EAE9525D856}"/>
              </a:ext>
            </a:extLst>
          </p:cNvPr>
          <p:cNvSpPr/>
          <p:nvPr/>
        </p:nvSpPr>
        <p:spPr>
          <a:xfrm>
            <a:off x="4026957" y="1066328"/>
            <a:ext cx="7860243" cy="338554"/>
          </a:xfrm>
          <a:prstGeom prst="rect">
            <a:avLst/>
          </a:prstGeom>
        </p:spPr>
        <p:txBody>
          <a:bodyPr wrap="square">
            <a:spAutoFit/>
          </a:bodyPr>
          <a:lstStyle/>
          <a:p>
            <a:r>
              <a:rPr lang="en-US" sz="1600" dirty="0"/>
              <a:t>Security  ››  Application Security : Data Guard</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7"/>
          <a:stretch>
            <a:fillRect/>
          </a:stretch>
        </p:blipFill>
        <p:spPr>
          <a:xfrm>
            <a:off x="1283442" y="4813210"/>
            <a:ext cx="1719369" cy="1739989"/>
          </a:xfrm>
          <a:prstGeom prst="rect">
            <a:avLst/>
          </a:prstGeom>
        </p:spPr>
      </p:pic>
      <p:pic>
        <p:nvPicPr>
          <p:cNvPr id="6" name="Picture 5">
            <a:extLst>
              <a:ext uri="{FF2B5EF4-FFF2-40B4-BE49-F238E27FC236}">
                <a16:creationId xmlns:a16="http://schemas.microsoft.com/office/drawing/2014/main" id="{7C275C77-3C13-40EE-81F4-F7A59481978F}"/>
              </a:ext>
            </a:extLst>
          </p:cNvPr>
          <p:cNvPicPr>
            <a:picLocks noChangeAspect="1"/>
          </p:cNvPicPr>
          <p:nvPr/>
        </p:nvPicPr>
        <p:blipFill>
          <a:blip r:embed="rId8"/>
          <a:stretch>
            <a:fillRect/>
          </a:stretch>
        </p:blipFill>
        <p:spPr>
          <a:xfrm>
            <a:off x="4105156" y="1504327"/>
            <a:ext cx="7782044" cy="3607261"/>
          </a:xfrm>
          <a:prstGeom prst="rect">
            <a:avLst/>
          </a:prstGeom>
        </p:spPr>
      </p:pic>
    </p:spTree>
    <p:extLst>
      <p:ext uri="{BB962C8B-B14F-4D97-AF65-F5344CB8AC3E}">
        <p14:creationId xmlns:p14="http://schemas.microsoft.com/office/powerpoint/2010/main" val="84020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2609A8-58DC-4D6C-A8E7-7F8E2AA916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4828" y="1557707"/>
            <a:ext cx="7742372" cy="4294144"/>
          </a:xfrm>
          <a:prstGeom prst="rect">
            <a:avLst/>
          </a:prstGeom>
        </p:spPr>
      </p:pic>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43</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A3 – </a:t>
            </a:r>
            <a:r>
              <a:rPr lang="en-US" dirty="0">
                <a:gradFill>
                  <a:gsLst>
                    <a:gs pos="0">
                      <a:srgbClr val="FFFFFF"/>
                    </a:gs>
                    <a:gs pos="100000">
                      <a:srgbClr val="FFFFFF"/>
                    </a:gs>
                  </a:gsLst>
                  <a:lin ang="5400000" scaled="1"/>
                </a:gradFill>
              </a:rPr>
              <a:t>Sensitive Data Exposure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305300"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400" dirty="0">
                <a:cs typeface="Arial" panose="020B0604020202020204" pitchFamily="34" charset="0"/>
              </a:rPr>
              <a:t>Data Guard</a:t>
            </a:r>
          </a:p>
          <a:p>
            <a:pPr marL="463550" indent="-463550">
              <a:lnSpc>
                <a:spcPct val="90000"/>
              </a:lnSpc>
              <a:spcBef>
                <a:spcPts val="1000"/>
              </a:spcBef>
              <a:buClr>
                <a:schemeClr val="accent5"/>
              </a:buClr>
              <a:buFont typeface="Arial" charset="0"/>
              <a:buChar char="•"/>
            </a:pPr>
            <a:r>
              <a:rPr lang="en-US" sz="2400" dirty="0">
                <a:solidFill>
                  <a:srgbClr val="FF0000"/>
                </a:solidFill>
                <a:cs typeface="Arial" panose="020B0604020202020204" pitchFamily="34" charset="0"/>
              </a:rPr>
              <a:t>Attack signatures (“Predictable Resource Location” and “Information Leakage”)</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8"/>
          <a:stretch>
            <a:fillRect/>
          </a:stretch>
        </p:blipFill>
        <p:spPr>
          <a:xfrm>
            <a:off x="1283442" y="4813210"/>
            <a:ext cx="1719369" cy="1739989"/>
          </a:xfrm>
          <a:prstGeom prst="rect">
            <a:avLst/>
          </a:prstGeom>
        </p:spPr>
      </p:pic>
      <p:sp>
        <p:nvSpPr>
          <p:cNvPr id="16" name="Rectangle 15">
            <a:extLst>
              <a:ext uri="{FF2B5EF4-FFF2-40B4-BE49-F238E27FC236}">
                <a16:creationId xmlns:a16="http://schemas.microsoft.com/office/drawing/2014/main" id="{0E3BBA3D-BCFC-4103-843A-79A3A168B743}"/>
              </a:ext>
            </a:extLst>
          </p:cNvPr>
          <p:cNvSpPr/>
          <p:nvPr/>
        </p:nvSpPr>
        <p:spPr>
          <a:xfrm>
            <a:off x="4025845" y="1168113"/>
            <a:ext cx="7385651" cy="369332"/>
          </a:xfrm>
          <a:prstGeom prst="rect">
            <a:avLst/>
          </a:prstGeom>
        </p:spPr>
        <p:txBody>
          <a:bodyPr wrap="square">
            <a:spAutoFit/>
          </a:bodyPr>
          <a:lstStyle/>
          <a:p>
            <a:r>
              <a:rPr lang="en-US" dirty="0"/>
              <a:t>Security  ››  Application Security : Attack Signatures</a:t>
            </a:r>
          </a:p>
        </p:txBody>
      </p:sp>
      <p:pic>
        <p:nvPicPr>
          <p:cNvPr id="8" name="Picture 7">
            <a:extLst>
              <a:ext uri="{FF2B5EF4-FFF2-40B4-BE49-F238E27FC236}">
                <a16:creationId xmlns:a16="http://schemas.microsoft.com/office/drawing/2014/main" id="{261E6453-67E9-4672-8978-B55A02EF7106}"/>
              </a:ext>
            </a:extLst>
          </p:cNvPr>
          <p:cNvPicPr>
            <a:picLocks noChangeAspect="1"/>
          </p:cNvPicPr>
          <p:nvPr/>
        </p:nvPicPr>
        <p:blipFill>
          <a:blip r:embed="rId9"/>
          <a:stretch>
            <a:fillRect/>
          </a:stretch>
        </p:blipFill>
        <p:spPr>
          <a:xfrm>
            <a:off x="4132068" y="3857608"/>
            <a:ext cx="7755132" cy="2488927"/>
          </a:xfrm>
          <a:prstGeom prst="rect">
            <a:avLst/>
          </a:prstGeom>
        </p:spPr>
      </p:pic>
    </p:spTree>
    <p:extLst>
      <p:ext uri="{BB962C8B-B14F-4D97-AF65-F5344CB8AC3E}">
        <p14:creationId xmlns:p14="http://schemas.microsoft.com/office/powerpoint/2010/main" val="198503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038F9D1B-1484-4C6E-BBD8-6F7D3206B9FD}"/>
              </a:ext>
            </a:extLst>
          </p:cNvPr>
          <p:cNvSpPr/>
          <p:nvPr/>
        </p:nvSpPr>
        <p:spPr>
          <a:xfrm>
            <a:off x="3939869" y="1111136"/>
            <a:ext cx="7683626" cy="5133975"/>
          </a:xfrm>
          <a:prstGeom prst="roundRect">
            <a:avLst>
              <a:gd name="adj" fmla="val 4887"/>
            </a:avLst>
          </a:prstGeom>
          <a:solidFill>
            <a:schemeClr val="tx1"/>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7" name="Rectangle: Rounded Corners 16">
            <a:extLst>
              <a:ext uri="{FF2B5EF4-FFF2-40B4-BE49-F238E27FC236}">
                <a16:creationId xmlns:a16="http://schemas.microsoft.com/office/drawing/2014/main" id="{BFEE828F-B130-4167-B39E-F35132C9284F}"/>
              </a:ext>
            </a:extLst>
          </p:cNvPr>
          <p:cNvSpPr/>
          <p:nvPr/>
        </p:nvSpPr>
        <p:spPr>
          <a:xfrm>
            <a:off x="290878" y="1111137"/>
            <a:ext cx="4312262" cy="5133975"/>
          </a:xfrm>
          <a:prstGeom prst="roundRect">
            <a:avLst>
              <a:gd name="adj" fmla="val 4887"/>
            </a:avLst>
          </a:prstGeom>
          <a:solidFill>
            <a:schemeClr val="bg2"/>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44</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A4 - </a:t>
            </a:r>
            <a:r>
              <a:rPr lang="en-US" dirty="0">
                <a:gradFill>
                  <a:gsLst>
                    <a:gs pos="0">
                      <a:srgbClr val="FFFFFF"/>
                    </a:gs>
                    <a:gs pos="100000">
                      <a:srgbClr val="FFFFFF"/>
                    </a:gs>
                  </a:gsLst>
                  <a:lin ang="5400000" scaled="1"/>
                </a:gradFill>
              </a:rPr>
              <a:t>XML External Entities </a:t>
            </a:r>
            <a:r>
              <a:rPr lang="en-US" sz="2400" dirty="0">
                <a:gradFill>
                  <a:gsLst>
                    <a:gs pos="0">
                      <a:srgbClr val="FFFFFF"/>
                    </a:gs>
                    <a:gs pos="100000">
                      <a:srgbClr val="FFFFFF"/>
                    </a:gs>
                  </a:gsLst>
                  <a:lin ang="5400000" scaled="1"/>
                </a:gradFill>
              </a:rPr>
              <a:t>(XXE)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297839" y="1123792"/>
            <a:ext cx="4305300" cy="2677656"/>
          </a:xfrm>
          <a:prstGeom prst="rect">
            <a:avLst/>
          </a:prstGeom>
        </p:spPr>
        <p:txBody>
          <a:bodyPr wrap="square">
            <a:spAutoFit/>
          </a:bodyPr>
          <a:lstStyle/>
          <a:p>
            <a:r>
              <a:rPr lang="en-US" sz="2400" dirty="0"/>
              <a:t>Attackers can exploit vulnerable </a:t>
            </a:r>
            <a:r>
              <a:rPr lang="en-US" sz="2400" b="1" dirty="0">
                <a:solidFill>
                  <a:srgbClr val="FF0000"/>
                </a:solidFill>
              </a:rPr>
              <a:t>XML</a:t>
            </a:r>
            <a:r>
              <a:rPr lang="en-US" sz="2400" dirty="0"/>
              <a:t> processors if they can upload XML or </a:t>
            </a:r>
          </a:p>
          <a:p>
            <a:r>
              <a:rPr lang="en-US" sz="2400" dirty="0"/>
              <a:t>include hostile content in an XML document, exploiting vulnerable code, dependencies or integrations. </a:t>
            </a:r>
          </a:p>
        </p:txBody>
      </p:sp>
      <p:pic>
        <p:nvPicPr>
          <p:cNvPr id="5" name="Picture 4">
            <a:extLst>
              <a:ext uri="{FF2B5EF4-FFF2-40B4-BE49-F238E27FC236}">
                <a16:creationId xmlns:a16="http://schemas.microsoft.com/office/drawing/2014/main" id="{5A052E54-9843-4F2E-93FB-31ECA1F47C65}"/>
              </a:ext>
            </a:extLst>
          </p:cNvPr>
          <p:cNvPicPr>
            <a:picLocks noChangeAspect="1"/>
          </p:cNvPicPr>
          <p:nvPr/>
        </p:nvPicPr>
        <p:blipFill>
          <a:blip r:embed="rId7"/>
          <a:stretch>
            <a:fillRect/>
          </a:stretch>
        </p:blipFill>
        <p:spPr>
          <a:xfrm>
            <a:off x="1669840" y="5366854"/>
            <a:ext cx="1207504" cy="760017"/>
          </a:xfrm>
          <a:prstGeom prst="rect">
            <a:avLst/>
          </a:prstGeom>
        </p:spPr>
      </p:pic>
      <p:pic>
        <p:nvPicPr>
          <p:cNvPr id="8" name="Picture 7">
            <a:extLst>
              <a:ext uri="{FF2B5EF4-FFF2-40B4-BE49-F238E27FC236}">
                <a16:creationId xmlns:a16="http://schemas.microsoft.com/office/drawing/2014/main" id="{05BFB2E8-E469-4F13-93E3-8CA7B71AC305}"/>
              </a:ext>
            </a:extLst>
          </p:cNvPr>
          <p:cNvPicPr>
            <a:picLocks noChangeAspect="1"/>
          </p:cNvPicPr>
          <p:nvPr/>
        </p:nvPicPr>
        <p:blipFill>
          <a:blip r:embed="rId8"/>
          <a:stretch>
            <a:fillRect/>
          </a:stretch>
        </p:blipFill>
        <p:spPr>
          <a:xfrm>
            <a:off x="4808619" y="1233058"/>
            <a:ext cx="6173804" cy="4907383"/>
          </a:xfrm>
          <a:prstGeom prst="rect">
            <a:avLst/>
          </a:prstGeom>
        </p:spPr>
      </p:pic>
    </p:spTree>
    <p:extLst>
      <p:ext uri="{BB962C8B-B14F-4D97-AF65-F5344CB8AC3E}">
        <p14:creationId xmlns:p14="http://schemas.microsoft.com/office/powerpoint/2010/main" val="386064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45</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A4 - </a:t>
            </a:r>
            <a:r>
              <a:rPr lang="en-US" dirty="0">
                <a:gradFill>
                  <a:gsLst>
                    <a:gs pos="0">
                      <a:srgbClr val="FFFFFF"/>
                    </a:gs>
                    <a:gs pos="100000">
                      <a:srgbClr val="FFFFFF"/>
                    </a:gs>
                  </a:gsLst>
                  <a:lin ang="5400000" scaled="1"/>
                </a:gradFill>
              </a:rPr>
              <a:t>XML External Entities </a:t>
            </a:r>
            <a:r>
              <a:rPr lang="en-US" sz="2400" dirty="0">
                <a:gradFill>
                  <a:gsLst>
                    <a:gs pos="0">
                      <a:srgbClr val="FFFFFF"/>
                    </a:gs>
                    <a:gs pos="100000">
                      <a:srgbClr val="FFFFFF"/>
                    </a:gs>
                  </a:gsLst>
                  <a:lin ang="5400000" scaled="1"/>
                </a:gradFill>
              </a:rPr>
              <a:t>(XXE)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299" y="966883"/>
            <a:ext cx="5001071"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Attack signatures </a:t>
            </a:r>
            <a:r>
              <a:rPr lang="en-US" sz="2400" dirty="0">
                <a:solidFill>
                  <a:srgbClr val="FF0000"/>
                </a:solidFill>
                <a:cs typeface="Arial" panose="020B0604020202020204" pitchFamily="34" charset="0"/>
              </a:rPr>
              <a:t>(“Other Application Attacks” - XXE)</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XML content profile </a:t>
            </a:r>
            <a:r>
              <a:rPr lang="en-US" sz="2400" dirty="0">
                <a:cs typeface="Arial" panose="020B0604020202020204" pitchFamily="34" charset="0"/>
              </a:rPr>
              <a:t>(Disallow DTD)</a:t>
            </a:r>
          </a:p>
          <a:p>
            <a:pPr marL="463550" indent="-463550">
              <a:lnSpc>
                <a:spcPct val="90000"/>
              </a:lnSpc>
              <a:spcBef>
                <a:spcPts val="1000"/>
              </a:spcBef>
              <a:buClr>
                <a:schemeClr val="accent5"/>
              </a:buClr>
              <a:buFont typeface="Arial" charset="0"/>
              <a:buChar char="•"/>
            </a:pPr>
            <a:endParaRPr lang="en-US" sz="2800" dirty="0">
              <a:solidFill>
                <a:srgbClr val="FF0000"/>
              </a:solidFill>
              <a:cs typeface="Arial" panose="020B0604020202020204" pitchFamily="34" charset="0"/>
            </a:endParaRPr>
          </a:p>
          <a:p>
            <a:pPr marL="463550" indent="-463550">
              <a:lnSpc>
                <a:spcPct val="90000"/>
              </a:lnSpc>
              <a:spcBef>
                <a:spcPts val="1000"/>
              </a:spcBef>
              <a:buClr>
                <a:schemeClr val="accent5"/>
              </a:buClr>
              <a:buFont typeface="Arial" charset="0"/>
              <a:buChar char="•"/>
            </a:pPr>
            <a:r>
              <a:rPr lang="en-US" sz="2400" dirty="0">
                <a:gradFill>
                  <a:gsLst>
                    <a:gs pos="0">
                      <a:schemeClr val="tx1"/>
                    </a:gs>
                    <a:gs pos="100000">
                      <a:schemeClr val="tx1"/>
                    </a:gs>
                  </a:gsLst>
                  <a:lin ang="5400000" scaled="1"/>
                </a:gradFill>
                <a:cs typeface="Arial" panose="020B0604020202020204" pitchFamily="34" charset="0"/>
              </a:rPr>
              <a:t>Subset of API Protection</a:t>
            </a:r>
            <a:endParaRPr lang="en-US" sz="2400" dirty="0">
              <a:solidFill>
                <a:srgbClr val="FF0000"/>
              </a:solidFill>
              <a:cs typeface="Arial" panose="020B0604020202020204" pitchFamily="34" charset="0"/>
            </a:endParaRP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7"/>
          <a:stretch>
            <a:fillRect/>
          </a:stretch>
        </p:blipFill>
        <p:spPr>
          <a:xfrm>
            <a:off x="1420876" y="4735629"/>
            <a:ext cx="1855645" cy="1877898"/>
          </a:xfrm>
          <a:prstGeom prst="rect">
            <a:avLst/>
          </a:prstGeom>
        </p:spPr>
      </p:pic>
      <p:pic>
        <p:nvPicPr>
          <p:cNvPr id="16" name="Picture 15">
            <a:extLst>
              <a:ext uri="{FF2B5EF4-FFF2-40B4-BE49-F238E27FC236}">
                <a16:creationId xmlns:a16="http://schemas.microsoft.com/office/drawing/2014/main" id="{D9543D3D-4C54-4466-A0F2-BCDCBDF59972}"/>
              </a:ext>
            </a:extLst>
          </p:cNvPr>
          <p:cNvPicPr>
            <a:picLocks noChangeAspect="1"/>
          </p:cNvPicPr>
          <p:nvPr/>
        </p:nvPicPr>
        <p:blipFill>
          <a:blip r:embed="rId8"/>
          <a:stretch>
            <a:fillRect/>
          </a:stretch>
        </p:blipFill>
        <p:spPr>
          <a:xfrm>
            <a:off x="5197756" y="1425132"/>
            <a:ext cx="6564748" cy="1236094"/>
          </a:xfrm>
          <a:prstGeom prst="rect">
            <a:avLst/>
          </a:prstGeom>
        </p:spPr>
      </p:pic>
      <p:pic>
        <p:nvPicPr>
          <p:cNvPr id="17" name="Picture 16">
            <a:extLst>
              <a:ext uri="{FF2B5EF4-FFF2-40B4-BE49-F238E27FC236}">
                <a16:creationId xmlns:a16="http://schemas.microsoft.com/office/drawing/2014/main" id="{37F143C4-9E0B-4FBE-8F68-101135DDE6E0}"/>
              </a:ext>
            </a:extLst>
          </p:cNvPr>
          <p:cNvPicPr>
            <a:picLocks noChangeAspect="1"/>
          </p:cNvPicPr>
          <p:nvPr/>
        </p:nvPicPr>
        <p:blipFill>
          <a:blip r:embed="rId9"/>
          <a:stretch>
            <a:fillRect/>
          </a:stretch>
        </p:blipFill>
        <p:spPr>
          <a:xfrm>
            <a:off x="5176602" y="3046289"/>
            <a:ext cx="6607057" cy="2834369"/>
          </a:xfrm>
          <a:prstGeom prst="rect">
            <a:avLst/>
          </a:prstGeom>
        </p:spPr>
      </p:pic>
      <p:sp>
        <p:nvSpPr>
          <p:cNvPr id="18" name="Rectangle 17">
            <a:extLst>
              <a:ext uri="{FF2B5EF4-FFF2-40B4-BE49-F238E27FC236}">
                <a16:creationId xmlns:a16="http://schemas.microsoft.com/office/drawing/2014/main" id="{9703EF90-45F2-4AF3-A938-BA9E74F5AA7C}"/>
              </a:ext>
            </a:extLst>
          </p:cNvPr>
          <p:cNvSpPr/>
          <p:nvPr/>
        </p:nvSpPr>
        <p:spPr>
          <a:xfrm>
            <a:off x="7036905" y="3160643"/>
            <a:ext cx="1470992" cy="26835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1" name="Rectangle 20">
            <a:extLst>
              <a:ext uri="{FF2B5EF4-FFF2-40B4-BE49-F238E27FC236}">
                <a16:creationId xmlns:a16="http://schemas.microsoft.com/office/drawing/2014/main" id="{E5AF9A3F-C0CC-4050-BCF7-C510C8D51E3E}"/>
              </a:ext>
            </a:extLst>
          </p:cNvPr>
          <p:cNvSpPr/>
          <p:nvPr/>
        </p:nvSpPr>
        <p:spPr>
          <a:xfrm>
            <a:off x="5134735" y="1076964"/>
            <a:ext cx="6627769" cy="369332"/>
          </a:xfrm>
          <a:prstGeom prst="rect">
            <a:avLst/>
          </a:prstGeom>
        </p:spPr>
        <p:txBody>
          <a:bodyPr wrap="square">
            <a:spAutoFit/>
          </a:bodyPr>
          <a:lstStyle/>
          <a:p>
            <a:r>
              <a:rPr lang="en-US" dirty="0"/>
              <a:t>Security  ››  Application Security : Attack Signatures</a:t>
            </a:r>
          </a:p>
        </p:txBody>
      </p:sp>
      <p:sp>
        <p:nvSpPr>
          <p:cNvPr id="22" name="Rectangle 21">
            <a:extLst>
              <a:ext uri="{FF2B5EF4-FFF2-40B4-BE49-F238E27FC236}">
                <a16:creationId xmlns:a16="http://schemas.microsoft.com/office/drawing/2014/main" id="{A1754813-6190-425F-85EF-3398121A578A}"/>
              </a:ext>
            </a:extLst>
          </p:cNvPr>
          <p:cNvSpPr/>
          <p:nvPr/>
        </p:nvSpPr>
        <p:spPr>
          <a:xfrm>
            <a:off x="7036905" y="1786387"/>
            <a:ext cx="1470992" cy="26835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Tree>
    <p:extLst>
      <p:ext uri="{BB962C8B-B14F-4D97-AF65-F5344CB8AC3E}">
        <p14:creationId xmlns:p14="http://schemas.microsoft.com/office/powerpoint/2010/main" val="151731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46</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A4 - </a:t>
            </a:r>
            <a:r>
              <a:rPr lang="en-US" dirty="0">
                <a:gradFill>
                  <a:gsLst>
                    <a:gs pos="0">
                      <a:srgbClr val="FFFFFF"/>
                    </a:gs>
                    <a:gs pos="100000">
                      <a:srgbClr val="FFFFFF"/>
                    </a:gs>
                  </a:gsLst>
                  <a:lin ang="5400000" scaled="1"/>
                </a:gradFill>
              </a:rPr>
              <a:t>XML External Entities </a:t>
            </a:r>
            <a:r>
              <a:rPr lang="en-US" sz="2400" dirty="0">
                <a:gradFill>
                  <a:gsLst>
                    <a:gs pos="0">
                      <a:srgbClr val="FFFFFF"/>
                    </a:gs>
                    <a:gs pos="100000">
                      <a:srgbClr val="FFFFFF"/>
                    </a:gs>
                  </a:gsLst>
                  <a:lin ang="5400000" scaled="1"/>
                </a:gradFill>
              </a:rPr>
              <a:t>(XXE)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299" y="966883"/>
            <a:ext cx="5001071"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Attack signatures </a:t>
            </a:r>
            <a:r>
              <a:rPr lang="en-US" sz="2400" dirty="0">
                <a:cs typeface="Arial" panose="020B0604020202020204" pitchFamily="34" charset="0"/>
              </a:rPr>
              <a:t>(“Other Application Attacks” - XXE)</a:t>
            </a:r>
          </a:p>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XML content profile </a:t>
            </a:r>
            <a:r>
              <a:rPr lang="en-US" sz="2400" dirty="0">
                <a:solidFill>
                  <a:srgbClr val="FF0000"/>
                </a:solidFill>
                <a:cs typeface="Arial" panose="020B0604020202020204" pitchFamily="34" charset="0"/>
              </a:rPr>
              <a:t>(Disallow DTD)</a:t>
            </a:r>
          </a:p>
          <a:p>
            <a:pPr marL="463550" indent="-463550">
              <a:lnSpc>
                <a:spcPct val="90000"/>
              </a:lnSpc>
              <a:spcBef>
                <a:spcPts val="1000"/>
              </a:spcBef>
              <a:buClr>
                <a:schemeClr val="accent5"/>
              </a:buClr>
              <a:buFont typeface="Arial" charset="0"/>
              <a:buChar char="•"/>
            </a:pPr>
            <a:endParaRPr lang="en-US" sz="2800" dirty="0">
              <a:solidFill>
                <a:srgbClr val="FF0000"/>
              </a:solidFill>
              <a:cs typeface="Arial" panose="020B0604020202020204" pitchFamily="34" charset="0"/>
            </a:endParaRPr>
          </a:p>
          <a:p>
            <a:pPr marL="463550" indent="-463550">
              <a:lnSpc>
                <a:spcPct val="90000"/>
              </a:lnSpc>
              <a:spcBef>
                <a:spcPts val="1000"/>
              </a:spcBef>
              <a:buClr>
                <a:schemeClr val="accent5"/>
              </a:buClr>
              <a:buFont typeface="Arial" charset="0"/>
              <a:buChar char="•"/>
            </a:pPr>
            <a:r>
              <a:rPr lang="en-US" sz="2400" dirty="0">
                <a:gradFill>
                  <a:gsLst>
                    <a:gs pos="0">
                      <a:schemeClr val="tx1"/>
                    </a:gs>
                    <a:gs pos="100000">
                      <a:schemeClr val="tx1"/>
                    </a:gs>
                  </a:gsLst>
                  <a:lin ang="5400000" scaled="1"/>
                </a:gradFill>
                <a:cs typeface="Arial" panose="020B0604020202020204" pitchFamily="34" charset="0"/>
              </a:rPr>
              <a:t>Subset of API Protection</a:t>
            </a:r>
            <a:endParaRPr lang="en-US" sz="2400" dirty="0">
              <a:solidFill>
                <a:srgbClr val="FF0000"/>
              </a:solidFill>
              <a:cs typeface="Arial" panose="020B0604020202020204" pitchFamily="34" charset="0"/>
            </a:endParaRP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7"/>
          <a:stretch>
            <a:fillRect/>
          </a:stretch>
        </p:blipFill>
        <p:spPr>
          <a:xfrm>
            <a:off x="1420876" y="4735629"/>
            <a:ext cx="1855645" cy="1877898"/>
          </a:xfrm>
          <a:prstGeom prst="rect">
            <a:avLst/>
          </a:prstGeom>
        </p:spPr>
      </p:pic>
      <p:sp>
        <p:nvSpPr>
          <p:cNvPr id="19" name="Rectangle 18">
            <a:extLst>
              <a:ext uri="{FF2B5EF4-FFF2-40B4-BE49-F238E27FC236}">
                <a16:creationId xmlns:a16="http://schemas.microsoft.com/office/drawing/2014/main" id="{A1EC9DE2-7C5D-4F11-AF56-630210EC45EB}"/>
              </a:ext>
            </a:extLst>
          </p:cNvPr>
          <p:cNvSpPr/>
          <p:nvPr/>
        </p:nvSpPr>
        <p:spPr>
          <a:xfrm>
            <a:off x="4916720" y="1112697"/>
            <a:ext cx="6825181" cy="369332"/>
          </a:xfrm>
          <a:prstGeom prst="rect">
            <a:avLst/>
          </a:prstGeom>
        </p:spPr>
        <p:txBody>
          <a:bodyPr wrap="square">
            <a:spAutoFit/>
          </a:bodyPr>
          <a:lstStyle/>
          <a:p>
            <a:r>
              <a:rPr lang="en-US" dirty="0"/>
              <a:t>Security  ››  Application Security : Content Profiles : XML Profiles</a:t>
            </a:r>
          </a:p>
        </p:txBody>
      </p:sp>
      <p:pic>
        <p:nvPicPr>
          <p:cNvPr id="5" name="Picture 4">
            <a:extLst>
              <a:ext uri="{FF2B5EF4-FFF2-40B4-BE49-F238E27FC236}">
                <a16:creationId xmlns:a16="http://schemas.microsoft.com/office/drawing/2014/main" id="{E36D835E-44F6-40F5-B630-DD120607D04B}"/>
              </a:ext>
            </a:extLst>
          </p:cNvPr>
          <p:cNvPicPr>
            <a:picLocks noChangeAspect="1"/>
          </p:cNvPicPr>
          <p:nvPr/>
        </p:nvPicPr>
        <p:blipFill>
          <a:blip r:embed="rId8"/>
          <a:stretch>
            <a:fillRect/>
          </a:stretch>
        </p:blipFill>
        <p:spPr>
          <a:xfrm>
            <a:off x="4998581" y="1511129"/>
            <a:ext cx="6743320" cy="4525981"/>
          </a:xfrm>
          <a:prstGeom prst="rect">
            <a:avLst/>
          </a:prstGeom>
        </p:spPr>
      </p:pic>
      <p:sp>
        <p:nvSpPr>
          <p:cNvPr id="20" name="Rectangle 19">
            <a:extLst>
              <a:ext uri="{FF2B5EF4-FFF2-40B4-BE49-F238E27FC236}">
                <a16:creationId xmlns:a16="http://schemas.microsoft.com/office/drawing/2014/main" id="{5D7657FB-D670-4637-8B8D-F7A097DFE36D}"/>
              </a:ext>
            </a:extLst>
          </p:cNvPr>
          <p:cNvSpPr/>
          <p:nvPr/>
        </p:nvSpPr>
        <p:spPr>
          <a:xfrm>
            <a:off x="5152319" y="5446643"/>
            <a:ext cx="2115883" cy="190149"/>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Tree>
    <p:extLst>
      <p:ext uri="{BB962C8B-B14F-4D97-AF65-F5344CB8AC3E}">
        <p14:creationId xmlns:p14="http://schemas.microsoft.com/office/powerpoint/2010/main" val="258375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038F9D1B-1484-4C6E-BBD8-6F7D3206B9FD}"/>
              </a:ext>
            </a:extLst>
          </p:cNvPr>
          <p:cNvSpPr/>
          <p:nvPr/>
        </p:nvSpPr>
        <p:spPr>
          <a:xfrm>
            <a:off x="3939869" y="1111136"/>
            <a:ext cx="7683626" cy="5133975"/>
          </a:xfrm>
          <a:prstGeom prst="roundRect">
            <a:avLst>
              <a:gd name="adj" fmla="val 4887"/>
            </a:avLst>
          </a:prstGeom>
          <a:solidFill>
            <a:schemeClr val="tx1"/>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7" name="Rectangle: Rounded Corners 16">
            <a:extLst>
              <a:ext uri="{FF2B5EF4-FFF2-40B4-BE49-F238E27FC236}">
                <a16:creationId xmlns:a16="http://schemas.microsoft.com/office/drawing/2014/main" id="{BFEE828F-B130-4167-B39E-F35132C9284F}"/>
              </a:ext>
            </a:extLst>
          </p:cNvPr>
          <p:cNvSpPr/>
          <p:nvPr/>
        </p:nvSpPr>
        <p:spPr>
          <a:xfrm>
            <a:off x="290878" y="1111137"/>
            <a:ext cx="4312262" cy="5133975"/>
          </a:xfrm>
          <a:prstGeom prst="roundRect">
            <a:avLst>
              <a:gd name="adj" fmla="val 4887"/>
            </a:avLst>
          </a:prstGeom>
          <a:solidFill>
            <a:schemeClr val="bg2"/>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47</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A5 – Broken Access Control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297839" y="1123792"/>
            <a:ext cx="4305300" cy="4154984"/>
          </a:xfrm>
          <a:prstGeom prst="rect">
            <a:avLst/>
          </a:prstGeom>
        </p:spPr>
        <p:txBody>
          <a:bodyPr wrap="square">
            <a:spAutoFit/>
          </a:bodyPr>
          <a:lstStyle/>
          <a:p>
            <a:r>
              <a:rPr lang="en-US" sz="2400" b="1" dirty="0">
                <a:solidFill>
                  <a:srgbClr val="FF0000"/>
                </a:solidFill>
              </a:rPr>
              <a:t>Access Control </a:t>
            </a:r>
            <a:r>
              <a:rPr lang="en-US" sz="2400" dirty="0"/>
              <a:t>weaknesses are common due to the lack of automated detection, and lack of effective functional testing by application developers.</a:t>
            </a:r>
          </a:p>
          <a:p>
            <a:r>
              <a:rPr lang="en-US" sz="2400" dirty="0"/>
              <a:t>Manual testing is the best way to detect missing or ineffective </a:t>
            </a:r>
          </a:p>
          <a:p>
            <a:r>
              <a:rPr lang="en-US" sz="2400" dirty="0"/>
              <a:t>access control, including HTTP method (GET vs PUT, etc), controller, direct object references, etc.</a:t>
            </a:r>
          </a:p>
        </p:txBody>
      </p:sp>
      <p:pic>
        <p:nvPicPr>
          <p:cNvPr id="9" name="Picture 8">
            <a:extLst>
              <a:ext uri="{FF2B5EF4-FFF2-40B4-BE49-F238E27FC236}">
                <a16:creationId xmlns:a16="http://schemas.microsoft.com/office/drawing/2014/main" id="{9583246B-0F7A-4639-AD40-3F94032FDD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94899" y="5291431"/>
            <a:ext cx="1317808" cy="842085"/>
          </a:xfrm>
          <a:prstGeom prst="rect">
            <a:avLst/>
          </a:prstGeom>
        </p:spPr>
      </p:pic>
      <p:pic>
        <p:nvPicPr>
          <p:cNvPr id="16" name="Picture 15">
            <a:extLst>
              <a:ext uri="{FF2B5EF4-FFF2-40B4-BE49-F238E27FC236}">
                <a16:creationId xmlns:a16="http://schemas.microsoft.com/office/drawing/2014/main" id="{7BC0EAB6-4C4D-42AB-A1A9-97FB9C1EE9E6}"/>
              </a:ext>
            </a:extLst>
          </p:cNvPr>
          <p:cNvPicPr>
            <a:picLocks noChangeAspect="1"/>
          </p:cNvPicPr>
          <p:nvPr/>
        </p:nvPicPr>
        <p:blipFill>
          <a:blip r:embed="rId8"/>
          <a:stretch>
            <a:fillRect/>
          </a:stretch>
        </p:blipFill>
        <p:spPr>
          <a:xfrm>
            <a:off x="4693419" y="1262062"/>
            <a:ext cx="6515448" cy="4705601"/>
          </a:xfrm>
          <a:prstGeom prst="rect">
            <a:avLst/>
          </a:prstGeom>
        </p:spPr>
      </p:pic>
    </p:spTree>
    <p:extLst>
      <p:ext uri="{BB962C8B-B14F-4D97-AF65-F5344CB8AC3E}">
        <p14:creationId xmlns:p14="http://schemas.microsoft.com/office/powerpoint/2010/main" val="318892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48</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A5 – Broken Access Control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299" y="966883"/>
            <a:ext cx="5001071" cy="3061548"/>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File types</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Allowed/disallowed URLs</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Login Enforcement</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Session tracking</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Attack signatures (“Directory traversal”)</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7"/>
          <a:stretch>
            <a:fillRect/>
          </a:stretch>
        </p:blipFill>
        <p:spPr>
          <a:xfrm>
            <a:off x="1357935" y="4427621"/>
            <a:ext cx="1986278" cy="2010098"/>
          </a:xfrm>
          <a:prstGeom prst="rect">
            <a:avLst/>
          </a:prstGeom>
        </p:spPr>
      </p:pic>
      <p:sp>
        <p:nvSpPr>
          <p:cNvPr id="19" name="Rectangle 18">
            <a:extLst>
              <a:ext uri="{FF2B5EF4-FFF2-40B4-BE49-F238E27FC236}">
                <a16:creationId xmlns:a16="http://schemas.microsoft.com/office/drawing/2014/main" id="{A1EC9DE2-7C5D-4F11-AF56-630210EC45EB}"/>
              </a:ext>
            </a:extLst>
          </p:cNvPr>
          <p:cNvSpPr/>
          <p:nvPr/>
        </p:nvSpPr>
        <p:spPr>
          <a:xfrm>
            <a:off x="4991208" y="1171465"/>
            <a:ext cx="6792452" cy="369332"/>
          </a:xfrm>
          <a:prstGeom prst="rect">
            <a:avLst/>
          </a:prstGeom>
        </p:spPr>
        <p:txBody>
          <a:bodyPr wrap="square">
            <a:spAutoFit/>
          </a:bodyPr>
          <a:lstStyle/>
          <a:p>
            <a:r>
              <a:rPr lang="en-US" dirty="0"/>
              <a:t>Security  ››  Application Security : File Types </a:t>
            </a:r>
          </a:p>
        </p:txBody>
      </p:sp>
      <p:pic>
        <p:nvPicPr>
          <p:cNvPr id="5" name="Picture 4">
            <a:extLst>
              <a:ext uri="{FF2B5EF4-FFF2-40B4-BE49-F238E27FC236}">
                <a16:creationId xmlns:a16="http://schemas.microsoft.com/office/drawing/2014/main" id="{66FE3187-3BC2-43C3-8B06-C7977E17DFC5}"/>
              </a:ext>
            </a:extLst>
          </p:cNvPr>
          <p:cNvPicPr>
            <a:picLocks noChangeAspect="1"/>
          </p:cNvPicPr>
          <p:nvPr/>
        </p:nvPicPr>
        <p:blipFill>
          <a:blip r:embed="rId8"/>
          <a:stretch>
            <a:fillRect/>
          </a:stretch>
        </p:blipFill>
        <p:spPr>
          <a:xfrm>
            <a:off x="4991207" y="1528865"/>
            <a:ext cx="6792452" cy="3366230"/>
          </a:xfrm>
          <a:prstGeom prst="rect">
            <a:avLst/>
          </a:prstGeom>
        </p:spPr>
      </p:pic>
      <p:sp>
        <p:nvSpPr>
          <p:cNvPr id="20" name="Rectangle 19">
            <a:extLst>
              <a:ext uri="{FF2B5EF4-FFF2-40B4-BE49-F238E27FC236}">
                <a16:creationId xmlns:a16="http://schemas.microsoft.com/office/drawing/2014/main" id="{876D0AC4-C346-41BB-B1E8-FDAB32DCC10A}"/>
              </a:ext>
            </a:extLst>
          </p:cNvPr>
          <p:cNvSpPr/>
          <p:nvPr/>
        </p:nvSpPr>
        <p:spPr>
          <a:xfrm>
            <a:off x="4991207" y="5010638"/>
            <a:ext cx="6927150" cy="523220"/>
          </a:xfrm>
          <a:prstGeom prst="rect">
            <a:avLst/>
          </a:prstGeom>
        </p:spPr>
        <p:txBody>
          <a:bodyPr wrap="square">
            <a:spAutoFit/>
          </a:bodyPr>
          <a:lstStyle/>
          <a:p>
            <a:r>
              <a:rPr lang="en-US" sz="2800" dirty="0"/>
              <a:t>Allowed/Disallowed File Types</a:t>
            </a:r>
          </a:p>
        </p:txBody>
      </p:sp>
    </p:spTree>
    <p:extLst>
      <p:ext uri="{BB962C8B-B14F-4D97-AF65-F5344CB8AC3E}">
        <p14:creationId xmlns:p14="http://schemas.microsoft.com/office/powerpoint/2010/main" val="136837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49</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A5 – Broken Access Control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299" y="966883"/>
            <a:ext cx="5001071" cy="3061548"/>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File types</a:t>
            </a:r>
          </a:p>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Allowed/disallowed URLs</a:t>
            </a:r>
          </a:p>
          <a:p>
            <a:pPr marL="463550" indent="-463550">
              <a:lnSpc>
                <a:spcPct val="90000"/>
              </a:lnSpc>
              <a:spcBef>
                <a:spcPts val="1000"/>
              </a:spcBef>
              <a:buClr>
                <a:schemeClr val="accent5"/>
              </a:buClr>
              <a:buFont typeface="Arial" charset="0"/>
              <a:buChar char="•"/>
            </a:pPr>
            <a:r>
              <a:rPr lang="en-US" sz="2800" dirty="0">
                <a:solidFill>
                  <a:schemeClr val="accent4">
                    <a:lumMod val="40000"/>
                    <a:lumOff val="60000"/>
                  </a:schemeClr>
                </a:solidFill>
                <a:cs typeface="Arial" panose="020B0604020202020204" pitchFamily="34" charset="0"/>
              </a:rPr>
              <a:t>Login Enforcement</a:t>
            </a:r>
          </a:p>
          <a:p>
            <a:pPr marL="463550" indent="-463550">
              <a:lnSpc>
                <a:spcPct val="90000"/>
              </a:lnSpc>
              <a:spcBef>
                <a:spcPts val="1000"/>
              </a:spcBef>
              <a:buClr>
                <a:schemeClr val="accent5"/>
              </a:buClr>
              <a:buFont typeface="Arial" charset="0"/>
              <a:buChar char="•"/>
            </a:pPr>
            <a:r>
              <a:rPr lang="en-US" sz="2800" dirty="0">
                <a:solidFill>
                  <a:schemeClr val="accent4">
                    <a:lumMod val="40000"/>
                    <a:lumOff val="60000"/>
                  </a:schemeClr>
                </a:solidFill>
                <a:cs typeface="Arial" panose="020B0604020202020204" pitchFamily="34" charset="0"/>
              </a:rPr>
              <a:t>Session tracking</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Attack signatures (“Directory traversal”)</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7"/>
          <a:stretch>
            <a:fillRect/>
          </a:stretch>
        </p:blipFill>
        <p:spPr>
          <a:xfrm>
            <a:off x="1357935" y="4427621"/>
            <a:ext cx="1986278" cy="2010098"/>
          </a:xfrm>
          <a:prstGeom prst="rect">
            <a:avLst/>
          </a:prstGeom>
        </p:spPr>
      </p:pic>
      <p:sp>
        <p:nvSpPr>
          <p:cNvPr id="19" name="Rectangle 18">
            <a:extLst>
              <a:ext uri="{FF2B5EF4-FFF2-40B4-BE49-F238E27FC236}">
                <a16:creationId xmlns:a16="http://schemas.microsoft.com/office/drawing/2014/main" id="{A1EC9DE2-7C5D-4F11-AF56-630210EC45EB}"/>
              </a:ext>
            </a:extLst>
          </p:cNvPr>
          <p:cNvSpPr/>
          <p:nvPr/>
        </p:nvSpPr>
        <p:spPr>
          <a:xfrm>
            <a:off x="5155890" y="1171465"/>
            <a:ext cx="6627769" cy="369332"/>
          </a:xfrm>
          <a:prstGeom prst="rect">
            <a:avLst/>
          </a:prstGeom>
        </p:spPr>
        <p:txBody>
          <a:bodyPr wrap="square">
            <a:spAutoFit/>
          </a:bodyPr>
          <a:lstStyle/>
          <a:p>
            <a:r>
              <a:rPr lang="en-US" dirty="0"/>
              <a:t>Security  ››  Application Security : URLs</a:t>
            </a:r>
          </a:p>
        </p:txBody>
      </p:sp>
      <p:pic>
        <p:nvPicPr>
          <p:cNvPr id="5" name="Picture 4">
            <a:extLst>
              <a:ext uri="{FF2B5EF4-FFF2-40B4-BE49-F238E27FC236}">
                <a16:creationId xmlns:a16="http://schemas.microsoft.com/office/drawing/2014/main" id="{85E8546D-B98B-416D-91C4-10F2A23D63E0}"/>
              </a:ext>
            </a:extLst>
          </p:cNvPr>
          <p:cNvPicPr>
            <a:picLocks noChangeAspect="1"/>
          </p:cNvPicPr>
          <p:nvPr/>
        </p:nvPicPr>
        <p:blipFill>
          <a:blip r:embed="rId8"/>
          <a:stretch>
            <a:fillRect/>
          </a:stretch>
        </p:blipFill>
        <p:spPr>
          <a:xfrm>
            <a:off x="5155890" y="1549395"/>
            <a:ext cx="6738271" cy="4277741"/>
          </a:xfrm>
          <a:prstGeom prst="rect">
            <a:avLst/>
          </a:prstGeom>
        </p:spPr>
      </p:pic>
      <p:sp>
        <p:nvSpPr>
          <p:cNvPr id="20" name="Rectangle 19">
            <a:extLst>
              <a:ext uri="{FF2B5EF4-FFF2-40B4-BE49-F238E27FC236}">
                <a16:creationId xmlns:a16="http://schemas.microsoft.com/office/drawing/2014/main" id="{46C799B4-077F-4747-B242-C349EFBC4335}"/>
              </a:ext>
            </a:extLst>
          </p:cNvPr>
          <p:cNvSpPr/>
          <p:nvPr/>
        </p:nvSpPr>
        <p:spPr>
          <a:xfrm>
            <a:off x="5115370" y="5891117"/>
            <a:ext cx="6778791" cy="523220"/>
          </a:xfrm>
          <a:prstGeom prst="rect">
            <a:avLst/>
          </a:prstGeom>
        </p:spPr>
        <p:txBody>
          <a:bodyPr wrap="square">
            <a:spAutoFit/>
          </a:bodyPr>
          <a:lstStyle/>
          <a:p>
            <a:r>
              <a:rPr lang="en-US" sz="2800" dirty="0"/>
              <a:t>Allowed/Disallowed URLs</a:t>
            </a:r>
          </a:p>
        </p:txBody>
      </p:sp>
    </p:spTree>
    <p:extLst>
      <p:ext uri="{BB962C8B-B14F-4D97-AF65-F5344CB8AC3E}">
        <p14:creationId xmlns:p14="http://schemas.microsoft.com/office/powerpoint/2010/main" val="212723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128F4DAC-7BC2-4EC2-90A7-BF453715B1FD}"/>
              </a:ext>
            </a:extLst>
          </p:cNvPr>
          <p:cNvGrpSpPr/>
          <p:nvPr/>
        </p:nvGrpSpPr>
        <p:grpSpPr>
          <a:xfrm>
            <a:off x="10935842" y="950357"/>
            <a:ext cx="750316" cy="773521"/>
            <a:chOff x="8567498" y="2000036"/>
            <a:chExt cx="2771775" cy="2857500"/>
          </a:xfrm>
        </p:grpSpPr>
        <p:grpSp>
          <p:nvGrpSpPr>
            <p:cNvPr id="89" name="Group 88">
              <a:extLst>
                <a:ext uri="{FF2B5EF4-FFF2-40B4-BE49-F238E27FC236}">
                  <a16:creationId xmlns:a16="http://schemas.microsoft.com/office/drawing/2014/main" id="{D6F3FA2D-D929-40B7-B1A4-53C8A277011F}"/>
                </a:ext>
              </a:extLst>
            </p:cNvPr>
            <p:cNvGrpSpPr/>
            <p:nvPr/>
          </p:nvGrpSpPr>
          <p:grpSpPr>
            <a:xfrm>
              <a:off x="8567498" y="2000036"/>
              <a:ext cx="2771775" cy="2857500"/>
              <a:chOff x="8567498" y="2000036"/>
              <a:chExt cx="2771775" cy="2857500"/>
            </a:xfrm>
          </p:grpSpPr>
          <p:pic>
            <p:nvPicPr>
              <p:cNvPr id="92" name="Picture 91">
                <a:extLst>
                  <a:ext uri="{FF2B5EF4-FFF2-40B4-BE49-F238E27FC236}">
                    <a16:creationId xmlns:a16="http://schemas.microsoft.com/office/drawing/2014/main" id="{52720193-9307-44D1-A2AB-E368929690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93" name="Picture 92">
                <a:extLst>
                  <a:ext uri="{FF2B5EF4-FFF2-40B4-BE49-F238E27FC236}">
                    <a16:creationId xmlns:a16="http://schemas.microsoft.com/office/drawing/2014/main" id="{D2BB30F3-9C4F-409E-A376-79A05249F1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90" name="Picture 89">
              <a:extLst>
                <a:ext uri="{FF2B5EF4-FFF2-40B4-BE49-F238E27FC236}">
                  <a16:creationId xmlns:a16="http://schemas.microsoft.com/office/drawing/2014/main" id="{449973D8-3CC1-4E38-9F8F-4DB926C226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91" name="Picture 90">
              <a:extLst>
                <a:ext uri="{FF2B5EF4-FFF2-40B4-BE49-F238E27FC236}">
                  <a16:creationId xmlns:a16="http://schemas.microsoft.com/office/drawing/2014/main" id="{B5EB3F6C-83ED-4354-8358-5F604BE643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grpSp>
        <p:nvGrpSpPr>
          <p:cNvPr id="83" name="Group 82">
            <a:extLst>
              <a:ext uri="{FF2B5EF4-FFF2-40B4-BE49-F238E27FC236}">
                <a16:creationId xmlns:a16="http://schemas.microsoft.com/office/drawing/2014/main" id="{CB2F54CF-3631-4ED1-93A4-4496EBEED2A9}"/>
              </a:ext>
            </a:extLst>
          </p:cNvPr>
          <p:cNvGrpSpPr/>
          <p:nvPr/>
        </p:nvGrpSpPr>
        <p:grpSpPr>
          <a:xfrm>
            <a:off x="7151302" y="1002850"/>
            <a:ext cx="750317" cy="773522"/>
            <a:chOff x="4710112" y="2000036"/>
            <a:chExt cx="2771775" cy="2857500"/>
          </a:xfrm>
        </p:grpSpPr>
        <p:grpSp>
          <p:nvGrpSpPr>
            <p:cNvPr id="84" name="Group 83">
              <a:extLst>
                <a:ext uri="{FF2B5EF4-FFF2-40B4-BE49-F238E27FC236}">
                  <a16:creationId xmlns:a16="http://schemas.microsoft.com/office/drawing/2014/main" id="{FD492210-2C2A-49E7-ABA4-8B0C430DD121}"/>
                </a:ext>
              </a:extLst>
            </p:cNvPr>
            <p:cNvGrpSpPr/>
            <p:nvPr/>
          </p:nvGrpSpPr>
          <p:grpSpPr>
            <a:xfrm>
              <a:off x="4710112" y="2000036"/>
              <a:ext cx="2771775" cy="2857500"/>
              <a:chOff x="4710112" y="2000036"/>
              <a:chExt cx="2771775" cy="2857500"/>
            </a:xfrm>
          </p:grpSpPr>
          <p:pic>
            <p:nvPicPr>
              <p:cNvPr id="86" name="Picture 85">
                <a:extLst>
                  <a:ext uri="{FF2B5EF4-FFF2-40B4-BE49-F238E27FC236}">
                    <a16:creationId xmlns:a16="http://schemas.microsoft.com/office/drawing/2014/main" id="{8A19A150-2B1A-4E08-998D-4660214058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87" name="Picture 86">
                <a:extLst>
                  <a:ext uri="{FF2B5EF4-FFF2-40B4-BE49-F238E27FC236}">
                    <a16:creationId xmlns:a16="http://schemas.microsoft.com/office/drawing/2014/main" id="{F6A14671-DB7D-415E-AB4F-4CB9A54F78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85" name="Picture 84">
              <a:extLst>
                <a:ext uri="{FF2B5EF4-FFF2-40B4-BE49-F238E27FC236}">
                  <a16:creationId xmlns:a16="http://schemas.microsoft.com/office/drawing/2014/main" id="{828B491F-7543-4CE8-B799-399299C0F9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sp>
        <p:nvSpPr>
          <p:cNvPr id="21" name="Rectangle 20"/>
          <p:cNvSpPr/>
          <p:nvPr/>
        </p:nvSpPr>
        <p:spPr>
          <a:xfrm>
            <a:off x="4267200" y="457200"/>
            <a:ext cx="3657600" cy="6400800"/>
          </a:xfrm>
          <a:prstGeom prst="rect">
            <a:avLst/>
          </a:prstGeom>
          <a:solidFill>
            <a:schemeClr val="tx2">
              <a:lumMod val="9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lumOff val="50000"/>
                </a:schemeClr>
              </a:solidFill>
            </a:endParaRPr>
          </a:p>
        </p:txBody>
      </p:sp>
      <p:sp>
        <p:nvSpPr>
          <p:cNvPr id="22" name="Rectangle 21"/>
          <p:cNvSpPr/>
          <p:nvPr/>
        </p:nvSpPr>
        <p:spPr>
          <a:xfrm>
            <a:off x="8058150" y="457200"/>
            <a:ext cx="3657600" cy="6400800"/>
          </a:xfrm>
          <a:prstGeom prst="rect">
            <a:avLst/>
          </a:prstGeom>
          <a:solidFill>
            <a:schemeClr val="tx2">
              <a:lumMod val="9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lumOff val="50000"/>
                </a:schemeClr>
              </a:solidFill>
            </a:endParaRPr>
          </a:p>
        </p:txBody>
      </p:sp>
      <p:sp>
        <p:nvSpPr>
          <p:cNvPr id="25" name="Rectangle 24"/>
          <p:cNvSpPr/>
          <p:nvPr/>
        </p:nvSpPr>
        <p:spPr>
          <a:xfrm>
            <a:off x="457200" y="457200"/>
            <a:ext cx="3657600" cy="6400800"/>
          </a:xfrm>
          <a:prstGeom prst="rect">
            <a:avLst/>
          </a:prstGeom>
          <a:solidFill>
            <a:schemeClr val="accent1">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1F1E"/>
              </a:solidFill>
            </a:endParaRPr>
          </a:p>
        </p:txBody>
      </p:sp>
      <p:sp>
        <p:nvSpPr>
          <p:cNvPr id="27" name="TextBox 26"/>
          <p:cNvSpPr txBox="1"/>
          <p:nvPr/>
        </p:nvSpPr>
        <p:spPr>
          <a:xfrm>
            <a:off x="495295" y="3020992"/>
            <a:ext cx="3547240" cy="1421928"/>
          </a:xfrm>
          <a:prstGeom prst="rect">
            <a:avLst/>
          </a:prstGeom>
          <a:noFill/>
        </p:spPr>
        <p:txBody>
          <a:bodyPr wrap="square" lIns="155448" tIns="155448" rIns="155448" bIns="155448" rtlCol="0">
            <a:spAutoFit/>
          </a:bodyPr>
          <a:lstStyle/>
          <a:p>
            <a:pPr marL="285750" indent="-285750">
              <a:buFont typeface="Arial" panose="020B0604020202020204" pitchFamily="34" charset="0"/>
              <a:buChar char="•"/>
            </a:pPr>
            <a:r>
              <a:rPr lang="en-US" sz="2400" spc="-50" dirty="0">
                <a:gradFill>
                  <a:gsLst>
                    <a:gs pos="68478">
                      <a:schemeClr val="tx1"/>
                    </a:gs>
                    <a:gs pos="34000">
                      <a:schemeClr val="tx1"/>
                    </a:gs>
                  </a:gsLst>
                  <a:lin ang="5400000" scaled="1"/>
                </a:gradFill>
                <a:latin typeface="Arial" panose="020B0604020202020204" pitchFamily="34" charset="0"/>
                <a:cs typeface="Arial" panose="020B0604020202020204" pitchFamily="34" charset="0"/>
              </a:rPr>
              <a:t>IP Intelligence</a:t>
            </a:r>
          </a:p>
          <a:p>
            <a:pPr marL="285750" indent="-285750">
              <a:buFont typeface="Arial" panose="020B0604020202020204" pitchFamily="34" charset="0"/>
              <a:buChar char="•"/>
            </a:pPr>
            <a:r>
              <a:rPr lang="en-US" sz="2400" spc="-50" dirty="0">
                <a:gradFill>
                  <a:gsLst>
                    <a:gs pos="68478">
                      <a:schemeClr val="tx1"/>
                    </a:gs>
                    <a:gs pos="34000">
                      <a:schemeClr val="tx1"/>
                    </a:gs>
                  </a:gsLst>
                  <a:lin ang="5400000" scaled="1"/>
                </a:gradFill>
                <a:latin typeface="Arial" panose="020B0604020202020204" pitchFamily="34" charset="0"/>
                <a:cs typeface="Arial" panose="020B0604020202020204" pitchFamily="34" charset="0"/>
              </a:rPr>
              <a:t>Geo-Location </a:t>
            </a:r>
          </a:p>
          <a:p>
            <a:pPr marL="285750" indent="-285750">
              <a:buFont typeface="Arial" panose="020B0604020202020204" pitchFamily="34" charset="0"/>
              <a:buChar char="•"/>
            </a:pPr>
            <a:r>
              <a:rPr lang="en-US" sz="2400" spc="-50" dirty="0">
                <a:gradFill>
                  <a:gsLst>
                    <a:gs pos="68478">
                      <a:schemeClr val="tx1"/>
                    </a:gs>
                    <a:gs pos="34000">
                      <a:schemeClr val="tx1"/>
                    </a:gs>
                  </a:gsLst>
                  <a:lin ang="5400000" scaled="1"/>
                </a:gradFill>
                <a:latin typeface="Arial" panose="020B0604020202020204" pitchFamily="34" charset="0"/>
                <a:cs typeface="Arial" panose="020B0604020202020204" pitchFamily="34" charset="0"/>
              </a:rPr>
              <a:t>IP Filters </a:t>
            </a:r>
          </a:p>
        </p:txBody>
      </p:sp>
      <p:cxnSp>
        <p:nvCxnSpPr>
          <p:cNvPr id="28" name="Straight Connector 27"/>
          <p:cNvCxnSpPr>
            <a:cxnSpLocks/>
          </p:cNvCxnSpPr>
          <p:nvPr/>
        </p:nvCxnSpPr>
        <p:spPr>
          <a:xfrm>
            <a:off x="623760" y="2253703"/>
            <a:ext cx="3280063" cy="0"/>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23760" y="2221331"/>
            <a:ext cx="3491040" cy="683264"/>
          </a:xfrm>
          <a:prstGeom prst="rect">
            <a:avLst/>
          </a:prstGeom>
          <a:noFill/>
        </p:spPr>
        <p:txBody>
          <a:bodyPr wrap="square" lIns="155448" tIns="155448" rIns="155448" bIns="155448" rtlCol="0">
            <a:spAutoFit/>
          </a:bodyPr>
          <a:lstStyle/>
          <a:p>
            <a:r>
              <a:rPr lang="en-US" sz="2400" b="1" spc="-50" dirty="0">
                <a:latin typeface="Arial" panose="020B0604020202020204" pitchFamily="34" charset="0"/>
                <a:cs typeface="Arial" panose="020B0604020202020204" pitchFamily="34" charset="0"/>
              </a:rPr>
              <a:t>Topics Covered</a:t>
            </a:r>
          </a:p>
        </p:txBody>
      </p:sp>
      <p:sp>
        <p:nvSpPr>
          <p:cNvPr id="30" name="TextBox 29"/>
          <p:cNvSpPr txBox="1"/>
          <p:nvPr/>
        </p:nvSpPr>
        <p:spPr>
          <a:xfrm>
            <a:off x="457200" y="1021717"/>
            <a:ext cx="3352801" cy="621709"/>
          </a:xfrm>
          <a:prstGeom prst="rect">
            <a:avLst/>
          </a:prstGeom>
          <a:noFill/>
        </p:spPr>
        <p:txBody>
          <a:bodyPr wrap="square" lIns="155448" tIns="155448" rIns="155448" bIns="155448" rtlCol="0">
            <a:spAutoFit/>
          </a:bodyPr>
          <a:lstStyle/>
          <a:p>
            <a:r>
              <a:rPr lang="en-US" sz="2000" b="1" spc="-50" dirty="0">
                <a:solidFill>
                  <a:schemeClr val="bg2"/>
                </a:solidFill>
                <a:latin typeface="Arial" panose="020B0604020202020204" pitchFamily="34" charset="0"/>
                <a:cs typeface="Arial" panose="020B0604020202020204" pitchFamily="34" charset="0"/>
              </a:rPr>
              <a:t>Local Traffic Manager</a:t>
            </a:r>
          </a:p>
        </p:txBody>
      </p:sp>
      <p:sp>
        <p:nvSpPr>
          <p:cNvPr id="37" name="TextBox 36"/>
          <p:cNvSpPr txBox="1"/>
          <p:nvPr/>
        </p:nvSpPr>
        <p:spPr>
          <a:xfrm>
            <a:off x="2337244" y="1383686"/>
            <a:ext cx="1069284" cy="590931"/>
          </a:xfrm>
          <a:prstGeom prst="rect">
            <a:avLst/>
          </a:prstGeom>
          <a:noFill/>
        </p:spPr>
        <p:txBody>
          <a:bodyPr wrap="square" lIns="155448" tIns="155448" rIns="155448" bIns="155448" rtlCol="0">
            <a:spAutoFit/>
          </a:bodyPr>
          <a:lstStyle/>
          <a:p>
            <a:r>
              <a:rPr lang="en-US" spc="-50" dirty="0">
                <a:solidFill>
                  <a:schemeClr val="bg2">
                    <a:lumMod val="75000"/>
                    <a:lumOff val="25000"/>
                  </a:schemeClr>
                </a:solidFill>
                <a:latin typeface="Arial" panose="020B0604020202020204" pitchFamily="34" charset="0"/>
                <a:cs typeface="Arial" panose="020B0604020202020204" pitchFamily="34" charset="0"/>
              </a:rPr>
              <a:t>[LTM]</a:t>
            </a:r>
          </a:p>
        </p:txBody>
      </p:sp>
      <p:grpSp>
        <p:nvGrpSpPr>
          <p:cNvPr id="23" name="Group 22">
            <a:extLst>
              <a:ext uri="{FF2B5EF4-FFF2-40B4-BE49-F238E27FC236}">
                <a16:creationId xmlns:a16="http://schemas.microsoft.com/office/drawing/2014/main" id="{F44305F2-EFC3-4677-9CCC-D343AF8AB1F4}"/>
              </a:ext>
            </a:extLst>
          </p:cNvPr>
          <p:cNvGrpSpPr/>
          <p:nvPr/>
        </p:nvGrpSpPr>
        <p:grpSpPr>
          <a:xfrm>
            <a:off x="3314987" y="1053631"/>
            <a:ext cx="754131" cy="777455"/>
            <a:chOff x="852727" y="2000036"/>
            <a:chExt cx="2771775" cy="2857500"/>
          </a:xfrm>
        </p:grpSpPr>
        <p:grpSp>
          <p:nvGrpSpPr>
            <p:cNvPr id="24" name="Group 23">
              <a:extLst>
                <a:ext uri="{FF2B5EF4-FFF2-40B4-BE49-F238E27FC236}">
                  <a16:creationId xmlns:a16="http://schemas.microsoft.com/office/drawing/2014/main" id="{BB2362C4-BE2E-48ED-9075-E584185D86F6}"/>
                </a:ext>
              </a:extLst>
            </p:cNvPr>
            <p:cNvGrpSpPr/>
            <p:nvPr/>
          </p:nvGrpSpPr>
          <p:grpSpPr>
            <a:xfrm>
              <a:off x="852727" y="2000036"/>
              <a:ext cx="2771775" cy="2857500"/>
              <a:chOff x="852727" y="755436"/>
              <a:chExt cx="2771775" cy="2857500"/>
            </a:xfrm>
          </p:grpSpPr>
          <p:pic>
            <p:nvPicPr>
              <p:cNvPr id="46" name="Picture 45">
                <a:extLst>
                  <a:ext uri="{FF2B5EF4-FFF2-40B4-BE49-F238E27FC236}">
                    <a16:creationId xmlns:a16="http://schemas.microsoft.com/office/drawing/2014/main" id="{A921536F-98AC-47F7-AD18-B43976C19D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47" name="Picture 46">
                <a:extLst>
                  <a:ext uri="{FF2B5EF4-FFF2-40B4-BE49-F238E27FC236}">
                    <a16:creationId xmlns:a16="http://schemas.microsoft.com/office/drawing/2014/main" id="{6EE634CB-3061-4031-96C3-F90EBBF45E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31" name="Picture 30">
              <a:extLst>
                <a:ext uri="{FF2B5EF4-FFF2-40B4-BE49-F238E27FC236}">
                  <a16:creationId xmlns:a16="http://schemas.microsoft.com/office/drawing/2014/main" id="{3F4E7654-0B99-45A3-96D7-4C48EAAD036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E5254A2F-A249-48C5-9644-9E89D29879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sp>
        <p:nvSpPr>
          <p:cNvPr id="48" name="TextBox 47">
            <a:extLst>
              <a:ext uri="{FF2B5EF4-FFF2-40B4-BE49-F238E27FC236}">
                <a16:creationId xmlns:a16="http://schemas.microsoft.com/office/drawing/2014/main" id="{0CE44ECB-917A-4265-8FF5-A1C9F70D5E24}"/>
              </a:ext>
            </a:extLst>
          </p:cNvPr>
          <p:cNvSpPr txBox="1"/>
          <p:nvPr/>
        </p:nvSpPr>
        <p:spPr>
          <a:xfrm>
            <a:off x="4262526" y="3020992"/>
            <a:ext cx="3547240" cy="2160591"/>
          </a:xfrm>
          <a:prstGeom prst="rect">
            <a:avLst/>
          </a:prstGeom>
          <a:noFill/>
        </p:spPr>
        <p:txBody>
          <a:bodyPr wrap="square" lIns="155448" tIns="155448" rIns="155448" bIns="155448" rtlCol="0">
            <a:spAutoFit/>
          </a:bodyPr>
          <a:lstStyle/>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IP Intelligence</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Geo-Location </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IP Filters </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Access Controls</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URI Controls</a:t>
            </a:r>
          </a:p>
        </p:txBody>
      </p:sp>
      <p:cxnSp>
        <p:nvCxnSpPr>
          <p:cNvPr id="49" name="Straight Connector 48">
            <a:extLst>
              <a:ext uri="{FF2B5EF4-FFF2-40B4-BE49-F238E27FC236}">
                <a16:creationId xmlns:a16="http://schemas.microsoft.com/office/drawing/2014/main" id="{058F5218-13C6-4873-809D-36353694C0BE}"/>
              </a:ext>
            </a:extLst>
          </p:cNvPr>
          <p:cNvCxnSpPr>
            <a:cxnSpLocks/>
          </p:cNvCxnSpPr>
          <p:nvPr/>
        </p:nvCxnSpPr>
        <p:spPr>
          <a:xfrm>
            <a:off x="4390991" y="2253703"/>
            <a:ext cx="3280063" cy="0"/>
          </a:xfrm>
          <a:prstGeom prst="line">
            <a:avLst/>
          </a:prstGeom>
          <a:ln w="1143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F3F07F5-C452-4195-94A0-13B3BF81478D}"/>
              </a:ext>
            </a:extLst>
          </p:cNvPr>
          <p:cNvSpPr txBox="1"/>
          <p:nvPr/>
        </p:nvSpPr>
        <p:spPr>
          <a:xfrm>
            <a:off x="4390991" y="2221331"/>
            <a:ext cx="3491040" cy="683264"/>
          </a:xfrm>
          <a:prstGeom prst="rect">
            <a:avLst/>
          </a:prstGeom>
          <a:noFill/>
        </p:spPr>
        <p:txBody>
          <a:bodyPr wrap="square" lIns="155448" tIns="155448" rIns="155448" bIns="155448" rtlCol="0">
            <a:spAutoFit/>
          </a:bodyPr>
          <a:lstStyle/>
          <a:p>
            <a:r>
              <a:rPr lang="en-US" sz="2400" b="1" spc="-50" dirty="0">
                <a:solidFill>
                  <a:schemeClr val="bg2">
                    <a:lumMod val="50000"/>
                    <a:lumOff val="50000"/>
                  </a:schemeClr>
                </a:solidFill>
                <a:latin typeface="Arial" panose="020B0604020202020204" pitchFamily="34" charset="0"/>
                <a:cs typeface="Arial" panose="020B0604020202020204" pitchFamily="34" charset="0"/>
              </a:rPr>
              <a:t>Topics Covered</a:t>
            </a:r>
          </a:p>
        </p:txBody>
      </p:sp>
      <p:sp>
        <p:nvSpPr>
          <p:cNvPr id="51" name="TextBox 50">
            <a:extLst>
              <a:ext uri="{FF2B5EF4-FFF2-40B4-BE49-F238E27FC236}">
                <a16:creationId xmlns:a16="http://schemas.microsoft.com/office/drawing/2014/main" id="{3720F8B7-A70E-4010-AE37-499536E9FD00}"/>
              </a:ext>
            </a:extLst>
          </p:cNvPr>
          <p:cNvSpPr txBox="1"/>
          <p:nvPr/>
        </p:nvSpPr>
        <p:spPr>
          <a:xfrm>
            <a:off x="4224431" y="1021717"/>
            <a:ext cx="3352801" cy="621709"/>
          </a:xfrm>
          <a:prstGeom prst="rect">
            <a:avLst/>
          </a:prstGeom>
          <a:noFill/>
        </p:spPr>
        <p:txBody>
          <a:bodyPr wrap="square" lIns="155448" tIns="155448" rIns="155448" bIns="155448" rtlCol="0">
            <a:spAutoFit/>
          </a:bodyPr>
          <a:lstStyle/>
          <a:p>
            <a:r>
              <a:rPr lang="en-US" sz="2000" b="1" spc="-50" dirty="0">
                <a:solidFill>
                  <a:schemeClr val="bg2">
                    <a:lumMod val="50000"/>
                    <a:lumOff val="50000"/>
                  </a:schemeClr>
                </a:solidFill>
                <a:latin typeface="Arial" panose="020B0604020202020204" pitchFamily="34" charset="0"/>
                <a:cs typeface="Arial" panose="020B0604020202020204" pitchFamily="34" charset="0"/>
              </a:rPr>
              <a:t>Access Policy Manager</a:t>
            </a:r>
          </a:p>
        </p:txBody>
      </p:sp>
      <p:sp>
        <p:nvSpPr>
          <p:cNvPr id="52" name="TextBox 51">
            <a:extLst>
              <a:ext uri="{FF2B5EF4-FFF2-40B4-BE49-F238E27FC236}">
                <a16:creationId xmlns:a16="http://schemas.microsoft.com/office/drawing/2014/main" id="{7B1298B3-FF1F-42A3-825F-D8987D3FAEC6}"/>
              </a:ext>
            </a:extLst>
          </p:cNvPr>
          <p:cNvSpPr txBox="1"/>
          <p:nvPr/>
        </p:nvSpPr>
        <p:spPr>
          <a:xfrm>
            <a:off x="6104475" y="1383686"/>
            <a:ext cx="1069284" cy="590931"/>
          </a:xfrm>
          <a:prstGeom prst="rect">
            <a:avLst/>
          </a:prstGeom>
          <a:noFill/>
        </p:spPr>
        <p:txBody>
          <a:bodyPr wrap="square" lIns="155448" tIns="155448" rIns="155448" bIns="155448" rtlCol="0">
            <a:spAutoFit/>
          </a:bodyPr>
          <a:lstStyle/>
          <a:p>
            <a:r>
              <a:rPr lang="en-US" spc="-50" dirty="0">
                <a:solidFill>
                  <a:schemeClr val="bg2">
                    <a:lumMod val="50000"/>
                    <a:lumOff val="50000"/>
                  </a:schemeClr>
                </a:solidFill>
                <a:latin typeface="Arial" panose="020B0604020202020204" pitchFamily="34" charset="0"/>
                <a:cs typeface="Arial" panose="020B0604020202020204" pitchFamily="34" charset="0"/>
              </a:rPr>
              <a:t>[APM]</a:t>
            </a:r>
          </a:p>
        </p:txBody>
      </p:sp>
      <p:sp>
        <p:nvSpPr>
          <p:cNvPr id="59" name="TextBox 58">
            <a:extLst>
              <a:ext uri="{FF2B5EF4-FFF2-40B4-BE49-F238E27FC236}">
                <a16:creationId xmlns:a16="http://schemas.microsoft.com/office/drawing/2014/main" id="{4DF5C549-B408-4D86-957E-FACC06AA4575}"/>
              </a:ext>
            </a:extLst>
          </p:cNvPr>
          <p:cNvSpPr txBox="1"/>
          <p:nvPr/>
        </p:nvSpPr>
        <p:spPr>
          <a:xfrm>
            <a:off x="8077200" y="3020992"/>
            <a:ext cx="3547240" cy="2529923"/>
          </a:xfrm>
          <a:prstGeom prst="rect">
            <a:avLst/>
          </a:prstGeom>
          <a:noFill/>
        </p:spPr>
        <p:txBody>
          <a:bodyPr wrap="square" lIns="155448" tIns="155448" rIns="155448" bIns="155448" rtlCol="0">
            <a:spAutoFit/>
          </a:bodyPr>
          <a:lstStyle/>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IP Intelligence</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Geo-Location </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IP Filters </a:t>
            </a:r>
          </a:p>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OWASP 2017 Protections</a:t>
            </a:r>
          </a:p>
          <a:p>
            <a:pPr marL="285750" indent="-285750">
              <a:buFont typeface="Arial" panose="020B0604020202020204" pitchFamily="34" charset="0"/>
              <a:buChar char="•"/>
            </a:pPr>
            <a:r>
              <a:rPr lang="en-US" sz="2400" spc="-50" dirty="0" err="1">
                <a:solidFill>
                  <a:schemeClr val="bg2">
                    <a:lumMod val="50000"/>
                    <a:lumOff val="50000"/>
                  </a:schemeClr>
                </a:solidFill>
                <a:latin typeface="Arial" panose="020B0604020202020204" pitchFamily="34" charset="0"/>
                <a:cs typeface="Arial" panose="020B0604020202020204" pitchFamily="34" charset="0"/>
              </a:rPr>
              <a:t>BoT</a:t>
            </a:r>
            <a:r>
              <a:rPr lang="en-US" sz="2400" spc="-50" dirty="0">
                <a:solidFill>
                  <a:schemeClr val="bg2">
                    <a:lumMod val="50000"/>
                    <a:lumOff val="50000"/>
                  </a:schemeClr>
                </a:solidFill>
                <a:latin typeface="Arial" panose="020B0604020202020204" pitchFamily="34" charset="0"/>
                <a:cs typeface="Arial" panose="020B0604020202020204" pitchFamily="34" charset="0"/>
              </a:rPr>
              <a:t> Defense</a:t>
            </a:r>
          </a:p>
        </p:txBody>
      </p:sp>
      <p:cxnSp>
        <p:nvCxnSpPr>
          <p:cNvPr id="60" name="Straight Connector 59">
            <a:extLst>
              <a:ext uri="{FF2B5EF4-FFF2-40B4-BE49-F238E27FC236}">
                <a16:creationId xmlns:a16="http://schemas.microsoft.com/office/drawing/2014/main" id="{31E164DC-50C2-40AB-BBA2-B19171BC7955}"/>
              </a:ext>
            </a:extLst>
          </p:cNvPr>
          <p:cNvCxnSpPr>
            <a:cxnSpLocks/>
          </p:cNvCxnSpPr>
          <p:nvPr/>
        </p:nvCxnSpPr>
        <p:spPr>
          <a:xfrm>
            <a:off x="8205665" y="2253703"/>
            <a:ext cx="3280063" cy="0"/>
          </a:xfrm>
          <a:prstGeom prst="line">
            <a:avLst/>
          </a:prstGeom>
          <a:ln w="1143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610448A-18BD-4104-B932-614C367B2C48}"/>
              </a:ext>
            </a:extLst>
          </p:cNvPr>
          <p:cNvSpPr txBox="1"/>
          <p:nvPr/>
        </p:nvSpPr>
        <p:spPr>
          <a:xfrm>
            <a:off x="8205665" y="2221331"/>
            <a:ext cx="3491040" cy="683264"/>
          </a:xfrm>
          <a:prstGeom prst="rect">
            <a:avLst/>
          </a:prstGeom>
          <a:noFill/>
        </p:spPr>
        <p:txBody>
          <a:bodyPr wrap="square" lIns="155448" tIns="155448" rIns="155448" bIns="155448" rtlCol="0">
            <a:spAutoFit/>
          </a:bodyPr>
          <a:lstStyle/>
          <a:p>
            <a:r>
              <a:rPr lang="en-US" sz="2400" b="1" spc="-50" dirty="0">
                <a:solidFill>
                  <a:schemeClr val="bg2">
                    <a:lumMod val="50000"/>
                    <a:lumOff val="50000"/>
                  </a:schemeClr>
                </a:solidFill>
                <a:latin typeface="Arial" panose="020B0604020202020204" pitchFamily="34" charset="0"/>
                <a:cs typeface="Arial" panose="020B0604020202020204" pitchFamily="34" charset="0"/>
              </a:rPr>
              <a:t>Topics Covered</a:t>
            </a:r>
          </a:p>
        </p:txBody>
      </p:sp>
      <p:sp>
        <p:nvSpPr>
          <p:cNvPr id="62" name="TextBox 61">
            <a:extLst>
              <a:ext uri="{FF2B5EF4-FFF2-40B4-BE49-F238E27FC236}">
                <a16:creationId xmlns:a16="http://schemas.microsoft.com/office/drawing/2014/main" id="{F17F05AA-0ACC-4112-9025-C9EEF5A2C7CC}"/>
              </a:ext>
            </a:extLst>
          </p:cNvPr>
          <p:cNvSpPr txBox="1"/>
          <p:nvPr/>
        </p:nvSpPr>
        <p:spPr>
          <a:xfrm>
            <a:off x="8039105" y="1021717"/>
            <a:ext cx="3352801" cy="621709"/>
          </a:xfrm>
          <a:prstGeom prst="rect">
            <a:avLst/>
          </a:prstGeom>
          <a:noFill/>
        </p:spPr>
        <p:txBody>
          <a:bodyPr wrap="square" lIns="155448" tIns="155448" rIns="155448" bIns="155448" rtlCol="0">
            <a:spAutoFit/>
          </a:bodyPr>
          <a:lstStyle/>
          <a:p>
            <a:r>
              <a:rPr lang="en-US" sz="2000" b="1" spc="-50" dirty="0">
                <a:solidFill>
                  <a:schemeClr val="bg2">
                    <a:lumMod val="50000"/>
                    <a:lumOff val="50000"/>
                  </a:schemeClr>
                </a:solidFill>
                <a:latin typeface="Arial" panose="020B0604020202020204" pitchFamily="34" charset="0"/>
                <a:cs typeface="Arial" panose="020B0604020202020204" pitchFamily="34" charset="0"/>
              </a:rPr>
              <a:t>App Security Manager</a:t>
            </a:r>
          </a:p>
        </p:txBody>
      </p:sp>
      <p:sp>
        <p:nvSpPr>
          <p:cNvPr id="63" name="TextBox 62">
            <a:extLst>
              <a:ext uri="{FF2B5EF4-FFF2-40B4-BE49-F238E27FC236}">
                <a16:creationId xmlns:a16="http://schemas.microsoft.com/office/drawing/2014/main" id="{588CB748-6414-42DC-AEF9-4FBAFA57DC35}"/>
              </a:ext>
            </a:extLst>
          </p:cNvPr>
          <p:cNvSpPr txBox="1"/>
          <p:nvPr/>
        </p:nvSpPr>
        <p:spPr>
          <a:xfrm>
            <a:off x="9919149" y="1383686"/>
            <a:ext cx="1069284" cy="590931"/>
          </a:xfrm>
          <a:prstGeom prst="rect">
            <a:avLst/>
          </a:prstGeom>
          <a:noFill/>
        </p:spPr>
        <p:txBody>
          <a:bodyPr wrap="square" lIns="155448" tIns="155448" rIns="155448" bIns="155448" rtlCol="0">
            <a:spAutoFit/>
          </a:bodyPr>
          <a:lstStyle/>
          <a:p>
            <a:r>
              <a:rPr lang="en-US" spc="-50" dirty="0">
                <a:solidFill>
                  <a:schemeClr val="bg2">
                    <a:lumMod val="50000"/>
                    <a:lumOff val="50000"/>
                  </a:schemeClr>
                </a:solidFill>
                <a:latin typeface="Arial" panose="020B0604020202020204" pitchFamily="34" charset="0"/>
                <a:cs typeface="Arial" panose="020B0604020202020204" pitchFamily="34" charset="0"/>
              </a:rPr>
              <a:t>[ASM]</a:t>
            </a:r>
          </a:p>
        </p:txBody>
      </p:sp>
      <p:sp>
        <p:nvSpPr>
          <p:cNvPr id="3" name="Rectangle 2">
            <a:extLst>
              <a:ext uri="{FF2B5EF4-FFF2-40B4-BE49-F238E27FC236}">
                <a16:creationId xmlns:a16="http://schemas.microsoft.com/office/drawing/2014/main" id="{8F74924F-5783-4BF4-8DC2-4C940DEDAE38}"/>
              </a:ext>
            </a:extLst>
          </p:cNvPr>
          <p:cNvSpPr/>
          <p:nvPr/>
        </p:nvSpPr>
        <p:spPr>
          <a:xfrm>
            <a:off x="586649" y="5642992"/>
            <a:ext cx="3482519" cy="1200329"/>
          </a:xfrm>
          <a:prstGeom prst="rect">
            <a:avLst/>
          </a:prstGeom>
        </p:spPr>
        <p:txBody>
          <a:bodyPr wrap="square">
            <a:spAutoFit/>
          </a:bodyPr>
          <a:lstStyle/>
          <a:p>
            <a:pPr marL="285750" indent="-285750">
              <a:buFont typeface="Arial" panose="020B0604020202020204" pitchFamily="34" charset="0"/>
              <a:buChar char="•"/>
            </a:pPr>
            <a:r>
              <a:rPr lang="en-US" sz="2400" spc="-50" dirty="0">
                <a:gradFill>
                  <a:gsLst>
                    <a:gs pos="68478">
                      <a:schemeClr val="tx1"/>
                    </a:gs>
                    <a:gs pos="34000">
                      <a:schemeClr val="tx1"/>
                    </a:gs>
                  </a:gsLst>
                  <a:lin ang="5400000" scaled="1"/>
                </a:gradFill>
                <a:latin typeface="Arial" panose="020B0604020202020204" pitchFamily="34" charset="0"/>
                <a:cs typeface="Arial" panose="020B0604020202020204" pitchFamily="34" charset="0"/>
              </a:rPr>
              <a:t>Examples</a:t>
            </a:r>
          </a:p>
          <a:p>
            <a:pPr marL="742950" lvl="1" indent="-285750">
              <a:buFont typeface="Arial" panose="020B0604020202020204" pitchFamily="34" charset="0"/>
              <a:buChar char="•"/>
            </a:pPr>
            <a:r>
              <a:rPr lang="en-US" sz="2400" spc="-50" dirty="0" err="1">
                <a:gradFill>
                  <a:gsLst>
                    <a:gs pos="68478">
                      <a:schemeClr val="tx1"/>
                    </a:gs>
                    <a:gs pos="34000">
                      <a:schemeClr val="tx1"/>
                    </a:gs>
                  </a:gsLst>
                  <a:lin ang="5400000" scaled="1"/>
                </a:gradFill>
                <a:latin typeface="Arial" panose="020B0604020202020204" pitchFamily="34" charset="0"/>
                <a:cs typeface="Arial" panose="020B0604020202020204" pitchFamily="34" charset="0"/>
              </a:rPr>
              <a:t>iRules</a:t>
            </a:r>
            <a:endParaRPr lang="en-US" sz="2400" spc="-50" dirty="0">
              <a:gradFill>
                <a:gsLst>
                  <a:gs pos="68478">
                    <a:schemeClr val="tx1"/>
                  </a:gs>
                  <a:gs pos="34000">
                    <a:schemeClr val="tx1"/>
                  </a:gs>
                </a:gsLst>
                <a:lin ang="5400000" scaled="1"/>
              </a:gra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400" spc="-50" dirty="0">
                <a:gradFill>
                  <a:gsLst>
                    <a:gs pos="68478">
                      <a:schemeClr val="tx1"/>
                    </a:gs>
                    <a:gs pos="34000">
                      <a:schemeClr val="tx1"/>
                    </a:gs>
                  </a:gsLst>
                  <a:lin ang="5400000" scaled="1"/>
                </a:gradFill>
                <a:latin typeface="Arial" panose="020B0604020202020204" pitchFamily="34" charset="0"/>
                <a:cs typeface="Arial" panose="020B0604020202020204" pitchFamily="34" charset="0"/>
              </a:rPr>
              <a:t>Traffic Policies</a:t>
            </a:r>
          </a:p>
        </p:txBody>
      </p:sp>
      <p:sp>
        <p:nvSpPr>
          <p:cNvPr id="81" name="Rectangle 80">
            <a:extLst>
              <a:ext uri="{FF2B5EF4-FFF2-40B4-BE49-F238E27FC236}">
                <a16:creationId xmlns:a16="http://schemas.microsoft.com/office/drawing/2014/main" id="{F8AE1D15-6210-439B-A62A-E0B13AB8B9F6}"/>
              </a:ext>
            </a:extLst>
          </p:cNvPr>
          <p:cNvSpPr/>
          <p:nvPr/>
        </p:nvSpPr>
        <p:spPr>
          <a:xfrm>
            <a:off x="4363215" y="5623481"/>
            <a:ext cx="3482519" cy="1200329"/>
          </a:xfrm>
          <a:prstGeom prst="rect">
            <a:avLst/>
          </a:prstGeom>
        </p:spPr>
        <p:txBody>
          <a:bodyPr wrap="square">
            <a:spAutoFit/>
          </a:bodyPr>
          <a:lstStyle/>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Examples</a:t>
            </a:r>
          </a:p>
          <a:p>
            <a:pPr marL="742950" lvl="1"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Control Objects</a:t>
            </a:r>
          </a:p>
          <a:p>
            <a:pPr marL="742950" lvl="1"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Policies</a:t>
            </a:r>
          </a:p>
        </p:txBody>
      </p:sp>
      <p:sp>
        <p:nvSpPr>
          <p:cNvPr id="82" name="Rectangle 81">
            <a:extLst>
              <a:ext uri="{FF2B5EF4-FFF2-40B4-BE49-F238E27FC236}">
                <a16:creationId xmlns:a16="http://schemas.microsoft.com/office/drawing/2014/main" id="{C0208E50-815C-4C8C-91E7-D8E1F02DA4F9}"/>
              </a:ext>
            </a:extLst>
          </p:cNvPr>
          <p:cNvSpPr/>
          <p:nvPr/>
        </p:nvSpPr>
        <p:spPr>
          <a:xfrm>
            <a:off x="8141921" y="5623481"/>
            <a:ext cx="3482519" cy="1200329"/>
          </a:xfrm>
          <a:prstGeom prst="rect">
            <a:avLst/>
          </a:prstGeom>
        </p:spPr>
        <p:txBody>
          <a:bodyPr wrap="square">
            <a:spAutoFit/>
          </a:bodyPr>
          <a:lstStyle/>
          <a:p>
            <a:pPr marL="285750"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Examples</a:t>
            </a:r>
          </a:p>
          <a:p>
            <a:pPr marL="742950" lvl="1"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Protections</a:t>
            </a:r>
          </a:p>
          <a:p>
            <a:pPr marL="742950" lvl="1" indent="-285750">
              <a:buFont typeface="Arial" panose="020B0604020202020204" pitchFamily="34" charset="0"/>
              <a:buChar char="•"/>
            </a:pPr>
            <a:r>
              <a:rPr lang="en-US" sz="2400" spc="-50" dirty="0">
                <a:solidFill>
                  <a:schemeClr val="bg2">
                    <a:lumMod val="50000"/>
                    <a:lumOff val="50000"/>
                  </a:schemeClr>
                </a:solidFill>
                <a:latin typeface="Arial" panose="020B0604020202020204" pitchFamily="34" charset="0"/>
                <a:cs typeface="Arial" panose="020B0604020202020204" pitchFamily="34" charset="0"/>
              </a:rPr>
              <a:t>Policies</a:t>
            </a:r>
          </a:p>
        </p:txBody>
      </p:sp>
    </p:spTree>
    <p:extLst>
      <p:ext uri="{BB962C8B-B14F-4D97-AF65-F5344CB8AC3E}">
        <p14:creationId xmlns:p14="http://schemas.microsoft.com/office/powerpoint/2010/main" val="336149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265A90-2E6E-4026-908C-F9DA7DAF1D8E}"/>
              </a:ext>
            </a:extLst>
          </p:cNvPr>
          <p:cNvPicPr>
            <a:picLocks noChangeAspect="1"/>
          </p:cNvPicPr>
          <p:nvPr/>
        </p:nvPicPr>
        <p:blipFill>
          <a:blip r:embed="rId3"/>
          <a:stretch>
            <a:fillRect/>
          </a:stretch>
        </p:blipFill>
        <p:spPr>
          <a:xfrm>
            <a:off x="5187874" y="1512215"/>
            <a:ext cx="6784607" cy="4012686"/>
          </a:xfrm>
          <a:prstGeom prst="rect">
            <a:avLst/>
          </a:prstGeom>
        </p:spPr>
      </p:pic>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50</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A5 – Broken Access Control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299" y="966883"/>
            <a:ext cx="5001071" cy="3061548"/>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File types</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Allowed/disallowed URLs</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Login Enforcement</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Session tracking</a:t>
            </a:r>
          </a:p>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Attack signatures (“Directory traversal”)</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8"/>
          <a:stretch>
            <a:fillRect/>
          </a:stretch>
        </p:blipFill>
        <p:spPr>
          <a:xfrm>
            <a:off x="1357935" y="4427621"/>
            <a:ext cx="1986278" cy="2010098"/>
          </a:xfrm>
          <a:prstGeom prst="rect">
            <a:avLst/>
          </a:prstGeom>
        </p:spPr>
      </p:pic>
      <p:sp>
        <p:nvSpPr>
          <p:cNvPr id="19" name="Rectangle 18">
            <a:extLst>
              <a:ext uri="{FF2B5EF4-FFF2-40B4-BE49-F238E27FC236}">
                <a16:creationId xmlns:a16="http://schemas.microsoft.com/office/drawing/2014/main" id="{A1EC9DE2-7C5D-4F11-AF56-630210EC45EB}"/>
              </a:ext>
            </a:extLst>
          </p:cNvPr>
          <p:cNvSpPr/>
          <p:nvPr/>
        </p:nvSpPr>
        <p:spPr>
          <a:xfrm>
            <a:off x="5155890" y="1171465"/>
            <a:ext cx="6627769" cy="369332"/>
          </a:xfrm>
          <a:prstGeom prst="rect">
            <a:avLst/>
          </a:prstGeom>
        </p:spPr>
        <p:txBody>
          <a:bodyPr wrap="square">
            <a:spAutoFit/>
          </a:bodyPr>
          <a:lstStyle/>
          <a:p>
            <a:r>
              <a:rPr lang="en-US" dirty="0"/>
              <a:t>Security  ››  Application Security : Attack Signatures</a:t>
            </a:r>
          </a:p>
        </p:txBody>
      </p:sp>
      <p:sp>
        <p:nvSpPr>
          <p:cNvPr id="21" name="Rectangle 20">
            <a:extLst>
              <a:ext uri="{FF2B5EF4-FFF2-40B4-BE49-F238E27FC236}">
                <a16:creationId xmlns:a16="http://schemas.microsoft.com/office/drawing/2014/main" id="{437EC63D-F695-4B85-BA65-F7D87CE441EE}"/>
              </a:ext>
            </a:extLst>
          </p:cNvPr>
          <p:cNvSpPr/>
          <p:nvPr/>
        </p:nvSpPr>
        <p:spPr>
          <a:xfrm>
            <a:off x="7109185" y="1714296"/>
            <a:ext cx="1470992" cy="26835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0" name="Rectangle 19">
            <a:extLst>
              <a:ext uri="{FF2B5EF4-FFF2-40B4-BE49-F238E27FC236}">
                <a16:creationId xmlns:a16="http://schemas.microsoft.com/office/drawing/2014/main" id="{B4BC18E2-D5A0-4DED-8A73-6ADC83FA3CC0}"/>
              </a:ext>
            </a:extLst>
          </p:cNvPr>
          <p:cNvSpPr/>
          <p:nvPr/>
        </p:nvSpPr>
        <p:spPr>
          <a:xfrm>
            <a:off x="5089632" y="5880461"/>
            <a:ext cx="6627769" cy="369332"/>
          </a:xfrm>
          <a:prstGeom prst="rect">
            <a:avLst/>
          </a:prstGeom>
        </p:spPr>
        <p:txBody>
          <a:bodyPr wrap="square">
            <a:spAutoFit/>
          </a:bodyPr>
          <a:lstStyle/>
          <a:p>
            <a:r>
              <a:rPr lang="en-US" dirty="0"/>
              <a:t>Security  ››  Application Security : URLs : Flows List</a:t>
            </a:r>
          </a:p>
        </p:txBody>
      </p:sp>
    </p:spTree>
    <p:extLst>
      <p:ext uri="{BB962C8B-B14F-4D97-AF65-F5344CB8AC3E}">
        <p14:creationId xmlns:p14="http://schemas.microsoft.com/office/powerpoint/2010/main" val="117929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038F9D1B-1484-4C6E-BBD8-6F7D3206B9FD}"/>
              </a:ext>
            </a:extLst>
          </p:cNvPr>
          <p:cNvSpPr/>
          <p:nvPr/>
        </p:nvSpPr>
        <p:spPr>
          <a:xfrm>
            <a:off x="3939869" y="1111136"/>
            <a:ext cx="7683626" cy="5133975"/>
          </a:xfrm>
          <a:prstGeom prst="roundRect">
            <a:avLst>
              <a:gd name="adj" fmla="val 4887"/>
            </a:avLst>
          </a:prstGeom>
          <a:solidFill>
            <a:schemeClr val="tx1"/>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7" name="Rectangle: Rounded Corners 16">
            <a:extLst>
              <a:ext uri="{FF2B5EF4-FFF2-40B4-BE49-F238E27FC236}">
                <a16:creationId xmlns:a16="http://schemas.microsoft.com/office/drawing/2014/main" id="{BFEE828F-B130-4167-B39E-F35132C9284F}"/>
              </a:ext>
            </a:extLst>
          </p:cNvPr>
          <p:cNvSpPr/>
          <p:nvPr/>
        </p:nvSpPr>
        <p:spPr>
          <a:xfrm>
            <a:off x="290878" y="1111137"/>
            <a:ext cx="4312262" cy="5133975"/>
          </a:xfrm>
          <a:prstGeom prst="roundRect">
            <a:avLst>
              <a:gd name="adj" fmla="val 4887"/>
            </a:avLst>
          </a:prstGeom>
          <a:solidFill>
            <a:schemeClr val="bg2"/>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51</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A6 – Security Misconfiguration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297839" y="1123792"/>
            <a:ext cx="4305301" cy="3046988"/>
          </a:xfrm>
          <a:prstGeom prst="rect">
            <a:avLst/>
          </a:prstGeom>
        </p:spPr>
        <p:txBody>
          <a:bodyPr wrap="square">
            <a:spAutoFit/>
          </a:bodyPr>
          <a:lstStyle/>
          <a:p>
            <a:r>
              <a:rPr lang="en-US" sz="2400" dirty="0">
                <a:solidFill>
                  <a:srgbClr val="FF0000"/>
                </a:solidFill>
              </a:rPr>
              <a:t>Security Misconfiguration </a:t>
            </a:r>
            <a:r>
              <a:rPr lang="en-US" sz="2400" dirty="0"/>
              <a:t>can happen at any level of an application stack. Automated scanners are useful for detecting misconfigurations, use of default accounts or configurations, unnecessary services, legacy options, etc.</a:t>
            </a:r>
          </a:p>
        </p:txBody>
      </p:sp>
      <p:pic>
        <p:nvPicPr>
          <p:cNvPr id="5" name="Picture 4">
            <a:extLst>
              <a:ext uri="{FF2B5EF4-FFF2-40B4-BE49-F238E27FC236}">
                <a16:creationId xmlns:a16="http://schemas.microsoft.com/office/drawing/2014/main" id="{3C7BD231-2ADC-49F2-94A9-986037BF0E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80511" y="5357186"/>
            <a:ext cx="1224697" cy="779353"/>
          </a:xfrm>
          <a:prstGeom prst="rect">
            <a:avLst/>
          </a:prstGeom>
        </p:spPr>
      </p:pic>
      <p:pic>
        <p:nvPicPr>
          <p:cNvPr id="6" name="Picture 5">
            <a:extLst>
              <a:ext uri="{FF2B5EF4-FFF2-40B4-BE49-F238E27FC236}">
                <a16:creationId xmlns:a16="http://schemas.microsoft.com/office/drawing/2014/main" id="{D7FD96EC-B6EA-40A7-9BDA-9EEFFCCADB75}"/>
              </a:ext>
            </a:extLst>
          </p:cNvPr>
          <p:cNvPicPr>
            <a:picLocks noChangeAspect="1"/>
          </p:cNvPicPr>
          <p:nvPr/>
        </p:nvPicPr>
        <p:blipFill>
          <a:blip r:embed="rId8"/>
          <a:stretch>
            <a:fillRect/>
          </a:stretch>
        </p:blipFill>
        <p:spPr>
          <a:xfrm>
            <a:off x="4761208" y="1368792"/>
            <a:ext cx="6712843" cy="4436221"/>
          </a:xfrm>
          <a:prstGeom prst="rect">
            <a:avLst/>
          </a:prstGeom>
        </p:spPr>
      </p:pic>
    </p:spTree>
    <p:extLst>
      <p:ext uri="{BB962C8B-B14F-4D97-AF65-F5344CB8AC3E}">
        <p14:creationId xmlns:p14="http://schemas.microsoft.com/office/powerpoint/2010/main" val="327392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52</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A6 – Security Misconfiguration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299" y="966883"/>
            <a:ext cx="5001071"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solidFill>
                  <a:schemeClr val="accent1">
                    <a:lumMod val="60000"/>
                    <a:lumOff val="40000"/>
                  </a:schemeClr>
                </a:solidFill>
                <a:cs typeface="Arial" panose="020B0604020202020204" pitchFamily="34" charset="0"/>
              </a:rPr>
              <a:t>Attack Signatures</a:t>
            </a:r>
          </a:p>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DAST Integration</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Allowed Methods</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HTML5 Cross-Domain Request Enforcement</a:t>
            </a:r>
          </a:p>
        </p:txBody>
      </p:sp>
      <p:sp>
        <p:nvSpPr>
          <p:cNvPr id="25" name="Rectangle 24">
            <a:extLst>
              <a:ext uri="{FF2B5EF4-FFF2-40B4-BE49-F238E27FC236}">
                <a16:creationId xmlns:a16="http://schemas.microsoft.com/office/drawing/2014/main" id="{6CF82C37-44C2-49A3-8ED6-EED6B0F13445}"/>
              </a:ext>
            </a:extLst>
          </p:cNvPr>
          <p:cNvSpPr/>
          <p:nvPr/>
        </p:nvSpPr>
        <p:spPr>
          <a:xfrm>
            <a:off x="7036905" y="3160643"/>
            <a:ext cx="1470992" cy="26835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7"/>
          <a:stretch>
            <a:fillRect/>
          </a:stretch>
        </p:blipFill>
        <p:spPr>
          <a:xfrm>
            <a:off x="1171831" y="3937247"/>
            <a:ext cx="2380737" cy="2409288"/>
          </a:xfrm>
          <a:prstGeom prst="rect">
            <a:avLst/>
          </a:prstGeom>
        </p:spPr>
      </p:pic>
      <p:sp>
        <p:nvSpPr>
          <p:cNvPr id="19" name="Rectangle 18">
            <a:extLst>
              <a:ext uri="{FF2B5EF4-FFF2-40B4-BE49-F238E27FC236}">
                <a16:creationId xmlns:a16="http://schemas.microsoft.com/office/drawing/2014/main" id="{A1EC9DE2-7C5D-4F11-AF56-630210EC45EB}"/>
              </a:ext>
            </a:extLst>
          </p:cNvPr>
          <p:cNvSpPr/>
          <p:nvPr/>
        </p:nvSpPr>
        <p:spPr>
          <a:xfrm>
            <a:off x="5102443" y="1015536"/>
            <a:ext cx="6627769" cy="369332"/>
          </a:xfrm>
          <a:prstGeom prst="rect">
            <a:avLst/>
          </a:prstGeom>
        </p:spPr>
        <p:txBody>
          <a:bodyPr wrap="square">
            <a:spAutoFit/>
          </a:bodyPr>
          <a:lstStyle/>
          <a:p>
            <a:r>
              <a:rPr lang="en-US" dirty="0"/>
              <a:t>Security  ››  Application Security : Vulnerability Assessments</a:t>
            </a:r>
          </a:p>
        </p:txBody>
      </p:sp>
      <p:pic>
        <p:nvPicPr>
          <p:cNvPr id="5" name="Picture 4">
            <a:extLst>
              <a:ext uri="{FF2B5EF4-FFF2-40B4-BE49-F238E27FC236}">
                <a16:creationId xmlns:a16="http://schemas.microsoft.com/office/drawing/2014/main" id="{98718527-834A-4A4B-A58A-C74F6CD267FC}"/>
              </a:ext>
            </a:extLst>
          </p:cNvPr>
          <p:cNvPicPr>
            <a:picLocks noChangeAspect="1"/>
          </p:cNvPicPr>
          <p:nvPr/>
        </p:nvPicPr>
        <p:blipFill>
          <a:blip r:embed="rId8"/>
          <a:stretch>
            <a:fillRect/>
          </a:stretch>
        </p:blipFill>
        <p:spPr>
          <a:xfrm>
            <a:off x="5161862" y="4332261"/>
            <a:ext cx="6714248" cy="2014274"/>
          </a:xfrm>
          <a:prstGeom prst="rect">
            <a:avLst/>
          </a:prstGeom>
        </p:spPr>
      </p:pic>
      <p:pic>
        <p:nvPicPr>
          <p:cNvPr id="9" name="Picture 8">
            <a:extLst>
              <a:ext uri="{FF2B5EF4-FFF2-40B4-BE49-F238E27FC236}">
                <a16:creationId xmlns:a16="http://schemas.microsoft.com/office/drawing/2014/main" id="{C72F9593-D93C-4770-AA7C-579F45393DB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50773" y="1496144"/>
            <a:ext cx="6736427" cy="2740095"/>
          </a:xfrm>
          <a:prstGeom prst="rect">
            <a:avLst/>
          </a:prstGeom>
        </p:spPr>
      </p:pic>
    </p:spTree>
    <p:extLst>
      <p:ext uri="{BB962C8B-B14F-4D97-AF65-F5344CB8AC3E}">
        <p14:creationId xmlns:p14="http://schemas.microsoft.com/office/powerpoint/2010/main" val="269321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53</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A6 – Security Misconfiguration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299" y="966883"/>
            <a:ext cx="5001071"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Attack Signatures</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DAST Integration</a:t>
            </a:r>
          </a:p>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Allowed Methods</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HTML5 Cross-Domain Request Enforcement</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7"/>
          <a:stretch>
            <a:fillRect/>
          </a:stretch>
        </p:blipFill>
        <p:spPr>
          <a:xfrm>
            <a:off x="1171831" y="3937247"/>
            <a:ext cx="2380737" cy="2409288"/>
          </a:xfrm>
          <a:prstGeom prst="rect">
            <a:avLst/>
          </a:prstGeom>
        </p:spPr>
      </p:pic>
      <p:sp>
        <p:nvSpPr>
          <p:cNvPr id="19" name="Rectangle 18">
            <a:extLst>
              <a:ext uri="{FF2B5EF4-FFF2-40B4-BE49-F238E27FC236}">
                <a16:creationId xmlns:a16="http://schemas.microsoft.com/office/drawing/2014/main" id="{A1EC9DE2-7C5D-4F11-AF56-630210EC45EB}"/>
              </a:ext>
            </a:extLst>
          </p:cNvPr>
          <p:cNvSpPr/>
          <p:nvPr/>
        </p:nvSpPr>
        <p:spPr>
          <a:xfrm>
            <a:off x="5102443" y="1015536"/>
            <a:ext cx="6627769" cy="369332"/>
          </a:xfrm>
          <a:prstGeom prst="rect">
            <a:avLst/>
          </a:prstGeom>
        </p:spPr>
        <p:txBody>
          <a:bodyPr wrap="square">
            <a:spAutoFit/>
          </a:bodyPr>
          <a:lstStyle/>
          <a:p>
            <a:r>
              <a:rPr lang="en-US" dirty="0"/>
              <a:t>Security  ››  Application Security : Headers : Methods</a:t>
            </a:r>
          </a:p>
        </p:txBody>
      </p:sp>
      <p:pic>
        <p:nvPicPr>
          <p:cNvPr id="6" name="Picture 5">
            <a:extLst>
              <a:ext uri="{FF2B5EF4-FFF2-40B4-BE49-F238E27FC236}">
                <a16:creationId xmlns:a16="http://schemas.microsoft.com/office/drawing/2014/main" id="{27350953-5E33-42AB-ABA6-426454AA7D9E}"/>
              </a:ext>
            </a:extLst>
          </p:cNvPr>
          <p:cNvPicPr>
            <a:picLocks noChangeAspect="1"/>
          </p:cNvPicPr>
          <p:nvPr/>
        </p:nvPicPr>
        <p:blipFill>
          <a:blip r:embed="rId8"/>
          <a:stretch>
            <a:fillRect/>
          </a:stretch>
        </p:blipFill>
        <p:spPr>
          <a:xfrm>
            <a:off x="5026727" y="1417094"/>
            <a:ext cx="6792129" cy="2114594"/>
          </a:xfrm>
          <a:prstGeom prst="rect">
            <a:avLst/>
          </a:prstGeom>
        </p:spPr>
      </p:pic>
      <p:pic>
        <p:nvPicPr>
          <p:cNvPr id="8" name="Picture 7">
            <a:extLst>
              <a:ext uri="{FF2B5EF4-FFF2-40B4-BE49-F238E27FC236}">
                <a16:creationId xmlns:a16="http://schemas.microsoft.com/office/drawing/2014/main" id="{DE22D8F8-DB5C-4B5E-8D6A-CC6DB1D778A0}"/>
              </a:ext>
            </a:extLst>
          </p:cNvPr>
          <p:cNvPicPr>
            <a:picLocks noChangeAspect="1"/>
          </p:cNvPicPr>
          <p:nvPr/>
        </p:nvPicPr>
        <p:blipFill>
          <a:blip r:embed="rId9"/>
          <a:stretch>
            <a:fillRect/>
          </a:stretch>
        </p:blipFill>
        <p:spPr>
          <a:xfrm>
            <a:off x="5026727" y="3727319"/>
            <a:ext cx="6792129" cy="1569469"/>
          </a:xfrm>
          <a:prstGeom prst="rect">
            <a:avLst/>
          </a:prstGeom>
        </p:spPr>
      </p:pic>
    </p:spTree>
    <p:extLst>
      <p:ext uri="{BB962C8B-B14F-4D97-AF65-F5344CB8AC3E}">
        <p14:creationId xmlns:p14="http://schemas.microsoft.com/office/powerpoint/2010/main" val="258182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4A11DA-1855-4331-BE99-76AEBDDDC8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0983" y="1616408"/>
            <a:ext cx="5808312" cy="4876466"/>
          </a:xfrm>
          <a:prstGeom prst="rect">
            <a:avLst/>
          </a:prstGeom>
        </p:spPr>
      </p:pic>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54</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A6 – Security Misconfiguration </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299" y="966883"/>
            <a:ext cx="5001071"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Attack Signatures</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DAST Integration</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Allowed Methods</a:t>
            </a:r>
          </a:p>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HTML5 Cross-Domain Request Enforcement</a:t>
            </a:r>
          </a:p>
        </p:txBody>
      </p:sp>
      <p:sp>
        <p:nvSpPr>
          <p:cNvPr id="25" name="Rectangle 24">
            <a:extLst>
              <a:ext uri="{FF2B5EF4-FFF2-40B4-BE49-F238E27FC236}">
                <a16:creationId xmlns:a16="http://schemas.microsoft.com/office/drawing/2014/main" id="{6CF82C37-44C2-49A3-8ED6-EED6B0F13445}"/>
              </a:ext>
            </a:extLst>
          </p:cNvPr>
          <p:cNvSpPr/>
          <p:nvPr/>
        </p:nvSpPr>
        <p:spPr>
          <a:xfrm>
            <a:off x="7275588" y="3334664"/>
            <a:ext cx="1581935" cy="26835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8"/>
          <a:stretch>
            <a:fillRect/>
          </a:stretch>
        </p:blipFill>
        <p:spPr>
          <a:xfrm>
            <a:off x="1171831" y="3937247"/>
            <a:ext cx="2380737" cy="2409288"/>
          </a:xfrm>
          <a:prstGeom prst="rect">
            <a:avLst/>
          </a:prstGeom>
        </p:spPr>
      </p:pic>
      <p:sp>
        <p:nvSpPr>
          <p:cNvPr id="19" name="Rectangle 18">
            <a:extLst>
              <a:ext uri="{FF2B5EF4-FFF2-40B4-BE49-F238E27FC236}">
                <a16:creationId xmlns:a16="http://schemas.microsoft.com/office/drawing/2014/main" id="{A1EC9DE2-7C5D-4F11-AF56-630210EC45EB}"/>
              </a:ext>
            </a:extLst>
          </p:cNvPr>
          <p:cNvSpPr/>
          <p:nvPr/>
        </p:nvSpPr>
        <p:spPr>
          <a:xfrm>
            <a:off x="5305871" y="985962"/>
            <a:ext cx="6682111" cy="646331"/>
          </a:xfrm>
          <a:prstGeom prst="rect">
            <a:avLst/>
          </a:prstGeom>
        </p:spPr>
        <p:txBody>
          <a:bodyPr wrap="square">
            <a:spAutoFit/>
          </a:bodyPr>
          <a:lstStyle/>
          <a:p>
            <a:r>
              <a:rPr lang="en-US" dirty="0"/>
              <a:t>Security  ››  Application Security : URLs : Allowed URLs : Allowed HTTP URLs</a:t>
            </a:r>
          </a:p>
        </p:txBody>
      </p:sp>
      <p:sp>
        <p:nvSpPr>
          <p:cNvPr id="8" name="Rectangle 7">
            <a:extLst>
              <a:ext uri="{FF2B5EF4-FFF2-40B4-BE49-F238E27FC236}">
                <a16:creationId xmlns:a16="http://schemas.microsoft.com/office/drawing/2014/main" id="{B5F003C7-C7F8-47ED-A22D-CEBC368D277E}"/>
              </a:ext>
            </a:extLst>
          </p:cNvPr>
          <p:cNvSpPr/>
          <p:nvPr/>
        </p:nvSpPr>
        <p:spPr>
          <a:xfrm>
            <a:off x="7015003" y="1892751"/>
            <a:ext cx="2847959" cy="369332"/>
          </a:xfrm>
          <a:prstGeom prst="rect">
            <a:avLst/>
          </a:prstGeom>
        </p:spPr>
        <p:txBody>
          <a:bodyPr wrap="none">
            <a:spAutoFit/>
          </a:bodyPr>
          <a:lstStyle/>
          <a:p>
            <a:r>
              <a:rPr lang="en-US" dirty="0">
                <a:solidFill>
                  <a:srgbClr val="FF0000"/>
                </a:solidFill>
                <a:cs typeface="Arial" panose="020B0604020202020204" pitchFamily="34" charset="0"/>
              </a:rPr>
              <a:t>Available under Advanced</a:t>
            </a:r>
            <a:endParaRPr lang="en-US" dirty="0"/>
          </a:p>
        </p:txBody>
      </p:sp>
    </p:spTree>
    <p:extLst>
      <p:ext uri="{BB962C8B-B14F-4D97-AF65-F5344CB8AC3E}">
        <p14:creationId xmlns:p14="http://schemas.microsoft.com/office/powerpoint/2010/main" val="157186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038F9D1B-1484-4C6E-BBD8-6F7D3206B9FD}"/>
              </a:ext>
            </a:extLst>
          </p:cNvPr>
          <p:cNvSpPr/>
          <p:nvPr/>
        </p:nvSpPr>
        <p:spPr>
          <a:xfrm>
            <a:off x="3939869" y="1111136"/>
            <a:ext cx="7683626" cy="5133975"/>
          </a:xfrm>
          <a:prstGeom prst="roundRect">
            <a:avLst>
              <a:gd name="adj" fmla="val 4887"/>
            </a:avLst>
          </a:prstGeom>
          <a:solidFill>
            <a:schemeClr val="tx1"/>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7" name="Rectangle: Rounded Corners 16">
            <a:extLst>
              <a:ext uri="{FF2B5EF4-FFF2-40B4-BE49-F238E27FC236}">
                <a16:creationId xmlns:a16="http://schemas.microsoft.com/office/drawing/2014/main" id="{BFEE828F-B130-4167-B39E-F35132C9284F}"/>
              </a:ext>
            </a:extLst>
          </p:cNvPr>
          <p:cNvSpPr/>
          <p:nvPr/>
        </p:nvSpPr>
        <p:spPr>
          <a:xfrm>
            <a:off x="290878" y="1111137"/>
            <a:ext cx="4312262" cy="5133975"/>
          </a:xfrm>
          <a:prstGeom prst="roundRect">
            <a:avLst>
              <a:gd name="adj" fmla="val 4887"/>
            </a:avLst>
          </a:prstGeom>
          <a:solidFill>
            <a:schemeClr val="bg2"/>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55</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A7 – Cross Site Scripting (XSS)</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297839" y="1123792"/>
            <a:ext cx="4305300" cy="3785652"/>
          </a:xfrm>
          <a:prstGeom prst="rect">
            <a:avLst/>
          </a:prstGeom>
        </p:spPr>
        <p:txBody>
          <a:bodyPr wrap="square">
            <a:spAutoFit/>
          </a:bodyPr>
          <a:lstStyle/>
          <a:p>
            <a:r>
              <a:rPr lang="en-US" sz="2400" dirty="0">
                <a:solidFill>
                  <a:srgbClr val="FF0000"/>
                </a:solidFill>
              </a:rPr>
              <a:t>XSS</a:t>
            </a:r>
            <a:r>
              <a:rPr lang="en-US" sz="2400" dirty="0"/>
              <a:t> is the second most prevalent issue in the OWASP Top 10, and is found in around two-thirds of all applications.</a:t>
            </a:r>
          </a:p>
          <a:p>
            <a:r>
              <a:rPr lang="en-US" sz="2400" dirty="0"/>
              <a:t>Automated tools can find some XSS problems </a:t>
            </a:r>
          </a:p>
          <a:p>
            <a:r>
              <a:rPr lang="en-US" sz="2400" dirty="0"/>
              <a:t>automatically, particularly in mature technologies such as PHP, J2EE / JSP, and ASP.NET.</a:t>
            </a:r>
          </a:p>
        </p:txBody>
      </p:sp>
      <p:pic>
        <p:nvPicPr>
          <p:cNvPr id="5" name="Picture 4">
            <a:extLst>
              <a:ext uri="{FF2B5EF4-FFF2-40B4-BE49-F238E27FC236}">
                <a16:creationId xmlns:a16="http://schemas.microsoft.com/office/drawing/2014/main" id="{5EDD54CB-E5D7-4531-B050-057621FC065C}"/>
              </a:ext>
            </a:extLst>
          </p:cNvPr>
          <p:cNvPicPr>
            <a:picLocks noChangeAspect="1"/>
          </p:cNvPicPr>
          <p:nvPr/>
        </p:nvPicPr>
        <p:blipFill>
          <a:blip r:embed="rId7"/>
          <a:stretch>
            <a:fillRect/>
          </a:stretch>
        </p:blipFill>
        <p:spPr>
          <a:xfrm>
            <a:off x="4772025" y="1233059"/>
            <a:ext cx="6123773" cy="4894956"/>
          </a:xfrm>
          <a:prstGeom prst="rect">
            <a:avLst/>
          </a:prstGeom>
        </p:spPr>
      </p:pic>
      <p:pic>
        <p:nvPicPr>
          <p:cNvPr id="6" name="Picture 5">
            <a:extLst>
              <a:ext uri="{FF2B5EF4-FFF2-40B4-BE49-F238E27FC236}">
                <a16:creationId xmlns:a16="http://schemas.microsoft.com/office/drawing/2014/main" id="{1D83C239-7E2B-4EC4-9850-0C020C52ADDE}"/>
              </a:ext>
            </a:extLst>
          </p:cNvPr>
          <p:cNvPicPr>
            <a:picLocks noChangeAspect="1"/>
          </p:cNvPicPr>
          <p:nvPr/>
        </p:nvPicPr>
        <p:blipFill>
          <a:blip r:embed="rId8"/>
          <a:stretch>
            <a:fillRect/>
          </a:stretch>
        </p:blipFill>
        <p:spPr>
          <a:xfrm>
            <a:off x="1430354" y="5122075"/>
            <a:ext cx="1553477" cy="1005940"/>
          </a:xfrm>
          <a:prstGeom prst="rect">
            <a:avLst/>
          </a:prstGeom>
        </p:spPr>
      </p:pic>
    </p:spTree>
    <p:extLst>
      <p:ext uri="{BB962C8B-B14F-4D97-AF65-F5344CB8AC3E}">
        <p14:creationId xmlns:p14="http://schemas.microsoft.com/office/powerpoint/2010/main" val="8899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ED6884-FEE5-4367-9B64-6FC13E6B36B9}"/>
              </a:ext>
            </a:extLst>
          </p:cNvPr>
          <p:cNvPicPr>
            <a:picLocks noChangeAspect="1"/>
          </p:cNvPicPr>
          <p:nvPr/>
        </p:nvPicPr>
        <p:blipFill>
          <a:blip r:embed="rId3"/>
          <a:stretch>
            <a:fillRect/>
          </a:stretch>
        </p:blipFill>
        <p:spPr>
          <a:xfrm>
            <a:off x="5153654" y="1473936"/>
            <a:ext cx="6395119" cy="3451235"/>
          </a:xfrm>
          <a:prstGeom prst="rect">
            <a:avLst/>
          </a:prstGeom>
        </p:spPr>
      </p:pic>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56</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A7 – Cross Site Scripting (XSS)</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706852"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Attack signatures </a:t>
            </a:r>
            <a:r>
              <a:rPr lang="en-US" sz="2400" dirty="0">
                <a:solidFill>
                  <a:srgbClr val="FF0000"/>
                </a:solidFill>
                <a:cs typeface="Arial" panose="020B0604020202020204" pitchFamily="34" charset="0"/>
              </a:rPr>
              <a:t>(“Cross Site Scripting (XSS)”)</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Parameter meta characters</a:t>
            </a:r>
          </a:p>
          <a:p>
            <a:pPr marL="463550" indent="-463550">
              <a:lnSpc>
                <a:spcPct val="90000"/>
              </a:lnSpc>
              <a:spcBef>
                <a:spcPts val="1000"/>
              </a:spcBef>
              <a:buClr>
                <a:schemeClr val="accent5"/>
              </a:buClr>
              <a:buFont typeface="Arial" charset="0"/>
              <a:buChar char="•"/>
            </a:pPr>
            <a:r>
              <a:rPr lang="en-US" sz="2800" dirty="0" err="1">
                <a:cs typeface="Arial" panose="020B0604020202020204" pitchFamily="34" charset="0"/>
              </a:rPr>
              <a:t>HttpOnly</a:t>
            </a:r>
            <a:r>
              <a:rPr lang="en-US" sz="2800" dirty="0">
                <a:cs typeface="Arial" panose="020B0604020202020204" pitchFamily="34" charset="0"/>
              </a:rPr>
              <a:t> cookie attribute enforcement</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Parameter type definitions (such as integer)</a:t>
            </a:r>
          </a:p>
        </p:txBody>
      </p:sp>
      <p:sp>
        <p:nvSpPr>
          <p:cNvPr id="25" name="Rectangle 24">
            <a:extLst>
              <a:ext uri="{FF2B5EF4-FFF2-40B4-BE49-F238E27FC236}">
                <a16:creationId xmlns:a16="http://schemas.microsoft.com/office/drawing/2014/main" id="{6CF82C37-44C2-49A3-8ED6-EED6B0F13445}"/>
              </a:ext>
            </a:extLst>
          </p:cNvPr>
          <p:cNvSpPr/>
          <p:nvPr/>
        </p:nvSpPr>
        <p:spPr>
          <a:xfrm>
            <a:off x="6880221" y="1615109"/>
            <a:ext cx="1470992" cy="26835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8"/>
          <a:stretch>
            <a:fillRect/>
          </a:stretch>
        </p:blipFill>
        <p:spPr>
          <a:xfrm>
            <a:off x="1664081" y="4737590"/>
            <a:ext cx="1734483" cy="1755284"/>
          </a:xfrm>
          <a:prstGeom prst="rect">
            <a:avLst/>
          </a:prstGeom>
        </p:spPr>
      </p:pic>
      <p:sp>
        <p:nvSpPr>
          <p:cNvPr id="18" name="Rectangle 17">
            <a:extLst>
              <a:ext uri="{FF2B5EF4-FFF2-40B4-BE49-F238E27FC236}">
                <a16:creationId xmlns:a16="http://schemas.microsoft.com/office/drawing/2014/main" id="{42792494-C9C9-4B5E-8ACE-63D94B7B1C49}"/>
              </a:ext>
            </a:extLst>
          </p:cNvPr>
          <p:cNvSpPr/>
          <p:nvPr/>
        </p:nvSpPr>
        <p:spPr>
          <a:xfrm>
            <a:off x="5035617" y="1091108"/>
            <a:ext cx="7385651" cy="369332"/>
          </a:xfrm>
          <a:prstGeom prst="rect">
            <a:avLst/>
          </a:prstGeom>
        </p:spPr>
        <p:txBody>
          <a:bodyPr wrap="square">
            <a:spAutoFit/>
          </a:bodyPr>
          <a:lstStyle/>
          <a:p>
            <a:r>
              <a:rPr lang="en-US" dirty="0"/>
              <a:t>Security  ››  Application Security : Attack Signatures</a:t>
            </a:r>
          </a:p>
        </p:txBody>
      </p:sp>
    </p:spTree>
    <p:extLst>
      <p:ext uri="{BB962C8B-B14F-4D97-AF65-F5344CB8AC3E}">
        <p14:creationId xmlns:p14="http://schemas.microsoft.com/office/powerpoint/2010/main" val="367193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dirty="0"/>
              <a:t>© 2017 F5 Networks</a:t>
            </a:r>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57</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A7 – Cross Site Scripting (XSS)</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299" y="966883"/>
            <a:ext cx="4610099"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Attack signatures </a:t>
            </a:r>
            <a:r>
              <a:rPr lang="en-US" sz="2400" dirty="0">
                <a:cs typeface="Arial" panose="020B0604020202020204" pitchFamily="34" charset="0"/>
              </a:rPr>
              <a:t>(“Cross Site Scripting (XSS)”)</a:t>
            </a:r>
          </a:p>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Parameter meta characters</a:t>
            </a:r>
          </a:p>
          <a:p>
            <a:pPr marL="463550" indent="-463550">
              <a:lnSpc>
                <a:spcPct val="90000"/>
              </a:lnSpc>
              <a:spcBef>
                <a:spcPts val="1000"/>
              </a:spcBef>
              <a:buClr>
                <a:schemeClr val="accent5"/>
              </a:buClr>
              <a:buFont typeface="Arial" charset="0"/>
              <a:buChar char="•"/>
            </a:pPr>
            <a:r>
              <a:rPr lang="en-US" sz="2800" dirty="0" err="1">
                <a:cs typeface="Arial" panose="020B0604020202020204" pitchFamily="34" charset="0"/>
              </a:rPr>
              <a:t>HttpOnly</a:t>
            </a:r>
            <a:r>
              <a:rPr lang="en-US" sz="2800" dirty="0">
                <a:cs typeface="Arial" panose="020B0604020202020204" pitchFamily="34" charset="0"/>
              </a:rPr>
              <a:t> cookie attribute enforcement</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Parameter type definitions (such as integer)</a:t>
            </a:r>
          </a:p>
        </p:txBody>
      </p:sp>
      <p:sp>
        <p:nvSpPr>
          <p:cNvPr id="25" name="Rectangle 24">
            <a:extLst>
              <a:ext uri="{FF2B5EF4-FFF2-40B4-BE49-F238E27FC236}">
                <a16:creationId xmlns:a16="http://schemas.microsoft.com/office/drawing/2014/main" id="{6CF82C37-44C2-49A3-8ED6-EED6B0F13445}"/>
              </a:ext>
            </a:extLst>
          </p:cNvPr>
          <p:cNvSpPr/>
          <p:nvPr/>
        </p:nvSpPr>
        <p:spPr>
          <a:xfrm>
            <a:off x="6650953" y="1434352"/>
            <a:ext cx="1470992" cy="26835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6"/>
          <a:stretch>
            <a:fillRect/>
          </a:stretch>
        </p:blipFill>
        <p:spPr>
          <a:xfrm>
            <a:off x="1664081" y="4737590"/>
            <a:ext cx="1734483" cy="1755284"/>
          </a:xfrm>
          <a:prstGeom prst="rect">
            <a:avLst/>
          </a:prstGeom>
        </p:spPr>
      </p:pic>
      <p:pic>
        <p:nvPicPr>
          <p:cNvPr id="16" name="Picture 15">
            <a:extLst>
              <a:ext uri="{FF2B5EF4-FFF2-40B4-BE49-F238E27FC236}">
                <a16:creationId xmlns:a16="http://schemas.microsoft.com/office/drawing/2014/main" id="{B70498E3-1972-4082-BBF5-AE96ABEC695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10125" y="1540797"/>
            <a:ext cx="7118170" cy="4084330"/>
          </a:xfrm>
          <a:prstGeom prst="rect">
            <a:avLst/>
          </a:prstGeom>
        </p:spPr>
      </p:pic>
      <p:cxnSp>
        <p:nvCxnSpPr>
          <p:cNvPr id="17" name="Straight Arrow Connector 16">
            <a:extLst>
              <a:ext uri="{FF2B5EF4-FFF2-40B4-BE49-F238E27FC236}">
                <a16:creationId xmlns:a16="http://schemas.microsoft.com/office/drawing/2014/main" id="{0DA1C0FC-48C3-44C2-9564-800A6A37B44A}"/>
              </a:ext>
            </a:extLst>
          </p:cNvPr>
          <p:cNvCxnSpPr>
            <a:cxnSpLocks/>
          </p:cNvCxnSpPr>
          <p:nvPr/>
        </p:nvCxnSpPr>
        <p:spPr>
          <a:xfrm flipH="1">
            <a:off x="4724399" y="2172300"/>
            <a:ext cx="2938162" cy="3587118"/>
          </a:xfrm>
          <a:prstGeom prst="straightConnector1">
            <a:avLst/>
          </a:prstGeom>
          <a:ln w="349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08547BE-E24B-46D6-8889-03754E3A423A}"/>
              </a:ext>
            </a:extLst>
          </p:cNvPr>
          <p:cNvSpPr/>
          <p:nvPr/>
        </p:nvSpPr>
        <p:spPr>
          <a:xfrm>
            <a:off x="7662560" y="1802967"/>
            <a:ext cx="917559" cy="369333"/>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0" name="Rectangle 19">
            <a:extLst>
              <a:ext uri="{FF2B5EF4-FFF2-40B4-BE49-F238E27FC236}">
                <a16:creationId xmlns:a16="http://schemas.microsoft.com/office/drawing/2014/main" id="{491B5556-6223-4FFA-9198-8CEF2DF71F4F}"/>
              </a:ext>
            </a:extLst>
          </p:cNvPr>
          <p:cNvSpPr/>
          <p:nvPr/>
        </p:nvSpPr>
        <p:spPr>
          <a:xfrm>
            <a:off x="4724399" y="1171465"/>
            <a:ext cx="7203895" cy="369332"/>
          </a:xfrm>
          <a:prstGeom prst="rect">
            <a:avLst/>
          </a:prstGeom>
        </p:spPr>
        <p:txBody>
          <a:bodyPr wrap="square">
            <a:spAutoFit/>
          </a:bodyPr>
          <a:lstStyle/>
          <a:p>
            <a:r>
              <a:rPr lang="en-US" dirty="0"/>
              <a:t>Security  ››  Application Security : Parameters : Character Sets</a:t>
            </a:r>
          </a:p>
        </p:txBody>
      </p:sp>
      <p:sp>
        <p:nvSpPr>
          <p:cNvPr id="21" name="Rectangle 20">
            <a:extLst>
              <a:ext uri="{FF2B5EF4-FFF2-40B4-BE49-F238E27FC236}">
                <a16:creationId xmlns:a16="http://schemas.microsoft.com/office/drawing/2014/main" id="{E4FB4D5B-D087-40EA-851D-E8225FA47C2F}"/>
              </a:ext>
            </a:extLst>
          </p:cNvPr>
          <p:cNvSpPr/>
          <p:nvPr/>
        </p:nvSpPr>
        <p:spPr>
          <a:xfrm>
            <a:off x="4419600" y="5661670"/>
            <a:ext cx="7772400" cy="523220"/>
          </a:xfrm>
          <a:prstGeom prst="rect">
            <a:avLst/>
          </a:prstGeom>
        </p:spPr>
        <p:txBody>
          <a:bodyPr wrap="square">
            <a:spAutoFit/>
          </a:bodyPr>
          <a:lstStyle/>
          <a:p>
            <a:r>
              <a:rPr lang="en-US" sz="2800" dirty="0"/>
              <a:t>Meta Character restrictions for Values &amp; Names</a:t>
            </a:r>
          </a:p>
        </p:txBody>
      </p:sp>
    </p:spTree>
    <p:extLst>
      <p:ext uri="{BB962C8B-B14F-4D97-AF65-F5344CB8AC3E}">
        <p14:creationId xmlns:p14="http://schemas.microsoft.com/office/powerpoint/2010/main" val="2157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0440E2F-77C0-4224-BC56-B60ED54BFEB5}"/>
              </a:ext>
            </a:extLst>
          </p:cNvPr>
          <p:cNvSpPr/>
          <p:nvPr/>
        </p:nvSpPr>
        <p:spPr>
          <a:xfrm>
            <a:off x="4724398" y="1079283"/>
            <a:ext cx="7203895" cy="369332"/>
          </a:xfrm>
          <a:prstGeom prst="rect">
            <a:avLst/>
          </a:prstGeom>
        </p:spPr>
        <p:txBody>
          <a:bodyPr wrap="square">
            <a:spAutoFit/>
          </a:bodyPr>
          <a:lstStyle/>
          <a:p>
            <a:r>
              <a:rPr lang="en-US" dirty="0"/>
              <a:t>Security  ››  Application Security : Headers : Cookies List </a:t>
            </a:r>
          </a:p>
        </p:txBody>
      </p:sp>
      <p:pic>
        <p:nvPicPr>
          <p:cNvPr id="24" name="Picture 23">
            <a:extLst>
              <a:ext uri="{FF2B5EF4-FFF2-40B4-BE49-F238E27FC236}">
                <a16:creationId xmlns:a16="http://schemas.microsoft.com/office/drawing/2014/main" id="{686B8DBF-754A-4ECB-83ED-8203C9FEED2B}"/>
              </a:ext>
            </a:extLst>
          </p:cNvPr>
          <p:cNvPicPr>
            <a:picLocks noChangeAspect="1"/>
          </p:cNvPicPr>
          <p:nvPr/>
        </p:nvPicPr>
        <p:blipFill>
          <a:blip r:embed="rId3"/>
          <a:stretch>
            <a:fillRect/>
          </a:stretch>
        </p:blipFill>
        <p:spPr>
          <a:xfrm>
            <a:off x="4812109" y="1480715"/>
            <a:ext cx="6696075" cy="4810125"/>
          </a:xfrm>
          <a:prstGeom prst="rect">
            <a:avLst/>
          </a:prstGeom>
        </p:spPr>
      </p:pic>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dirty="0"/>
              <a:t>© 2017 F5 Networks</a:t>
            </a:r>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58</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A7 – Cross Site Scripting (XSS)</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299" y="966883"/>
            <a:ext cx="4610099"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Attack signatures </a:t>
            </a:r>
            <a:r>
              <a:rPr lang="en-US" sz="2400" dirty="0">
                <a:cs typeface="Arial" panose="020B0604020202020204" pitchFamily="34" charset="0"/>
              </a:rPr>
              <a:t>(“Cross Site Scripting (XSS)”)</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Parameter meta characters</a:t>
            </a:r>
          </a:p>
          <a:p>
            <a:pPr marL="463550" indent="-463550">
              <a:lnSpc>
                <a:spcPct val="90000"/>
              </a:lnSpc>
              <a:spcBef>
                <a:spcPts val="1000"/>
              </a:spcBef>
              <a:buClr>
                <a:schemeClr val="accent5"/>
              </a:buClr>
              <a:buFont typeface="Arial" charset="0"/>
              <a:buChar char="•"/>
            </a:pPr>
            <a:r>
              <a:rPr lang="en-US" sz="2800" dirty="0" err="1">
                <a:solidFill>
                  <a:srgbClr val="FF0000"/>
                </a:solidFill>
                <a:cs typeface="Arial" panose="020B0604020202020204" pitchFamily="34" charset="0"/>
              </a:rPr>
              <a:t>HttpOnly</a:t>
            </a:r>
            <a:r>
              <a:rPr lang="en-US" sz="2800" dirty="0">
                <a:solidFill>
                  <a:srgbClr val="FF0000"/>
                </a:solidFill>
                <a:cs typeface="Arial" panose="020B0604020202020204" pitchFamily="34" charset="0"/>
              </a:rPr>
              <a:t> cookie attribute enforcement</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Parameter type definitions (such as integer)</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8"/>
          <a:stretch>
            <a:fillRect/>
          </a:stretch>
        </p:blipFill>
        <p:spPr>
          <a:xfrm>
            <a:off x="1664081" y="4737590"/>
            <a:ext cx="1734483" cy="1755284"/>
          </a:xfrm>
          <a:prstGeom prst="rect">
            <a:avLst/>
          </a:prstGeom>
        </p:spPr>
      </p:pic>
      <p:sp>
        <p:nvSpPr>
          <p:cNvPr id="19" name="Rectangle 18">
            <a:extLst>
              <a:ext uri="{FF2B5EF4-FFF2-40B4-BE49-F238E27FC236}">
                <a16:creationId xmlns:a16="http://schemas.microsoft.com/office/drawing/2014/main" id="{308547BE-E24B-46D6-8889-03754E3A423A}"/>
              </a:ext>
            </a:extLst>
          </p:cNvPr>
          <p:cNvSpPr/>
          <p:nvPr/>
        </p:nvSpPr>
        <p:spPr>
          <a:xfrm>
            <a:off x="4877719" y="3666778"/>
            <a:ext cx="1696336" cy="369333"/>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Tree>
    <p:extLst>
      <p:ext uri="{BB962C8B-B14F-4D97-AF65-F5344CB8AC3E}">
        <p14:creationId xmlns:p14="http://schemas.microsoft.com/office/powerpoint/2010/main" val="210995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dirty="0"/>
              <a:t>© 2017 F5 Networks</a:t>
            </a:r>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59</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A7 – Cross Site Scripting (XSS)</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299" y="966883"/>
            <a:ext cx="4610099"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Attack signatures </a:t>
            </a:r>
            <a:r>
              <a:rPr lang="en-US" sz="2400" dirty="0">
                <a:cs typeface="Arial" panose="020B0604020202020204" pitchFamily="34" charset="0"/>
              </a:rPr>
              <a:t>(“Cross Site Scripting (XSS)”)</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Parameter meta characters</a:t>
            </a:r>
          </a:p>
          <a:p>
            <a:pPr marL="463550" indent="-463550">
              <a:lnSpc>
                <a:spcPct val="90000"/>
              </a:lnSpc>
              <a:spcBef>
                <a:spcPts val="1000"/>
              </a:spcBef>
              <a:buClr>
                <a:schemeClr val="accent5"/>
              </a:buClr>
              <a:buFont typeface="Arial" charset="0"/>
              <a:buChar char="•"/>
            </a:pPr>
            <a:r>
              <a:rPr lang="en-US" sz="2800" dirty="0" err="1">
                <a:cs typeface="Arial" panose="020B0604020202020204" pitchFamily="34" charset="0"/>
              </a:rPr>
              <a:t>HttpOnly</a:t>
            </a:r>
            <a:r>
              <a:rPr lang="en-US" sz="2800" dirty="0">
                <a:cs typeface="Arial" panose="020B0604020202020204" pitchFamily="34" charset="0"/>
              </a:rPr>
              <a:t> cookie attribute enforcement</a:t>
            </a:r>
          </a:p>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Parameter type definitions (such as integer)</a:t>
            </a:r>
          </a:p>
        </p:txBody>
      </p:sp>
      <p:sp>
        <p:nvSpPr>
          <p:cNvPr id="25" name="Rectangle 24">
            <a:extLst>
              <a:ext uri="{FF2B5EF4-FFF2-40B4-BE49-F238E27FC236}">
                <a16:creationId xmlns:a16="http://schemas.microsoft.com/office/drawing/2014/main" id="{6CF82C37-44C2-49A3-8ED6-EED6B0F13445}"/>
              </a:ext>
            </a:extLst>
          </p:cNvPr>
          <p:cNvSpPr/>
          <p:nvPr/>
        </p:nvSpPr>
        <p:spPr>
          <a:xfrm>
            <a:off x="6650953" y="1434352"/>
            <a:ext cx="1470992" cy="26835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7"/>
          <a:stretch>
            <a:fillRect/>
          </a:stretch>
        </p:blipFill>
        <p:spPr>
          <a:xfrm>
            <a:off x="1664081" y="4737590"/>
            <a:ext cx="1734483" cy="1755284"/>
          </a:xfrm>
          <a:prstGeom prst="rect">
            <a:avLst/>
          </a:prstGeom>
        </p:spPr>
      </p:pic>
      <p:sp>
        <p:nvSpPr>
          <p:cNvPr id="19" name="Rectangle 18">
            <a:extLst>
              <a:ext uri="{FF2B5EF4-FFF2-40B4-BE49-F238E27FC236}">
                <a16:creationId xmlns:a16="http://schemas.microsoft.com/office/drawing/2014/main" id="{308547BE-E24B-46D6-8889-03754E3A423A}"/>
              </a:ext>
            </a:extLst>
          </p:cNvPr>
          <p:cNvSpPr/>
          <p:nvPr/>
        </p:nvSpPr>
        <p:spPr>
          <a:xfrm>
            <a:off x="7662560" y="1802967"/>
            <a:ext cx="917559" cy="369333"/>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22" name="Picture 21">
            <a:extLst>
              <a:ext uri="{FF2B5EF4-FFF2-40B4-BE49-F238E27FC236}">
                <a16:creationId xmlns:a16="http://schemas.microsoft.com/office/drawing/2014/main" id="{6D23F280-0442-4916-8FE6-07F45A179764}"/>
              </a:ext>
            </a:extLst>
          </p:cNvPr>
          <p:cNvPicPr>
            <a:picLocks noChangeAspect="1"/>
          </p:cNvPicPr>
          <p:nvPr/>
        </p:nvPicPr>
        <p:blipFill>
          <a:blip r:embed="rId8"/>
          <a:stretch>
            <a:fillRect/>
          </a:stretch>
        </p:blipFill>
        <p:spPr>
          <a:xfrm>
            <a:off x="5169883" y="1331580"/>
            <a:ext cx="5616852" cy="5271479"/>
          </a:xfrm>
          <a:prstGeom prst="rect">
            <a:avLst/>
          </a:prstGeom>
        </p:spPr>
      </p:pic>
      <p:sp>
        <p:nvSpPr>
          <p:cNvPr id="23" name="Rectangle 22">
            <a:extLst>
              <a:ext uri="{FF2B5EF4-FFF2-40B4-BE49-F238E27FC236}">
                <a16:creationId xmlns:a16="http://schemas.microsoft.com/office/drawing/2014/main" id="{494FF8BF-A8E3-4BDF-B069-E5329EA578B0}"/>
              </a:ext>
            </a:extLst>
          </p:cNvPr>
          <p:cNvSpPr/>
          <p:nvPr/>
        </p:nvSpPr>
        <p:spPr>
          <a:xfrm>
            <a:off x="7060782" y="5054315"/>
            <a:ext cx="3038673" cy="369333"/>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4" name="Rectangle 23">
            <a:extLst>
              <a:ext uri="{FF2B5EF4-FFF2-40B4-BE49-F238E27FC236}">
                <a16:creationId xmlns:a16="http://schemas.microsoft.com/office/drawing/2014/main" id="{B78CAB91-8451-44E9-902F-658AD6BAF9A7}"/>
              </a:ext>
            </a:extLst>
          </p:cNvPr>
          <p:cNvSpPr/>
          <p:nvPr/>
        </p:nvSpPr>
        <p:spPr>
          <a:xfrm>
            <a:off x="5098443" y="1014166"/>
            <a:ext cx="6450330" cy="369332"/>
          </a:xfrm>
          <a:prstGeom prst="rect">
            <a:avLst/>
          </a:prstGeom>
        </p:spPr>
        <p:txBody>
          <a:bodyPr wrap="square">
            <a:spAutoFit/>
          </a:bodyPr>
          <a:lstStyle/>
          <a:p>
            <a:r>
              <a:rPr lang="en-US" dirty="0"/>
              <a:t>Security  ››  Application Security : Parameters</a:t>
            </a:r>
          </a:p>
        </p:txBody>
      </p:sp>
    </p:spTree>
    <p:extLst>
      <p:ext uri="{BB962C8B-B14F-4D97-AF65-F5344CB8AC3E}">
        <p14:creationId xmlns:p14="http://schemas.microsoft.com/office/powerpoint/2010/main" val="305606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6</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LTM: IP Intelligence</a:t>
            </a:r>
          </a:p>
        </p:txBody>
      </p:sp>
      <p:grpSp>
        <p:nvGrpSpPr>
          <p:cNvPr id="5" name="Group 4">
            <a:extLst>
              <a:ext uri="{FF2B5EF4-FFF2-40B4-BE49-F238E27FC236}">
                <a16:creationId xmlns:a16="http://schemas.microsoft.com/office/drawing/2014/main" id="{DBEA0ADB-9BEA-4F1D-A87E-0AF207C6ED43}"/>
              </a:ext>
            </a:extLst>
          </p:cNvPr>
          <p:cNvGrpSpPr/>
          <p:nvPr/>
        </p:nvGrpSpPr>
        <p:grpSpPr>
          <a:xfrm>
            <a:off x="11062555" y="102928"/>
            <a:ext cx="1037709" cy="1069803"/>
            <a:chOff x="852727" y="2000036"/>
            <a:chExt cx="2771775" cy="2857500"/>
          </a:xfrm>
        </p:grpSpPr>
        <p:grpSp>
          <p:nvGrpSpPr>
            <p:cNvPr id="6" name="Group 5">
              <a:extLst>
                <a:ext uri="{FF2B5EF4-FFF2-40B4-BE49-F238E27FC236}">
                  <a16:creationId xmlns:a16="http://schemas.microsoft.com/office/drawing/2014/main" id="{41E1C4F6-945B-4DFA-B7DD-6844DD94A409}"/>
                </a:ext>
              </a:extLst>
            </p:cNvPr>
            <p:cNvGrpSpPr/>
            <p:nvPr/>
          </p:nvGrpSpPr>
          <p:grpSpPr>
            <a:xfrm>
              <a:off x="852727" y="2000036"/>
              <a:ext cx="2771775" cy="2857500"/>
              <a:chOff x="852727" y="755436"/>
              <a:chExt cx="2771775" cy="2857500"/>
            </a:xfrm>
          </p:grpSpPr>
          <p:pic>
            <p:nvPicPr>
              <p:cNvPr id="9" name="Picture 8">
                <a:extLst>
                  <a:ext uri="{FF2B5EF4-FFF2-40B4-BE49-F238E27FC236}">
                    <a16:creationId xmlns:a16="http://schemas.microsoft.com/office/drawing/2014/main" id="{4A927AE3-19AB-4BE7-8260-727CEFF7C3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10" name="Picture 9">
                <a:extLst>
                  <a:ext uri="{FF2B5EF4-FFF2-40B4-BE49-F238E27FC236}">
                    <a16:creationId xmlns:a16="http://schemas.microsoft.com/office/drawing/2014/main" id="{47F792E0-0FC6-40D4-AAFE-B0C69EECB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7" name="Picture 6">
              <a:extLst>
                <a:ext uri="{FF2B5EF4-FFF2-40B4-BE49-F238E27FC236}">
                  <a16:creationId xmlns:a16="http://schemas.microsoft.com/office/drawing/2014/main" id="{333D37F0-008C-41A5-A0DC-009AAE1204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888800F-3E45-40B1-8A93-08B248A2AB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pic>
        <p:nvPicPr>
          <p:cNvPr id="11" name="Picture 10">
            <a:extLst>
              <a:ext uri="{FF2B5EF4-FFF2-40B4-BE49-F238E27FC236}">
                <a16:creationId xmlns:a16="http://schemas.microsoft.com/office/drawing/2014/main" id="{2C224E89-BCDA-4325-B0D5-84CF845EB7A7}"/>
              </a:ext>
            </a:extLst>
          </p:cNvPr>
          <p:cNvPicPr>
            <a:picLocks noChangeAspect="1"/>
          </p:cNvPicPr>
          <p:nvPr/>
        </p:nvPicPr>
        <p:blipFill>
          <a:blip r:embed="rId7"/>
          <a:stretch>
            <a:fillRect/>
          </a:stretch>
        </p:blipFill>
        <p:spPr>
          <a:xfrm>
            <a:off x="650283" y="1215198"/>
            <a:ext cx="4889767" cy="3720899"/>
          </a:xfrm>
          <a:prstGeom prst="rect">
            <a:avLst/>
          </a:prstGeom>
        </p:spPr>
      </p:pic>
      <p:grpSp>
        <p:nvGrpSpPr>
          <p:cNvPr id="27" name="Group 26">
            <a:extLst>
              <a:ext uri="{FF2B5EF4-FFF2-40B4-BE49-F238E27FC236}">
                <a16:creationId xmlns:a16="http://schemas.microsoft.com/office/drawing/2014/main" id="{6B416E7B-A29E-4708-9FCB-FBB0ED7EA42B}"/>
              </a:ext>
            </a:extLst>
          </p:cNvPr>
          <p:cNvGrpSpPr/>
          <p:nvPr/>
        </p:nvGrpSpPr>
        <p:grpSpPr>
          <a:xfrm>
            <a:off x="5726903" y="1293351"/>
            <a:ext cx="5513203" cy="764294"/>
            <a:chOff x="5726903" y="1293351"/>
            <a:chExt cx="5513203" cy="764294"/>
          </a:xfrm>
        </p:grpSpPr>
        <p:sp>
          <p:nvSpPr>
            <p:cNvPr id="22" name="Rectangle: Rounded Corners 21">
              <a:extLst>
                <a:ext uri="{FF2B5EF4-FFF2-40B4-BE49-F238E27FC236}">
                  <a16:creationId xmlns:a16="http://schemas.microsoft.com/office/drawing/2014/main" id="{F6F5EBA4-4A86-4637-B846-4B9CEB8C7C03}"/>
                </a:ext>
              </a:extLst>
            </p:cNvPr>
            <p:cNvSpPr/>
            <p:nvPr/>
          </p:nvSpPr>
          <p:spPr>
            <a:xfrm>
              <a:off x="5766120" y="1311595"/>
              <a:ext cx="5473986" cy="6505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3" name="Picture 12">
              <a:extLst>
                <a:ext uri="{FF2B5EF4-FFF2-40B4-BE49-F238E27FC236}">
                  <a16:creationId xmlns:a16="http://schemas.microsoft.com/office/drawing/2014/main" id="{461DD615-F9F8-45CD-A41C-DCCC465EA5F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25216"/>
            <a:stretch/>
          </p:blipFill>
          <p:spPr>
            <a:xfrm>
              <a:off x="5726903" y="1293351"/>
              <a:ext cx="1022005" cy="764294"/>
            </a:xfrm>
            <a:prstGeom prst="rect">
              <a:avLst/>
            </a:prstGeom>
          </p:spPr>
        </p:pic>
      </p:grpSp>
      <p:grpSp>
        <p:nvGrpSpPr>
          <p:cNvPr id="28" name="Group 27">
            <a:extLst>
              <a:ext uri="{FF2B5EF4-FFF2-40B4-BE49-F238E27FC236}">
                <a16:creationId xmlns:a16="http://schemas.microsoft.com/office/drawing/2014/main" id="{F2CECC69-CBF5-4360-B256-90C19D35FA4C}"/>
              </a:ext>
            </a:extLst>
          </p:cNvPr>
          <p:cNvGrpSpPr/>
          <p:nvPr/>
        </p:nvGrpSpPr>
        <p:grpSpPr>
          <a:xfrm>
            <a:off x="5766120" y="1997840"/>
            <a:ext cx="5473986" cy="723224"/>
            <a:chOff x="5766120" y="1997840"/>
            <a:chExt cx="5473986" cy="723224"/>
          </a:xfrm>
        </p:grpSpPr>
        <p:sp>
          <p:nvSpPr>
            <p:cNvPr id="23" name="Rectangle: Rounded Corners 22">
              <a:extLst>
                <a:ext uri="{FF2B5EF4-FFF2-40B4-BE49-F238E27FC236}">
                  <a16:creationId xmlns:a16="http://schemas.microsoft.com/office/drawing/2014/main" id="{B50331E0-E9EF-48A6-8B35-39A7B0857D55}"/>
                </a:ext>
              </a:extLst>
            </p:cNvPr>
            <p:cNvSpPr/>
            <p:nvPr/>
          </p:nvSpPr>
          <p:spPr>
            <a:xfrm>
              <a:off x="5766120" y="2036083"/>
              <a:ext cx="5473986" cy="6505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5" name="Picture 14">
              <a:extLst>
                <a:ext uri="{FF2B5EF4-FFF2-40B4-BE49-F238E27FC236}">
                  <a16:creationId xmlns:a16="http://schemas.microsoft.com/office/drawing/2014/main" id="{88A1C51A-BA98-4D0B-A6A0-924B2DE7165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1560"/>
            <a:stretch/>
          </p:blipFill>
          <p:spPr>
            <a:xfrm>
              <a:off x="5766120" y="1997840"/>
              <a:ext cx="922005" cy="723224"/>
            </a:xfrm>
            <a:prstGeom prst="rect">
              <a:avLst/>
            </a:prstGeom>
          </p:spPr>
        </p:pic>
      </p:grpSp>
      <p:grpSp>
        <p:nvGrpSpPr>
          <p:cNvPr id="29" name="Group 28">
            <a:extLst>
              <a:ext uri="{FF2B5EF4-FFF2-40B4-BE49-F238E27FC236}">
                <a16:creationId xmlns:a16="http://schemas.microsoft.com/office/drawing/2014/main" id="{FD602FFD-3379-4BAA-82F2-AE2DFF7DF1AB}"/>
              </a:ext>
            </a:extLst>
          </p:cNvPr>
          <p:cNvGrpSpPr/>
          <p:nvPr/>
        </p:nvGrpSpPr>
        <p:grpSpPr>
          <a:xfrm>
            <a:off x="5673337" y="2712670"/>
            <a:ext cx="5566769" cy="730822"/>
            <a:chOff x="5673337" y="2712670"/>
            <a:chExt cx="5566769" cy="730822"/>
          </a:xfrm>
        </p:grpSpPr>
        <p:sp>
          <p:nvSpPr>
            <p:cNvPr id="24" name="Rectangle: Rounded Corners 23">
              <a:extLst>
                <a:ext uri="{FF2B5EF4-FFF2-40B4-BE49-F238E27FC236}">
                  <a16:creationId xmlns:a16="http://schemas.microsoft.com/office/drawing/2014/main" id="{1F19632D-99E2-43B4-8809-6E408BA878E6}"/>
                </a:ext>
              </a:extLst>
            </p:cNvPr>
            <p:cNvSpPr/>
            <p:nvPr/>
          </p:nvSpPr>
          <p:spPr>
            <a:xfrm>
              <a:off x="5766120" y="2758030"/>
              <a:ext cx="5473986" cy="6505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7" name="Picture 16">
              <a:extLst>
                <a:ext uri="{FF2B5EF4-FFF2-40B4-BE49-F238E27FC236}">
                  <a16:creationId xmlns:a16="http://schemas.microsoft.com/office/drawing/2014/main" id="{0107650F-57B7-4F0B-A1F8-E49F3C64995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729" t="24595" r="6729" b="78"/>
            <a:stretch/>
          </p:blipFill>
          <p:spPr>
            <a:xfrm>
              <a:off x="5673337" y="2712670"/>
              <a:ext cx="970196" cy="730822"/>
            </a:xfrm>
            <a:prstGeom prst="rect">
              <a:avLst/>
            </a:prstGeom>
          </p:spPr>
        </p:pic>
      </p:grpSp>
      <p:grpSp>
        <p:nvGrpSpPr>
          <p:cNvPr id="30" name="Group 29">
            <a:extLst>
              <a:ext uri="{FF2B5EF4-FFF2-40B4-BE49-F238E27FC236}">
                <a16:creationId xmlns:a16="http://schemas.microsoft.com/office/drawing/2014/main" id="{D3F25B5C-D4EB-4394-B2CC-59CEF3F8AEC8}"/>
              </a:ext>
            </a:extLst>
          </p:cNvPr>
          <p:cNvGrpSpPr/>
          <p:nvPr/>
        </p:nvGrpSpPr>
        <p:grpSpPr>
          <a:xfrm>
            <a:off x="5766120" y="3449993"/>
            <a:ext cx="5473986" cy="683080"/>
            <a:chOff x="5766120" y="3449993"/>
            <a:chExt cx="5473986" cy="683080"/>
          </a:xfrm>
        </p:grpSpPr>
        <p:sp>
          <p:nvSpPr>
            <p:cNvPr id="25" name="Rectangle: Rounded Corners 24">
              <a:extLst>
                <a:ext uri="{FF2B5EF4-FFF2-40B4-BE49-F238E27FC236}">
                  <a16:creationId xmlns:a16="http://schemas.microsoft.com/office/drawing/2014/main" id="{4C542707-FDFE-4D71-B86B-B3A7614D0FD7}"/>
                </a:ext>
              </a:extLst>
            </p:cNvPr>
            <p:cNvSpPr/>
            <p:nvPr/>
          </p:nvSpPr>
          <p:spPr>
            <a:xfrm>
              <a:off x="5766120" y="3482518"/>
              <a:ext cx="5473986" cy="6505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19" name="Picture 18">
              <a:extLst>
                <a:ext uri="{FF2B5EF4-FFF2-40B4-BE49-F238E27FC236}">
                  <a16:creationId xmlns:a16="http://schemas.microsoft.com/office/drawing/2014/main" id="{61881F83-7E05-4264-B487-F22E3559F8F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826264" y="3449993"/>
              <a:ext cx="664342" cy="682340"/>
            </a:xfrm>
            <a:prstGeom prst="rect">
              <a:avLst/>
            </a:prstGeom>
          </p:spPr>
        </p:pic>
      </p:grpSp>
      <p:grpSp>
        <p:nvGrpSpPr>
          <p:cNvPr id="31" name="Group 30">
            <a:extLst>
              <a:ext uri="{FF2B5EF4-FFF2-40B4-BE49-F238E27FC236}">
                <a16:creationId xmlns:a16="http://schemas.microsoft.com/office/drawing/2014/main" id="{D48E1353-CF1D-4446-B09F-EB06D138C0A7}"/>
              </a:ext>
            </a:extLst>
          </p:cNvPr>
          <p:cNvGrpSpPr/>
          <p:nvPr/>
        </p:nvGrpSpPr>
        <p:grpSpPr>
          <a:xfrm>
            <a:off x="5744115" y="4204698"/>
            <a:ext cx="5495991" cy="650555"/>
            <a:chOff x="5744115" y="4204698"/>
            <a:chExt cx="5495991" cy="650555"/>
          </a:xfrm>
        </p:grpSpPr>
        <p:sp>
          <p:nvSpPr>
            <p:cNvPr id="26" name="Rectangle: Rounded Corners 25">
              <a:extLst>
                <a:ext uri="{FF2B5EF4-FFF2-40B4-BE49-F238E27FC236}">
                  <a16:creationId xmlns:a16="http://schemas.microsoft.com/office/drawing/2014/main" id="{3BB3DC66-884A-4660-935B-DC7DC9DC5FC0}"/>
                </a:ext>
              </a:extLst>
            </p:cNvPr>
            <p:cNvSpPr/>
            <p:nvPr/>
          </p:nvSpPr>
          <p:spPr>
            <a:xfrm>
              <a:off x="5766120" y="4204698"/>
              <a:ext cx="5473986" cy="6505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21" name="Picture 20">
              <a:extLst>
                <a:ext uri="{FF2B5EF4-FFF2-40B4-BE49-F238E27FC236}">
                  <a16:creationId xmlns:a16="http://schemas.microsoft.com/office/drawing/2014/main" id="{C70C875C-BC92-4025-A483-C37D79D9A79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44115" y="4261003"/>
              <a:ext cx="828639" cy="565850"/>
            </a:xfrm>
            <a:prstGeom prst="rect">
              <a:avLst/>
            </a:prstGeom>
          </p:spPr>
        </p:pic>
      </p:grpSp>
      <p:pic>
        <p:nvPicPr>
          <p:cNvPr id="33" name="Picture 32">
            <a:extLst>
              <a:ext uri="{FF2B5EF4-FFF2-40B4-BE49-F238E27FC236}">
                <a16:creationId xmlns:a16="http://schemas.microsoft.com/office/drawing/2014/main" id="{14D057E9-D1E8-4B1F-9D6D-A6093877E8C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62200" y="4214746"/>
            <a:ext cx="420823" cy="377576"/>
          </a:xfrm>
          <a:prstGeom prst="rect">
            <a:avLst/>
          </a:prstGeom>
        </p:spPr>
      </p:pic>
      <p:sp>
        <p:nvSpPr>
          <p:cNvPr id="34" name="TextBox 33">
            <a:extLst>
              <a:ext uri="{FF2B5EF4-FFF2-40B4-BE49-F238E27FC236}">
                <a16:creationId xmlns:a16="http://schemas.microsoft.com/office/drawing/2014/main" id="{A301C14B-3473-4B5D-A341-817B80A28150}"/>
              </a:ext>
            </a:extLst>
          </p:cNvPr>
          <p:cNvSpPr txBox="1"/>
          <p:nvPr/>
        </p:nvSpPr>
        <p:spPr>
          <a:xfrm>
            <a:off x="6643533" y="1205256"/>
            <a:ext cx="3097736" cy="867930"/>
          </a:xfrm>
          <a:prstGeom prst="rect">
            <a:avLst/>
          </a:prstGeom>
          <a:noFill/>
        </p:spPr>
        <p:txBody>
          <a:bodyPr wrap="square" lIns="155448" tIns="155448" rIns="155448" bIns="155448" rtlCol="0">
            <a:spAutoFit/>
          </a:bodyPr>
          <a:lstStyle/>
          <a:p>
            <a:r>
              <a:rPr lang="en-US" sz="3600" dirty="0">
                <a:solidFill>
                  <a:schemeClr val="bg1"/>
                </a:solidFill>
                <a:latin typeface="Arial" panose="020B0604020202020204" pitchFamily="34" charset="0"/>
                <a:cs typeface="Arial" panose="020B0604020202020204" pitchFamily="34" charset="0"/>
              </a:rPr>
              <a:t>Phishing</a:t>
            </a:r>
          </a:p>
        </p:txBody>
      </p:sp>
      <p:sp>
        <p:nvSpPr>
          <p:cNvPr id="35" name="TextBox 34">
            <a:extLst>
              <a:ext uri="{FF2B5EF4-FFF2-40B4-BE49-F238E27FC236}">
                <a16:creationId xmlns:a16="http://schemas.microsoft.com/office/drawing/2014/main" id="{4E4A4199-8303-4AC6-9BB9-5918CCDEE5E1}"/>
              </a:ext>
            </a:extLst>
          </p:cNvPr>
          <p:cNvSpPr txBox="1"/>
          <p:nvPr/>
        </p:nvSpPr>
        <p:spPr>
          <a:xfrm>
            <a:off x="6629762" y="1925487"/>
            <a:ext cx="4610343" cy="867930"/>
          </a:xfrm>
          <a:prstGeom prst="rect">
            <a:avLst/>
          </a:prstGeom>
          <a:noFill/>
        </p:spPr>
        <p:txBody>
          <a:bodyPr wrap="square" lIns="155448" tIns="155448" rIns="155448" bIns="155448" rtlCol="0">
            <a:spAutoFit/>
          </a:bodyPr>
          <a:lstStyle/>
          <a:p>
            <a:r>
              <a:rPr lang="en-US" sz="3600" dirty="0">
                <a:solidFill>
                  <a:schemeClr val="bg1"/>
                </a:solidFill>
                <a:latin typeface="Arial" panose="020B0604020202020204" pitchFamily="34" charset="0"/>
                <a:cs typeface="Arial" panose="020B0604020202020204" pitchFamily="34" charset="0"/>
              </a:rPr>
              <a:t>Denial of Service</a:t>
            </a:r>
          </a:p>
        </p:txBody>
      </p:sp>
      <p:sp>
        <p:nvSpPr>
          <p:cNvPr id="36" name="TextBox 35">
            <a:extLst>
              <a:ext uri="{FF2B5EF4-FFF2-40B4-BE49-F238E27FC236}">
                <a16:creationId xmlns:a16="http://schemas.microsoft.com/office/drawing/2014/main" id="{99F0CF32-32C5-4465-B778-7C3D3CC2FAAD}"/>
              </a:ext>
            </a:extLst>
          </p:cNvPr>
          <p:cNvSpPr txBox="1"/>
          <p:nvPr/>
        </p:nvSpPr>
        <p:spPr>
          <a:xfrm>
            <a:off x="6623894" y="2637518"/>
            <a:ext cx="3097736" cy="867930"/>
          </a:xfrm>
          <a:prstGeom prst="rect">
            <a:avLst/>
          </a:prstGeom>
          <a:noFill/>
        </p:spPr>
        <p:txBody>
          <a:bodyPr wrap="square" lIns="155448" tIns="155448" rIns="155448" bIns="155448" rtlCol="0">
            <a:spAutoFit/>
          </a:bodyPr>
          <a:lstStyle/>
          <a:p>
            <a:r>
              <a:rPr lang="en-US" sz="3600" dirty="0">
                <a:solidFill>
                  <a:schemeClr val="bg1"/>
                </a:solidFill>
                <a:latin typeface="Arial" panose="020B0604020202020204" pitchFamily="34" charset="0"/>
                <a:cs typeface="Arial" panose="020B0604020202020204" pitchFamily="34" charset="0"/>
              </a:rPr>
              <a:t>Botnets</a:t>
            </a:r>
          </a:p>
        </p:txBody>
      </p:sp>
      <p:sp>
        <p:nvSpPr>
          <p:cNvPr id="37" name="TextBox 36">
            <a:extLst>
              <a:ext uri="{FF2B5EF4-FFF2-40B4-BE49-F238E27FC236}">
                <a16:creationId xmlns:a16="http://schemas.microsoft.com/office/drawing/2014/main" id="{52958448-6EFC-4B1A-88E8-F50F9D26DB85}"/>
              </a:ext>
            </a:extLst>
          </p:cNvPr>
          <p:cNvSpPr txBox="1"/>
          <p:nvPr/>
        </p:nvSpPr>
        <p:spPr>
          <a:xfrm>
            <a:off x="6623893" y="3346816"/>
            <a:ext cx="4638217" cy="867930"/>
          </a:xfrm>
          <a:prstGeom prst="rect">
            <a:avLst/>
          </a:prstGeom>
          <a:noFill/>
        </p:spPr>
        <p:txBody>
          <a:bodyPr wrap="square" lIns="155448" tIns="155448" rIns="155448" bIns="155448" rtlCol="0">
            <a:spAutoFit/>
          </a:bodyPr>
          <a:lstStyle/>
          <a:p>
            <a:r>
              <a:rPr lang="en-US" sz="3600" dirty="0">
                <a:solidFill>
                  <a:schemeClr val="bg1"/>
                </a:solidFill>
                <a:latin typeface="Arial" panose="020B0604020202020204" pitchFamily="34" charset="0"/>
                <a:cs typeface="Arial" panose="020B0604020202020204" pitchFamily="34" charset="0"/>
              </a:rPr>
              <a:t>Anonymous Proxies</a:t>
            </a:r>
          </a:p>
        </p:txBody>
      </p:sp>
      <p:sp>
        <p:nvSpPr>
          <p:cNvPr id="38" name="TextBox 37">
            <a:extLst>
              <a:ext uri="{FF2B5EF4-FFF2-40B4-BE49-F238E27FC236}">
                <a16:creationId xmlns:a16="http://schemas.microsoft.com/office/drawing/2014/main" id="{5826AEB1-2F97-45E2-9E4F-2E758E7134F1}"/>
              </a:ext>
            </a:extLst>
          </p:cNvPr>
          <p:cNvSpPr txBox="1"/>
          <p:nvPr/>
        </p:nvSpPr>
        <p:spPr>
          <a:xfrm>
            <a:off x="6623894" y="4081843"/>
            <a:ext cx="3097736" cy="867930"/>
          </a:xfrm>
          <a:prstGeom prst="rect">
            <a:avLst/>
          </a:prstGeom>
          <a:noFill/>
        </p:spPr>
        <p:txBody>
          <a:bodyPr wrap="square" lIns="155448" tIns="155448" rIns="155448" bIns="155448" rtlCol="0">
            <a:spAutoFit/>
          </a:bodyPr>
          <a:lstStyle/>
          <a:p>
            <a:r>
              <a:rPr lang="en-US" sz="3600" dirty="0">
                <a:solidFill>
                  <a:schemeClr val="bg1"/>
                </a:solidFill>
                <a:latin typeface="Arial" panose="020B0604020202020204" pitchFamily="34" charset="0"/>
                <a:cs typeface="Arial" panose="020B0604020202020204" pitchFamily="34" charset="0"/>
              </a:rPr>
              <a:t>Scanners</a:t>
            </a:r>
          </a:p>
        </p:txBody>
      </p:sp>
      <p:sp>
        <p:nvSpPr>
          <p:cNvPr id="39" name="Text Placeholder 4">
            <a:extLst>
              <a:ext uri="{FF2B5EF4-FFF2-40B4-BE49-F238E27FC236}">
                <a16:creationId xmlns:a16="http://schemas.microsoft.com/office/drawing/2014/main" id="{57D1B3B3-5FDC-461F-81BA-120E094D59E8}"/>
              </a:ext>
            </a:extLst>
          </p:cNvPr>
          <p:cNvSpPr txBox="1">
            <a:spLocks/>
          </p:cNvSpPr>
          <p:nvPr/>
        </p:nvSpPr>
        <p:spPr>
          <a:xfrm>
            <a:off x="477521" y="4855253"/>
            <a:ext cx="7270818" cy="1503957"/>
          </a:xfrm>
          <a:prstGeom prst="rect">
            <a:avLst/>
          </a:prstGeom>
        </p:spPr>
        <p:txBody>
          <a:bodyPr vert="horz" lIns="155448" tIns="155448" rIns="155448" bIns="155448" rtlCol="0">
            <a:noAutofit/>
          </a:bodyPr>
          <a:lstStyle>
            <a:lvl1pPr marL="463550" indent="-463550">
              <a:lnSpc>
                <a:spcPct val="90000"/>
              </a:lnSpc>
              <a:spcBef>
                <a:spcPts val="1000"/>
              </a:spcBef>
              <a:buClr>
                <a:schemeClr val="accent5"/>
              </a:buClr>
              <a:buFont typeface="Arial" charset="0"/>
              <a:buChar char="•"/>
              <a:tabLst/>
              <a:defRPr lang="en-US" sz="3200" b="0">
                <a:gradFill>
                  <a:gsLst>
                    <a:gs pos="0">
                      <a:schemeClr val="tx1"/>
                    </a:gs>
                    <a:gs pos="100000">
                      <a:schemeClr val="tx1"/>
                    </a:gs>
                  </a:gsLst>
                  <a:lin ang="5400000" scaled="1"/>
                </a:gradFill>
                <a:cs typeface="Arial" panose="020B0604020202020204" pitchFamily="34" charset="0"/>
              </a:defRPr>
            </a:lvl1pPr>
            <a:lvl2pPr marL="463550" indent="-463550">
              <a:lnSpc>
                <a:spcPct val="90000"/>
              </a:lnSpc>
              <a:spcBef>
                <a:spcPts val="500"/>
              </a:spcBef>
              <a:buClr>
                <a:schemeClr val="accent5"/>
              </a:buClr>
              <a:buFont typeface="Arial" charset="0"/>
              <a:buChar char="•"/>
              <a:tabLst/>
              <a:defRPr lang="en-US" sz="2400">
                <a:gradFill>
                  <a:gsLst>
                    <a:gs pos="100000">
                      <a:schemeClr val="tx1">
                        <a:lumMod val="65000"/>
                      </a:schemeClr>
                    </a:gs>
                    <a:gs pos="0">
                      <a:schemeClr val="tx1">
                        <a:lumMod val="65000"/>
                      </a:schemeClr>
                    </a:gs>
                  </a:gsLst>
                  <a:lin ang="5400000" scaled="1"/>
                </a:gradFill>
                <a:cs typeface="Arial" panose="020B0604020202020204" pitchFamily="34" charset="0"/>
              </a:defRPr>
            </a:lvl2pPr>
            <a:lvl3pPr marL="463550" indent="-463550">
              <a:lnSpc>
                <a:spcPct val="90000"/>
              </a:lnSpc>
              <a:spcBef>
                <a:spcPts val="500"/>
              </a:spcBef>
              <a:buClr>
                <a:schemeClr val="accent5"/>
              </a:buClr>
              <a:buFont typeface="Arial" charset="0"/>
              <a:buChar char="•"/>
              <a:tabLst/>
              <a:defRPr lang="en-US" sz="2000">
                <a:gradFill>
                  <a:gsLst>
                    <a:gs pos="100000">
                      <a:schemeClr val="tx1">
                        <a:lumMod val="65000"/>
                      </a:schemeClr>
                    </a:gs>
                    <a:gs pos="0">
                      <a:schemeClr val="tx1">
                        <a:lumMod val="65000"/>
                      </a:schemeClr>
                    </a:gs>
                  </a:gsLst>
                  <a:lin ang="5400000" scaled="1"/>
                </a:gradFill>
                <a:cs typeface="Arial" panose="020B0604020202020204" pitchFamily="34" charset="0"/>
              </a:defRPr>
            </a:lvl3pPr>
            <a:lvl4pPr marL="463550" indent="-463550">
              <a:lnSpc>
                <a:spcPct val="90000"/>
              </a:lnSpc>
              <a:spcBef>
                <a:spcPts val="500"/>
              </a:spcBef>
              <a:buClr>
                <a:schemeClr val="accent5"/>
              </a:buClr>
              <a:buFont typeface="Arial" charset="0"/>
              <a:buChar char="•"/>
              <a:tabLst/>
              <a:defRPr lang="en-US">
                <a:gradFill>
                  <a:gsLst>
                    <a:gs pos="100000">
                      <a:schemeClr val="tx1">
                        <a:lumMod val="65000"/>
                      </a:schemeClr>
                    </a:gs>
                    <a:gs pos="0">
                      <a:schemeClr val="tx1">
                        <a:lumMod val="65000"/>
                      </a:schemeClr>
                    </a:gs>
                  </a:gsLst>
                  <a:lin ang="5400000" scaled="1"/>
                </a:gradFill>
                <a:cs typeface="Arial" panose="020B0604020202020204" pitchFamily="34" charset="0"/>
              </a:defRPr>
            </a:lvl4pPr>
            <a:lvl5pPr marL="463550" indent="-463550">
              <a:lnSpc>
                <a:spcPct val="90000"/>
              </a:lnSpc>
              <a:spcBef>
                <a:spcPts val="500"/>
              </a:spcBef>
              <a:buClr>
                <a:schemeClr val="accent5"/>
              </a:buClr>
              <a:buFont typeface="Arial" charset="0"/>
              <a:buChar char="•"/>
              <a:tabLst/>
              <a:defRPr lang="en-US">
                <a:gradFill>
                  <a:gsLst>
                    <a:gs pos="100000">
                      <a:schemeClr val="tx1">
                        <a:lumMod val="65000"/>
                      </a:schemeClr>
                    </a:gs>
                    <a:gs pos="0">
                      <a:schemeClr val="tx1">
                        <a:lumMod val="65000"/>
                      </a:schemeClr>
                    </a:gs>
                  </a:gsLst>
                  <a:lin ang="5400000" scaled="1"/>
                </a:gradFill>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Threat Intelligence Feed</a:t>
            </a:r>
          </a:p>
          <a:p>
            <a:r>
              <a:rPr lang="en-US" dirty="0"/>
              <a:t>Subscription Service</a:t>
            </a:r>
          </a:p>
          <a:p>
            <a:r>
              <a:rPr lang="en-US" dirty="0"/>
              <a:t>Can be leveraged in all F5 modules</a:t>
            </a:r>
          </a:p>
        </p:txBody>
      </p:sp>
    </p:spTree>
    <p:extLst>
      <p:ext uri="{BB962C8B-B14F-4D97-AF65-F5344CB8AC3E}">
        <p14:creationId xmlns:p14="http://schemas.microsoft.com/office/powerpoint/2010/main" val="197898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038F9D1B-1484-4C6E-BBD8-6F7D3206B9FD}"/>
              </a:ext>
            </a:extLst>
          </p:cNvPr>
          <p:cNvSpPr/>
          <p:nvPr/>
        </p:nvSpPr>
        <p:spPr>
          <a:xfrm>
            <a:off x="3939869" y="1111136"/>
            <a:ext cx="7683626" cy="5133975"/>
          </a:xfrm>
          <a:prstGeom prst="roundRect">
            <a:avLst>
              <a:gd name="adj" fmla="val 4887"/>
            </a:avLst>
          </a:prstGeom>
          <a:solidFill>
            <a:schemeClr val="tx1"/>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7" name="Rectangle: Rounded Corners 16">
            <a:extLst>
              <a:ext uri="{FF2B5EF4-FFF2-40B4-BE49-F238E27FC236}">
                <a16:creationId xmlns:a16="http://schemas.microsoft.com/office/drawing/2014/main" id="{BFEE828F-B130-4167-B39E-F35132C9284F}"/>
              </a:ext>
            </a:extLst>
          </p:cNvPr>
          <p:cNvSpPr/>
          <p:nvPr/>
        </p:nvSpPr>
        <p:spPr>
          <a:xfrm>
            <a:off x="290878" y="1111137"/>
            <a:ext cx="4312262" cy="5133975"/>
          </a:xfrm>
          <a:prstGeom prst="roundRect">
            <a:avLst>
              <a:gd name="adj" fmla="val 4887"/>
            </a:avLst>
          </a:prstGeom>
          <a:solidFill>
            <a:schemeClr val="bg2"/>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60</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A8 – Insecure Deserialization</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297839" y="1123792"/>
            <a:ext cx="4305300" cy="3785652"/>
          </a:xfrm>
          <a:prstGeom prst="rect">
            <a:avLst/>
          </a:prstGeom>
        </p:spPr>
        <p:txBody>
          <a:bodyPr wrap="square">
            <a:spAutoFit/>
          </a:bodyPr>
          <a:lstStyle/>
          <a:p>
            <a:r>
              <a:rPr lang="en-US" sz="2400" dirty="0"/>
              <a:t>Some tools can discover </a:t>
            </a:r>
            <a:r>
              <a:rPr lang="en-US" sz="2400" dirty="0">
                <a:solidFill>
                  <a:srgbClr val="FF0000"/>
                </a:solidFill>
              </a:rPr>
              <a:t>deserialization</a:t>
            </a:r>
            <a:r>
              <a:rPr lang="en-US" sz="2400" dirty="0"/>
              <a:t> flaws, but </a:t>
            </a:r>
          </a:p>
          <a:p>
            <a:r>
              <a:rPr lang="en-US" sz="2400" dirty="0"/>
              <a:t>human assistance is frequently needed to validate </a:t>
            </a:r>
          </a:p>
          <a:p>
            <a:r>
              <a:rPr lang="en-US" sz="2400" dirty="0"/>
              <a:t>the problem. It is expected that prevalence data for </a:t>
            </a:r>
          </a:p>
          <a:p>
            <a:r>
              <a:rPr lang="en-US" sz="2400" dirty="0"/>
              <a:t>deserialization flaws will increase as tooling is </a:t>
            </a:r>
          </a:p>
          <a:p>
            <a:r>
              <a:rPr lang="en-US" sz="2400" dirty="0"/>
              <a:t>developed to help identify and address it.</a:t>
            </a:r>
          </a:p>
        </p:txBody>
      </p:sp>
      <p:pic>
        <p:nvPicPr>
          <p:cNvPr id="6" name="Picture 5">
            <a:extLst>
              <a:ext uri="{FF2B5EF4-FFF2-40B4-BE49-F238E27FC236}">
                <a16:creationId xmlns:a16="http://schemas.microsoft.com/office/drawing/2014/main" id="{67AF3D4E-9ED9-4D3D-9A0A-EC6768E16C7F}"/>
              </a:ext>
            </a:extLst>
          </p:cNvPr>
          <p:cNvPicPr>
            <a:picLocks noChangeAspect="1"/>
          </p:cNvPicPr>
          <p:nvPr/>
        </p:nvPicPr>
        <p:blipFill>
          <a:blip r:embed="rId7"/>
          <a:stretch>
            <a:fillRect/>
          </a:stretch>
        </p:blipFill>
        <p:spPr>
          <a:xfrm>
            <a:off x="4717431" y="1204912"/>
            <a:ext cx="6649904" cy="4937210"/>
          </a:xfrm>
          <a:prstGeom prst="rect">
            <a:avLst/>
          </a:prstGeom>
        </p:spPr>
      </p:pic>
      <p:pic>
        <p:nvPicPr>
          <p:cNvPr id="8" name="Picture 7">
            <a:extLst>
              <a:ext uri="{FF2B5EF4-FFF2-40B4-BE49-F238E27FC236}">
                <a16:creationId xmlns:a16="http://schemas.microsoft.com/office/drawing/2014/main" id="{0EF9BDB9-0E85-48F0-82D2-EC9B05391A41}"/>
              </a:ext>
            </a:extLst>
          </p:cNvPr>
          <p:cNvPicPr>
            <a:picLocks noChangeAspect="1"/>
          </p:cNvPicPr>
          <p:nvPr/>
        </p:nvPicPr>
        <p:blipFill>
          <a:blip r:embed="rId8"/>
          <a:stretch>
            <a:fillRect/>
          </a:stretch>
        </p:blipFill>
        <p:spPr>
          <a:xfrm>
            <a:off x="1394884" y="5157207"/>
            <a:ext cx="1550446" cy="984915"/>
          </a:xfrm>
          <a:prstGeom prst="rect">
            <a:avLst/>
          </a:prstGeom>
        </p:spPr>
      </p:pic>
    </p:spTree>
    <p:extLst>
      <p:ext uri="{BB962C8B-B14F-4D97-AF65-F5344CB8AC3E}">
        <p14:creationId xmlns:p14="http://schemas.microsoft.com/office/powerpoint/2010/main" val="394758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B8BA7F-2CCF-48E8-A004-ED85057F944C}"/>
              </a:ext>
            </a:extLst>
          </p:cNvPr>
          <p:cNvPicPr>
            <a:picLocks noChangeAspect="1"/>
          </p:cNvPicPr>
          <p:nvPr/>
        </p:nvPicPr>
        <p:blipFill>
          <a:blip r:embed="rId3"/>
          <a:stretch>
            <a:fillRect/>
          </a:stretch>
        </p:blipFill>
        <p:spPr>
          <a:xfrm>
            <a:off x="5172580" y="1540762"/>
            <a:ext cx="6194755" cy="1400977"/>
          </a:xfrm>
          <a:prstGeom prst="rect">
            <a:avLst/>
          </a:prstGeom>
        </p:spPr>
      </p:pic>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61</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dirty="0">
                <a:gradFill>
                  <a:gsLst>
                    <a:gs pos="0">
                      <a:srgbClr val="FFFFFF"/>
                    </a:gs>
                    <a:gs pos="100000">
                      <a:srgbClr val="FFFFFF"/>
                    </a:gs>
                  </a:gsLst>
                  <a:lin ang="5400000" scaled="1"/>
                </a:gradFill>
              </a:rPr>
              <a:t>A8 – Insecure Deserialization</a:t>
            </a:r>
            <a:endParaRPr lang="en-US"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706852"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Attack Signatures (“Server Side Code Injection”)</a:t>
            </a:r>
            <a:endParaRPr lang="en-US" sz="2400" dirty="0">
              <a:solidFill>
                <a:srgbClr val="FF0000"/>
              </a:solidFill>
              <a:cs typeface="Arial" panose="020B0604020202020204" pitchFamily="34" charset="0"/>
            </a:endParaRPr>
          </a:p>
        </p:txBody>
      </p:sp>
      <p:sp>
        <p:nvSpPr>
          <p:cNvPr id="25" name="Rectangle 24">
            <a:extLst>
              <a:ext uri="{FF2B5EF4-FFF2-40B4-BE49-F238E27FC236}">
                <a16:creationId xmlns:a16="http://schemas.microsoft.com/office/drawing/2014/main" id="{6CF82C37-44C2-49A3-8ED6-EED6B0F13445}"/>
              </a:ext>
            </a:extLst>
          </p:cNvPr>
          <p:cNvSpPr/>
          <p:nvPr/>
        </p:nvSpPr>
        <p:spPr>
          <a:xfrm>
            <a:off x="6448453" y="2718728"/>
            <a:ext cx="1819647" cy="26835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8"/>
          <a:stretch>
            <a:fillRect/>
          </a:stretch>
        </p:blipFill>
        <p:spPr>
          <a:xfrm>
            <a:off x="1664081" y="4737590"/>
            <a:ext cx="1734483" cy="1755284"/>
          </a:xfrm>
          <a:prstGeom prst="rect">
            <a:avLst/>
          </a:prstGeom>
        </p:spPr>
      </p:pic>
      <p:sp>
        <p:nvSpPr>
          <p:cNvPr id="18" name="Rectangle 17">
            <a:extLst>
              <a:ext uri="{FF2B5EF4-FFF2-40B4-BE49-F238E27FC236}">
                <a16:creationId xmlns:a16="http://schemas.microsoft.com/office/drawing/2014/main" id="{42792494-C9C9-4B5E-8ACE-63D94B7B1C49}"/>
              </a:ext>
            </a:extLst>
          </p:cNvPr>
          <p:cNvSpPr/>
          <p:nvPr/>
        </p:nvSpPr>
        <p:spPr>
          <a:xfrm>
            <a:off x="5035617" y="1091108"/>
            <a:ext cx="7385651" cy="369332"/>
          </a:xfrm>
          <a:prstGeom prst="rect">
            <a:avLst/>
          </a:prstGeom>
        </p:spPr>
        <p:txBody>
          <a:bodyPr wrap="square">
            <a:spAutoFit/>
          </a:bodyPr>
          <a:lstStyle/>
          <a:p>
            <a:r>
              <a:rPr lang="en-US" dirty="0"/>
              <a:t>Security  ››  Application Security : Attack Signatures</a:t>
            </a:r>
          </a:p>
        </p:txBody>
      </p:sp>
      <p:pic>
        <p:nvPicPr>
          <p:cNvPr id="8" name="Picture 7">
            <a:extLst>
              <a:ext uri="{FF2B5EF4-FFF2-40B4-BE49-F238E27FC236}">
                <a16:creationId xmlns:a16="http://schemas.microsoft.com/office/drawing/2014/main" id="{0BDCD1FB-806D-4E1E-AC4F-2A5753E1FC16}"/>
              </a:ext>
            </a:extLst>
          </p:cNvPr>
          <p:cNvPicPr>
            <a:picLocks noChangeAspect="1"/>
          </p:cNvPicPr>
          <p:nvPr/>
        </p:nvPicPr>
        <p:blipFill>
          <a:blip r:embed="rId9"/>
          <a:stretch>
            <a:fillRect/>
          </a:stretch>
        </p:blipFill>
        <p:spPr>
          <a:xfrm>
            <a:off x="5172580" y="3122688"/>
            <a:ext cx="6235402" cy="2708121"/>
          </a:xfrm>
          <a:prstGeom prst="rect">
            <a:avLst/>
          </a:prstGeom>
        </p:spPr>
      </p:pic>
    </p:spTree>
    <p:extLst>
      <p:ext uri="{BB962C8B-B14F-4D97-AF65-F5344CB8AC3E}">
        <p14:creationId xmlns:p14="http://schemas.microsoft.com/office/powerpoint/2010/main" val="176950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038F9D1B-1484-4C6E-BBD8-6F7D3206B9FD}"/>
              </a:ext>
            </a:extLst>
          </p:cNvPr>
          <p:cNvSpPr/>
          <p:nvPr/>
        </p:nvSpPr>
        <p:spPr>
          <a:xfrm>
            <a:off x="3939869" y="1111136"/>
            <a:ext cx="7683626" cy="5133975"/>
          </a:xfrm>
          <a:prstGeom prst="roundRect">
            <a:avLst>
              <a:gd name="adj" fmla="val 4887"/>
            </a:avLst>
          </a:prstGeom>
          <a:solidFill>
            <a:schemeClr val="tx1"/>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7" name="Rectangle: Rounded Corners 16">
            <a:extLst>
              <a:ext uri="{FF2B5EF4-FFF2-40B4-BE49-F238E27FC236}">
                <a16:creationId xmlns:a16="http://schemas.microsoft.com/office/drawing/2014/main" id="{BFEE828F-B130-4167-B39E-F35132C9284F}"/>
              </a:ext>
            </a:extLst>
          </p:cNvPr>
          <p:cNvSpPr/>
          <p:nvPr/>
        </p:nvSpPr>
        <p:spPr>
          <a:xfrm>
            <a:off x="290878" y="1111137"/>
            <a:ext cx="4312262" cy="5133975"/>
          </a:xfrm>
          <a:prstGeom prst="roundRect">
            <a:avLst>
              <a:gd name="adj" fmla="val 4887"/>
            </a:avLst>
          </a:prstGeom>
          <a:solidFill>
            <a:schemeClr val="bg2"/>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62</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799" y="304801"/>
            <a:ext cx="11678653"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sz="3600" dirty="0">
                <a:gradFill>
                  <a:gsLst>
                    <a:gs pos="0">
                      <a:srgbClr val="FFFFFF"/>
                    </a:gs>
                    <a:gs pos="100000">
                      <a:srgbClr val="FFFFFF"/>
                    </a:gs>
                  </a:gsLst>
                  <a:lin ang="5400000" scaled="1"/>
                </a:gradFill>
              </a:rPr>
              <a:t>A9 - Using Components w/ Known </a:t>
            </a:r>
            <a:r>
              <a:rPr lang="en-US" sz="3600" dirty="0" err="1">
                <a:gradFill>
                  <a:gsLst>
                    <a:gs pos="0">
                      <a:srgbClr val="FFFFFF"/>
                    </a:gs>
                    <a:gs pos="100000">
                      <a:srgbClr val="FFFFFF"/>
                    </a:gs>
                  </a:gsLst>
                  <a:lin ang="5400000" scaled="1"/>
                </a:gradFill>
              </a:rPr>
              <a:t>Vulns</a:t>
            </a:r>
            <a:r>
              <a:rPr lang="en-US" sz="3600" dirty="0">
                <a:gradFill>
                  <a:gsLst>
                    <a:gs pos="0">
                      <a:srgbClr val="FFFFFF"/>
                    </a:gs>
                    <a:gs pos="100000">
                      <a:srgbClr val="FFFFFF"/>
                    </a:gs>
                  </a:gsLst>
                  <a:lin ang="5400000" scaled="1"/>
                </a:gradFill>
              </a:rPr>
              <a:t>. </a:t>
            </a:r>
            <a:endParaRPr lang="en-US" sz="3600"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297839" y="1123792"/>
            <a:ext cx="4305300" cy="3046988"/>
          </a:xfrm>
          <a:prstGeom prst="rect">
            <a:avLst/>
          </a:prstGeom>
        </p:spPr>
        <p:txBody>
          <a:bodyPr wrap="square">
            <a:spAutoFit/>
          </a:bodyPr>
          <a:lstStyle/>
          <a:p>
            <a:r>
              <a:rPr lang="en-US" sz="2400" dirty="0"/>
              <a:t>Prevalence of this issue is very widespread. While some </a:t>
            </a:r>
            <a:r>
              <a:rPr lang="en-US" sz="2400" dirty="0">
                <a:solidFill>
                  <a:srgbClr val="FF0000"/>
                </a:solidFill>
              </a:rPr>
              <a:t>known vulnerabilities </a:t>
            </a:r>
            <a:r>
              <a:rPr lang="en-US" sz="2400" dirty="0"/>
              <a:t>lead to only minor impacts, some of </a:t>
            </a:r>
          </a:p>
          <a:p>
            <a:r>
              <a:rPr lang="en-US" sz="2400" dirty="0"/>
              <a:t>the largest breaches to date have relied on exploiting known vulnerabilities in components. </a:t>
            </a:r>
          </a:p>
        </p:txBody>
      </p:sp>
      <p:pic>
        <p:nvPicPr>
          <p:cNvPr id="6" name="Picture 5">
            <a:extLst>
              <a:ext uri="{FF2B5EF4-FFF2-40B4-BE49-F238E27FC236}">
                <a16:creationId xmlns:a16="http://schemas.microsoft.com/office/drawing/2014/main" id="{EE33D1C2-C10F-4BF2-A2FC-F857BFC92CA5}"/>
              </a:ext>
            </a:extLst>
          </p:cNvPr>
          <p:cNvPicPr>
            <a:picLocks noChangeAspect="1"/>
          </p:cNvPicPr>
          <p:nvPr/>
        </p:nvPicPr>
        <p:blipFill>
          <a:blip r:embed="rId7"/>
          <a:stretch>
            <a:fillRect/>
          </a:stretch>
        </p:blipFill>
        <p:spPr>
          <a:xfrm>
            <a:off x="1564280" y="5111014"/>
            <a:ext cx="1595839" cy="1024489"/>
          </a:xfrm>
          <a:prstGeom prst="rect">
            <a:avLst/>
          </a:prstGeom>
        </p:spPr>
      </p:pic>
      <p:pic>
        <p:nvPicPr>
          <p:cNvPr id="8" name="Picture 7">
            <a:extLst>
              <a:ext uri="{FF2B5EF4-FFF2-40B4-BE49-F238E27FC236}">
                <a16:creationId xmlns:a16="http://schemas.microsoft.com/office/drawing/2014/main" id="{B964FE8A-9233-4398-BB26-6498BF3399B8}"/>
              </a:ext>
            </a:extLst>
          </p:cNvPr>
          <p:cNvPicPr>
            <a:picLocks noChangeAspect="1"/>
          </p:cNvPicPr>
          <p:nvPr/>
        </p:nvPicPr>
        <p:blipFill>
          <a:blip r:embed="rId8"/>
          <a:stretch>
            <a:fillRect/>
          </a:stretch>
        </p:blipFill>
        <p:spPr>
          <a:xfrm>
            <a:off x="4732547" y="1206347"/>
            <a:ext cx="6547841" cy="4929156"/>
          </a:xfrm>
          <a:prstGeom prst="rect">
            <a:avLst/>
          </a:prstGeom>
        </p:spPr>
      </p:pic>
    </p:spTree>
    <p:extLst>
      <p:ext uri="{BB962C8B-B14F-4D97-AF65-F5344CB8AC3E}">
        <p14:creationId xmlns:p14="http://schemas.microsoft.com/office/powerpoint/2010/main" val="53187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63</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sz="3600" dirty="0">
                <a:gradFill>
                  <a:gsLst>
                    <a:gs pos="0">
                      <a:srgbClr val="FFFFFF"/>
                    </a:gs>
                    <a:gs pos="100000">
                      <a:srgbClr val="FFFFFF"/>
                    </a:gs>
                  </a:gsLst>
                  <a:lin ang="5400000" scaled="1"/>
                </a:gradFill>
              </a:rPr>
              <a:t>A9 - Using Components w/ Known </a:t>
            </a:r>
            <a:r>
              <a:rPr lang="en-US" sz="3600" dirty="0" err="1">
                <a:gradFill>
                  <a:gsLst>
                    <a:gs pos="0">
                      <a:srgbClr val="FFFFFF"/>
                    </a:gs>
                    <a:gs pos="100000">
                      <a:srgbClr val="FFFFFF"/>
                    </a:gs>
                  </a:gsLst>
                  <a:lin ang="5400000" scaled="1"/>
                </a:gradFill>
              </a:rPr>
              <a:t>Vulns</a:t>
            </a:r>
            <a:r>
              <a:rPr lang="en-US" sz="3600" dirty="0">
                <a:gradFill>
                  <a:gsLst>
                    <a:gs pos="0">
                      <a:srgbClr val="FFFFFF"/>
                    </a:gs>
                    <a:gs pos="100000">
                      <a:srgbClr val="FFFFFF"/>
                    </a:gs>
                  </a:gsLst>
                  <a:lin ang="5400000" scaled="1"/>
                </a:gradFill>
              </a:rPr>
              <a:t>. </a:t>
            </a:r>
            <a:endParaRPr lang="en-US" sz="3600"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706852"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Attack Signatures</a:t>
            </a:r>
          </a:p>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DAST integration</a:t>
            </a:r>
          </a:p>
          <a:p>
            <a:pPr marL="463550" indent="-463550">
              <a:lnSpc>
                <a:spcPct val="90000"/>
              </a:lnSpc>
              <a:spcBef>
                <a:spcPts val="1000"/>
              </a:spcBef>
              <a:buClr>
                <a:schemeClr val="accent5"/>
              </a:buClr>
              <a:buFont typeface="Arial" charset="0"/>
              <a:buChar char="•"/>
            </a:pPr>
            <a:endParaRPr lang="en-US" sz="2800" dirty="0">
              <a:solidFill>
                <a:srgbClr val="00FFFF"/>
              </a:solidFill>
              <a:cs typeface="Arial" panose="020B0604020202020204" pitchFamily="34" charset="0"/>
            </a:endParaRP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“Virtual Patching”</a:t>
            </a:r>
          </a:p>
          <a:p>
            <a:pPr marL="463550" indent="-463550">
              <a:lnSpc>
                <a:spcPct val="90000"/>
              </a:lnSpc>
              <a:spcBef>
                <a:spcPts val="1000"/>
              </a:spcBef>
              <a:buClr>
                <a:schemeClr val="accent5"/>
              </a:buClr>
              <a:buFont typeface="Arial" charset="0"/>
              <a:buChar char="•"/>
            </a:pPr>
            <a:endParaRPr lang="en-US" sz="2400" dirty="0">
              <a:solidFill>
                <a:srgbClr val="00FFFF"/>
              </a:solidFill>
              <a:cs typeface="Arial" panose="020B0604020202020204" pitchFamily="34" charset="0"/>
            </a:endParaRPr>
          </a:p>
        </p:txBody>
      </p:sp>
      <p:sp>
        <p:nvSpPr>
          <p:cNvPr id="25" name="Rectangle 24">
            <a:extLst>
              <a:ext uri="{FF2B5EF4-FFF2-40B4-BE49-F238E27FC236}">
                <a16:creationId xmlns:a16="http://schemas.microsoft.com/office/drawing/2014/main" id="{6CF82C37-44C2-49A3-8ED6-EED6B0F13445}"/>
              </a:ext>
            </a:extLst>
          </p:cNvPr>
          <p:cNvSpPr/>
          <p:nvPr/>
        </p:nvSpPr>
        <p:spPr>
          <a:xfrm>
            <a:off x="6880221" y="1615109"/>
            <a:ext cx="1470992" cy="26835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7"/>
          <a:stretch>
            <a:fillRect/>
          </a:stretch>
        </p:blipFill>
        <p:spPr>
          <a:xfrm>
            <a:off x="1664081" y="4737590"/>
            <a:ext cx="1734483" cy="1755284"/>
          </a:xfrm>
          <a:prstGeom prst="rect">
            <a:avLst/>
          </a:prstGeom>
        </p:spPr>
      </p:pic>
      <p:sp>
        <p:nvSpPr>
          <p:cNvPr id="18" name="Rectangle 17">
            <a:extLst>
              <a:ext uri="{FF2B5EF4-FFF2-40B4-BE49-F238E27FC236}">
                <a16:creationId xmlns:a16="http://schemas.microsoft.com/office/drawing/2014/main" id="{42792494-C9C9-4B5E-8ACE-63D94B7B1C49}"/>
              </a:ext>
            </a:extLst>
          </p:cNvPr>
          <p:cNvSpPr/>
          <p:nvPr/>
        </p:nvSpPr>
        <p:spPr>
          <a:xfrm>
            <a:off x="5035618" y="1091108"/>
            <a:ext cx="6331718" cy="369332"/>
          </a:xfrm>
          <a:prstGeom prst="rect">
            <a:avLst/>
          </a:prstGeom>
        </p:spPr>
        <p:txBody>
          <a:bodyPr wrap="square">
            <a:spAutoFit/>
          </a:bodyPr>
          <a:lstStyle/>
          <a:p>
            <a:r>
              <a:rPr lang="en-US" dirty="0"/>
              <a:t>Security  ››  Application Security : Attack Signatures</a:t>
            </a:r>
          </a:p>
        </p:txBody>
      </p:sp>
      <p:pic>
        <p:nvPicPr>
          <p:cNvPr id="16" name="Picture 15">
            <a:extLst>
              <a:ext uri="{FF2B5EF4-FFF2-40B4-BE49-F238E27FC236}">
                <a16:creationId xmlns:a16="http://schemas.microsoft.com/office/drawing/2014/main" id="{B6E82900-0532-493A-BD38-D920B80533DA}"/>
              </a:ext>
            </a:extLst>
          </p:cNvPr>
          <p:cNvPicPr>
            <a:picLocks noChangeAspect="1"/>
          </p:cNvPicPr>
          <p:nvPr/>
        </p:nvPicPr>
        <p:blipFill>
          <a:blip r:embed="rId8"/>
          <a:stretch>
            <a:fillRect/>
          </a:stretch>
        </p:blipFill>
        <p:spPr>
          <a:xfrm>
            <a:off x="5172580" y="1540762"/>
            <a:ext cx="6194755" cy="1400977"/>
          </a:xfrm>
          <a:prstGeom prst="rect">
            <a:avLst/>
          </a:prstGeom>
        </p:spPr>
      </p:pic>
      <p:sp>
        <p:nvSpPr>
          <p:cNvPr id="17" name="Rectangle 16">
            <a:extLst>
              <a:ext uri="{FF2B5EF4-FFF2-40B4-BE49-F238E27FC236}">
                <a16:creationId xmlns:a16="http://schemas.microsoft.com/office/drawing/2014/main" id="{D09E38A0-523A-451D-A0E6-9419F2C5AC39}"/>
              </a:ext>
            </a:extLst>
          </p:cNvPr>
          <p:cNvSpPr/>
          <p:nvPr/>
        </p:nvSpPr>
        <p:spPr>
          <a:xfrm>
            <a:off x="7018205" y="5179794"/>
            <a:ext cx="1470992" cy="26835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9" name="Rectangle 18">
            <a:extLst>
              <a:ext uri="{FF2B5EF4-FFF2-40B4-BE49-F238E27FC236}">
                <a16:creationId xmlns:a16="http://schemas.microsoft.com/office/drawing/2014/main" id="{7B7D00FB-E983-459A-8D19-E825CBD13B35}"/>
              </a:ext>
            </a:extLst>
          </p:cNvPr>
          <p:cNvSpPr/>
          <p:nvPr/>
        </p:nvSpPr>
        <p:spPr>
          <a:xfrm>
            <a:off x="5083743" y="3034687"/>
            <a:ext cx="6627769" cy="369332"/>
          </a:xfrm>
          <a:prstGeom prst="rect">
            <a:avLst/>
          </a:prstGeom>
        </p:spPr>
        <p:txBody>
          <a:bodyPr wrap="square">
            <a:spAutoFit/>
          </a:bodyPr>
          <a:lstStyle/>
          <a:p>
            <a:r>
              <a:rPr lang="en-US" dirty="0"/>
              <a:t>Security  ››  Application Security : Vulnerability Assessments</a:t>
            </a:r>
          </a:p>
        </p:txBody>
      </p:sp>
      <p:pic>
        <p:nvPicPr>
          <p:cNvPr id="20" name="Picture 19">
            <a:extLst>
              <a:ext uri="{FF2B5EF4-FFF2-40B4-BE49-F238E27FC236}">
                <a16:creationId xmlns:a16="http://schemas.microsoft.com/office/drawing/2014/main" id="{4FFF58CB-8D79-4707-A4FE-ECBAA092CD6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32074" y="3515296"/>
            <a:ext cx="6235262" cy="2536242"/>
          </a:xfrm>
          <a:prstGeom prst="rect">
            <a:avLst/>
          </a:prstGeom>
        </p:spPr>
      </p:pic>
    </p:spTree>
    <p:extLst>
      <p:ext uri="{BB962C8B-B14F-4D97-AF65-F5344CB8AC3E}">
        <p14:creationId xmlns:p14="http://schemas.microsoft.com/office/powerpoint/2010/main" val="17101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10E383-F104-4124-976B-7385CDD5106D}"/>
              </a:ext>
            </a:extLst>
          </p:cNvPr>
          <p:cNvPicPr>
            <a:picLocks noChangeAspect="1"/>
          </p:cNvPicPr>
          <p:nvPr/>
        </p:nvPicPr>
        <p:blipFill>
          <a:blip r:embed="rId3"/>
          <a:stretch>
            <a:fillRect/>
          </a:stretch>
        </p:blipFill>
        <p:spPr>
          <a:xfrm>
            <a:off x="5390147" y="1048885"/>
            <a:ext cx="5426029" cy="4423730"/>
          </a:xfrm>
          <a:prstGeom prst="rect">
            <a:avLst/>
          </a:prstGeom>
        </p:spPr>
      </p:pic>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64</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sz="3600" dirty="0">
                <a:gradFill>
                  <a:gsLst>
                    <a:gs pos="0">
                      <a:srgbClr val="FFFFFF"/>
                    </a:gs>
                    <a:gs pos="100000">
                      <a:srgbClr val="FFFFFF"/>
                    </a:gs>
                  </a:gsLst>
                  <a:lin ang="5400000" scaled="1"/>
                </a:gradFill>
              </a:rPr>
              <a:t>A9 - Using Components w/ Known </a:t>
            </a:r>
            <a:r>
              <a:rPr lang="en-US" sz="3600" dirty="0" err="1">
                <a:gradFill>
                  <a:gsLst>
                    <a:gs pos="0">
                      <a:srgbClr val="FFFFFF"/>
                    </a:gs>
                    <a:gs pos="100000">
                      <a:srgbClr val="FFFFFF"/>
                    </a:gs>
                  </a:gsLst>
                  <a:lin ang="5400000" scaled="1"/>
                </a:gradFill>
              </a:rPr>
              <a:t>Vulns</a:t>
            </a:r>
            <a:r>
              <a:rPr lang="en-US" sz="3600" dirty="0">
                <a:gradFill>
                  <a:gsLst>
                    <a:gs pos="0">
                      <a:srgbClr val="FFFFFF"/>
                    </a:gs>
                    <a:gs pos="100000">
                      <a:srgbClr val="FFFFFF"/>
                    </a:gs>
                  </a:gsLst>
                  <a:lin ang="5400000" scaled="1"/>
                </a:gradFill>
              </a:rPr>
              <a:t>. </a:t>
            </a:r>
            <a:endParaRPr lang="en-US" sz="3600"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706852"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Attack Signatures</a:t>
            </a:r>
          </a:p>
          <a:p>
            <a:pPr marL="463550" indent="-463550">
              <a:lnSpc>
                <a:spcPct val="90000"/>
              </a:lnSpc>
              <a:spcBef>
                <a:spcPts val="1000"/>
              </a:spcBef>
              <a:buClr>
                <a:schemeClr val="accent5"/>
              </a:buClr>
              <a:buFont typeface="Arial" charset="0"/>
              <a:buChar char="•"/>
            </a:pPr>
            <a:r>
              <a:rPr lang="en-US" sz="2800" dirty="0">
                <a:cs typeface="Arial" panose="020B0604020202020204" pitchFamily="34" charset="0"/>
              </a:rPr>
              <a:t>DAST integration</a:t>
            </a:r>
          </a:p>
          <a:p>
            <a:pPr marL="463550" indent="-463550">
              <a:lnSpc>
                <a:spcPct val="90000"/>
              </a:lnSpc>
              <a:spcBef>
                <a:spcPts val="1000"/>
              </a:spcBef>
              <a:buClr>
                <a:schemeClr val="accent5"/>
              </a:buClr>
              <a:buFont typeface="Arial" charset="0"/>
              <a:buChar char="•"/>
            </a:pPr>
            <a:endParaRPr lang="en-US" sz="2800" dirty="0">
              <a:solidFill>
                <a:srgbClr val="00FFFF"/>
              </a:solidFill>
              <a:cs typeface="Arial" panose="020B0604020202020204" pitchFamily="34" charset="0"/>
            </a:endParaRPr>
          </a:p>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“Virtual Patching”</a:t>
            </a:r>
          </a:p>
          <a:p>
            <a:pPr marL="463550" indent="-463550">
              <a:lnSpc>
                <a:spcPct val="90000"/>
              </a:lnSpc>
              <a:spcBef>
                <a:spcPts val="1000"/>
              </a:spcBef>
              <a:buClr>
                <a:schemeClr val="accent5"/>
              </a:buClr>
              <a:buFont typeface="Arial" charset="0"/>
              <a:buChar char="•"/>
            </a:pPr>
            <a:endParaRPr lang="en-US" sz="2400" dirty="0">
              <a:solidFill>
                <a:srgbClr val="00FFFF"/>
              </a:solidFill>
              <a:cs typeface="Arial" panose="020B0604020202020204" pitchFamily="34" charset="0"/>
            </a:endParaRPr>
          </a:p>
        </p:txBody>
      </p:sp>
      <p:sp>
        <p:nvSpPr>
          <p:cNvPr id="25" name="Rectangle 24">
            <a:extLst>
              <a:ext uri="{FF2B5EF4-FFF2-40B4-BE49-F238E27FC236}">
                <a16:creationId xmlns:a16="http://schemas.microsoft.com/office/drawing/2014/main" id="{6CF82C37-44C2-49A3-8ED6-EED6B0F13445}"/>
              </a:ext>
            </a:extLst>
          </p:cNvPr>
          <p:cNvSpPr/>
          <p:nvPr/>
        </p:nvSpPr>
        <p:spPr>
          <a:xfrm>
            <a:off x="7367665" y="1070756"/>
            <a:ext cx="1470992" cy="26835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8"/>
          <a:stretch>
            <a:fillRect/>
          </a:stretch>
        </p:blipFill>
        <p:spPr>
          <a:xfrm>
            <a:off x="1664081" y="4737590"/>
            <a:ext cx="1734483" cy="1755284"/>
          </a:xfrm>
          <a:prstGeom prst="rect">
            <a:avLst/>
          </a:prstGeom>
        </p:spPr>
      </p:pic>
      <p:grpSp>
        <p:nvGrpSpPr>
          <p:cNvPr id="17" name="Group 16">
            <a:extLst>
              <a:ext uri="{FF2B5EF4-FFF2-40B4-BE49-F238E27FC236}">
                <a16:creationId xmlns:a16="http://schemas.microsoft.com/office/drawing/2014/main" id="{D2A3E9F3-88BE-45BD-915F-658FB38B8625}"/>
              </a:ext>
            </a:extLst>
          </p:cNvPr>
          <p:cNvGrpSpPr/>
          <p:nvPr/>
        </p:nvGrpSpPr>
        <p:grpSpPr>
          <a:xfrm>
            <a:off x="5016082" y="5391743"/>
            <a:ext cx="5841215" cy="1133490"/>
            <a:chOff x="5016082" y="4551687"/>
            <a:chExt cx="5841215" cy="1133490"/>
          </a:xfrm>
        </p:grpSpPr>
        <p:sp>
          <p:nvSpPr>
            <p:cNvPr id="19" name="Rectangle 18">
              <a:extLst>
                <a:ext uri="{FF2B5EF4-FFF2-40B4-BE49-F238E27FC236}">
                  <a16:creationId xmlns:a16="http://schemas.microsoft.com/office/drawing/2014/main" id="{2EF3F996-811C-450C-9636-BF5E461E0FFD}"/>
                </a:ext>
              </a:extLst>
            </p:cNvPr>
            <p:cNvSpPr/>
            <p:nvPr/>
          </p:nvSpPr>
          <p:spPr>
            <a:xfrm>
              <a:off x="5399772" y="4761847"/>
              <a:ext cx="5457525" cy="923330"/>
            </a:xfrm>
            <a:prstGeom prst="rect">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b="1" dirty="0"/>
                <a:t> </a:t>
              </a:r>
              <a:r>
                <a:rPr lang="en-US" b="1" u="sng" dirty="0"/>
                <a:t>IMPORTANT</a:t>
              </a:r>
              <a:r>
                <a:rPr lang="en-US" dirty="0"/>
                <a:t>: (Your SSL Labs Grade = F as of 3/1) </a:t>
              </a:r>
            </a:p>
            <a:p>
              <a:r>
                <a:rPr lang="en-US" dirty="0"/>
                <a:t>If you </a:t>
              </a:r>
              <a:r>
                <a:rPr lang="en-US" dirty="0" err="1"/>
                <a:t>havn’t</a:t>
              </a:r>
              <a:r>
                <a:rPr lang="en-US" dirty="0"/>
                <a:t> patched to a non-vulnerable </a:t>
              </a:r>
              <a:r>
                <a:rPr lang="en-US" dirty="0" err="1"/>
                <a:t>relaes</a:t>
              </a:r>
              <a:r>
                <a:rPr lang="en-US" dirty="0"/>
                <a:t> you need to ad !RSA to your cipher string </a:t>
              </a:r>
            </a:p>
          </p:txBody>
        </p:sp>
        <p:pic>
          <p:nvPicPr>
            <p:cNvPr id="20" name="Picture 9" descr="http://www.nwk.lt/cs/images/red_exclamation_mark.png">
              <a:extLst>
                <a:ext uri="{FF2B5EF4-FFF2-40B4-BE49-F238E27FC236}">
                  <a16:creationId xmlns:a16="http://schemas.microsoft.com/office/drawing/2014/main" id="{070EA193-C613-4F1E-A743-70D935C1F60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16082" y="4551687"/>
              <a:ext cx="536374" cy="4469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686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038F9D1B-1484-4C6E-BBD8-6F7D3206B9FD}"/>
              </a:ext>
            </a:extLst>
          </p:cNvPr>
          <p:cNvSpPr/>
          <p:nvPr/>
        </p:nvSpPr>
        <p:spPr>
          <a:xfrm>
            <a:off x="3939869" y="1111136"/>
            <a:ext cx="7683626" cy="5133975"/>
          </a:xfrm>
          <a:prstGeom prst="roundRect">
            <a:avLst>
              <a:gd name="adj" fmla="val 4887"/>
            </a:avLst>
          </a:prstGeom>
          <a:solidFill>
            <a:schemeClr val="tx1"/>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7" name="Rectangle: Rounded Corners 16">
            <a:extLst>
              <a:ext uri="{FF2B5EF4-FFF2-40B4-BE49-F238E27FC236}">
                <a16:creationId xmlns:a16="http://schemas.microsoft.com/office/drawing/2014/main" id="{BFEE828F-B130-4167-B39E-F35132C9284F}"/>
              </a:ext>
            </a:extLst>
          </p:cNvPr>
          <p:cNvSpPr/>
          <p:nvPr/>
        </p:nvSpPr>
        <p:spPr>
          <a:xfrm>
            <a:off x="290878" y="1111137"/>
            <a:ext cx="4312262" cy="5133975"/>
          </a:xfrm>
          <a:prstGeom prst="roundRect">
            <a:avLst>
              <a:gd name="adj" fmla="val 4887"/>
            </a:avLst>
          </a:prstGeom>
          <a:solidFill>
            <a:schemeClr val="bg2"/>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65</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799" y="304801"/>
            <a:ext cx="11678653"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sz="3600" dirty="0">
                <a:gradFill>
                  <a:gsLst>
                    <a:gs pos="0">
                      <a:srgbClr val="FFFFFF"/>
                    </a:gs>
                    <a:gs pos="100000">
                      <a:srgbClr val="FFFFFF"/>
                    </a:gs>
                  </a:gsLst>
                  <a:lin ang="5400000" scaled="1"/>
                </a:gradFill>
              </a:rPr>
              <a:t>A10 – Insufficient Logging &amp; Monitoring</a:t>
            </a:r>
            <a:endParaRPr lang="en-US" sz="3600"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297839" y="1123792"/>
            <a:ext cx="4305300" cy="4154984"/>
          </a:xfrm>
          <a:prstGeom prst="rect">
            <a:avLst/>
          </a:prstGeom>
        </p:spPr>
        <p:txBody>
          <a:bodyPr wrap="square">
            <a:spAutoFit/>
          </a:bodyPr>
          <a:lstStyle/>
          <a:p>
            <a:r>
              <a:rPr lang="en-US" sz="2400" dirty="0"/>
              <a:t>Exploitation of </a:t>
            </a:r>
            <a:r>
              <a:rPr lang="en-US" sz="2400" dirty="0">
                <a:solidFill>
                  <a:srgbClr val="DA1F1E"/>
                </a:solidFill>
              </a:rPr>
              <a:t>insufficient logging and monitoring </a:t>
            </a:r>
            <a:r>
              <a:rPr lang="en-US" sz="2400" dirty="0"/>
              <a:t>is the bedrock of nearly  every major incident. Attackers rely on the lack of monitoring and timely response to achieve their goals without being detected. In 2016, identifying a breach took an average of </a:t>
            </a:r>
            <a:r>
              <a:rPr lang="en-US" sz="2400" dirty="0">
                <a:solidFill>
                  <a:srgbClr val="DA1F1E"/>
                </a:solidFill>
              </a:rPr>
              <a:t>191</a:t>
            </a:r>
            <a:r>
              <a:rPr lang="en-US" sz="2400" dirty="0"/>
              <a:t> days</a:t>
            </a:r>
          </a:p>
          <a:p>
            <a:r>
              <a:rPr lang="en-US" sz="2400" dirty="0"/>
              <a:t>– plenty of time  for damage to be inflicted.</a:t>
            </a:r>
          </a:p>
        </p:txBody>
      </p:sp>
      <p:pic>
        <p:nvPicPr>
          <p:cNvPr id="5" name="Picture 4">
            <a:extLst>
              <a:ext uri="{FF2B5EF4-FFF2-40B4-BE49-F238E27FC236}">
                <a16:creationId xmlns:a16="http://schemas.microsoft.com/office/drawing/2014/main" id="{1630D135-D271-49F4-96A6-90C9218C300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74833" y="5291431"/>
            <a:ext cx="1395495" cy="867930"/>
          </a:xfrm>
          <a:prstGeom prst="rect">
            <a:avLst/>
          </a:prstGeom>
        </p:spPr>
      </p:pic>
      <p:pic>
        <p:nvPicPr>
          <p:cNvPr id="9" name="Picture 8">
            <a:extLst>
              <a:ext uri="{FF2B5EF4-FFF2-40B4-BE49-F238E27FC236}">
                <a16:creationId xmlns:a16="http://schemas.microsoft.com/office/drawing/2014/main" id="{262C77A6-FFC3-4EEF-A217-FD36F979D117}"/>
              </a:ext>
            </a:extLst>
          </p:cNvPr>
          <p:cNvPicPr>
            <a:picLocks noChangeAspect="1"/>
          </p:cNvPicPr>
          <p:nvPr/>
        </p:nvPicPr>
        <p:blipFill>
          <a:blip r:embed="rId8"/>
          <a:stretch>
            <a:fillRect/>
          </a:stretch>
        </p:blipFill>
        <p:spPr>
          <a:xfrm>
            <a:off x="4776544" y="1233058"/>
            <a:ext cx="6241197" cy="4965263"/>
          </a:xfrm>
          <a:prstGeom prst="rect">
            <a:avLst/>
          </a:prstGeom>
        </p:spPr>
      </p:pic>
    </p:spTree>
    <p:extLst>
      <p:ext uri="{BB962C8B-B14F-4D97-AF65-F5344CB8AC3E}">
        <p14:creationId xmlns:p14="http://schemas.microsoft.com/office/powerpoint/2010/main" val="7252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66</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a:t>
            </a:r>
            <a:r>
              <a:rPr lang="en-US" sz="3600" dirty="0">
                <a:gradFill>
                  <a:gsLst>
                    <a:gs pos="0">
                      <a:srgbClr val="FFFFFF"/>
                    </a:gs>
                    <a:gs pos="100000">
                      <a:srgbClr val="FFFFFF"/>
                    </a:gs>
                  </a:gsLst>
                  <a:lin ang="5400000" scaled="1"/>
                </a:gradFill>
              </a:rPr>
              <a:t>A10 – Insufficient Logging &amp; Monitoring</a:t>
            </a:r>
            <a:endParaRPr lang="en-US" sz="3600" dirty="0"/>
          </a:p>
        </p:txBody>
      </p:sp>
      <p:grpSp>
        <p:nvGrpSpPr>
          <p:cNvPr id="10" name="Group 9">
            <a:extLst>
              <a:ext uri="{FF2B5EF4-FFF2-40B4-BE49-F238E27FC236}">
                <a16:creationId xmlns:a16="http://schemas.microsoft.com/office/drawing/2014/main" id="{5295830E-2F6B-4866-A940-F2C7E08DA221}"/>
              </a:ext>
            </a:extLst>
          </p:cNvPr>
          <p:cNvGrpSpPr/>
          <p:nvPr/>
        </p:nvGrpSpPr>
        <p:grpSpPr>
          <a:xfrm>
            <a:off x="11017741" y="68583"/>
            <a:ext cx="1071024" cy="1104148"/>
            <a:chOff x="8567498" y="2000036"/>
            <a:chExt cx="2771775" cy="2857500"/>
          </a:xfrm>
        </p:grpSpPr>
        <p:grpSp>
          <p:nvGrpSpPr>
            <p:cNvPr id="11" name="Group 10">
              <a:extLst>
                <a:ext uri="{FF2B5EF4-FFF2-40B4-BE49-F238E27FC236}">
                  <a16:creationId xmlns:a16="http://schemas.microsoft.com/office/drawing/2014/main" id="{99CA7957-4026-4E27-9846-E2A9FFBE976D}"/>
                </a:ext>
              </a:extLst>
            </p:cNvPr>
            <p:cNvGrpSpPr/>
            <p:nvPr/>
          </p:nvGrpSpPr>
          <p:grpSpPr>
            <a:xfrm>
              <a:off x="8567498" y="2000036"/>
              <a:ext cx="2771775" cy="2857500"/>
              <a:chOff x="8567498" y="2000036"/>
              <a:chExt cx="2771775" cy="2857500"/>
            </a:xfrm>
          </p:grpSpPr>
          <p:pic>
            <p:nvPicPr>
              <p:cNvPr id="14" name="Picture 13">
                <a:extLst>
                  <a:ext uri="{FF2B5EF4-FFF2-40B4-BE49-F238E27FC236}">
                    <a16:creationId xmlns:a16="http://schemas.microsoft.com/office/drawing/2014/main" id="{C09A9C1B-F2E8-4EA2-BBCF-C5B5E8AF5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5" name="Picture 14">
                <a:extLst>
                  <a:ext uri="{FF2B5EF4-FFF2-40B4-BE49-F238E27FC236}">
                    <a16:creationId xmlns:a16="http://schemas.microsoft.com/office/drawing/2014/main" id="{EF777AFE-8621-46DE-AE23-BDA65D28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2" name="Picture 11">
              <a:extLst>
                <a:ext uri="{FF2B5EF4-FFF2-40B4-BE49-F238E27FC236}">
                  <a16:creationId xmlns:a16="http://schemas.microsoft.com/office/drawing/2014/main" id="{D45AD2AE-29D7-4490-ADF4-98820B2B8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2DA2279-3A13-44E9-9C15-9437D444B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7" name="Rectangle 6">
            <a:extLst>
              <a:ext uri="{FF2B5EF4-FFF2-40B4-BE49-F238E27FC236}">
                <a16:creationId xmlns:a16="http://schemas.microsoft.com/office/drawing/2014/main" id="{ABCE7253-7940-48E4-AEE2-C0E8AF4307B1}"/>
              </a:ext>
            </a:extLst>
          </p:cNvPr>
          <p:cNvSpPr/>
          <p:nvPr/>
        </p:nvSpPr>
        <p:spPr>
          <a:xfrm>
            <a:off x="114300" y="966883"/>
            <a:ext cx="4706852" cy="2564805"/>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Request/response logging</a:t>
            </a:r>
          </a:p>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Attack alarm/block logging</a:t>
            </a:r>
          </a:p>
          <a:p>
            <a:pPr marL="463550" indent="-463550">
              <a:lnSpc>
                <a:spcPct val="90000"/>
              </a:lnSpc>
              <a:spcBef>
                <a:spcPts val="1000"/>
              </a:spcBef>
              <a:buClr>
                <a:schemeClr val="accent5"/>
              </a:buClr>
              <a:buFont typeface="Arial" charset="0"/>
              <a:buChar char="•"/>
            </a:pPr>
            <a:r>
              <a:rPr lang="en-US" sz="2800" dirty="0">
                <a:solidFill>
                  <a:srgbClr val="FF0000"/>
                </a:solidFill>
                <a:cs typeface="Arial" panose="020B0604020202020204" pitchFamily="34" charset="0"/>
              </a:rPr>
              <a:t>On-device logging and external logging to SIEM system </a:t>
            </a:r>
            <a:r>
              <a:rPr lang="en-US" sz="2400" dirty="0">
                <a:solidFill>
                  <a:srgbClr val="FF0000"/>
                </a:solidFill>
                <a:cs typeface="Arial" panose="020B0604020202020204" pitchFamily="34" charset="0"/>
              </a:rPr>
              <a:t>(Support Event Correlation)</a:t>
            </a:r>
          </a:p>
        </p:txBody>
      </p:sp>
      <p:pic>
        <p:nvPicPr>
          <p:cNvPr id="35" name="Picture 34">
            <a:extLst>
              <a:ext uri="{FF2B5EF4-FFF2-40B4-BE49-F238E27FC236}">
                <a16:creationId xmlns:a16="http://schemas.microsoft.com/office/drawing/2014/main" id="{6B3469D7-BCC7-4803-AA72-E45E88D343D6}"/>
              </a:ext>
            </a:extLst>
          </p:cNvPr>
          <p:cNvPicPr>
            <a:picLocks noChangeAspect="1"/>
          </p:cNvPicPr>
          <p:nvPr/>
        </p:nvPicPr>
        <p:blipFill>
          <a:blip r:embed="rId7"/>
          <a:stretch>
            <a:fillRect/>
          </a:stretch>
        </p:blipFill>
        <p:spPr>
          <a:xfrm>
            <a:off x="1664081" y="4737590"/>
            <a:ext cx="1734483" cy="1755284"/>
          </a:xfrm>
          <a:prstGeom prst="rect">
            <a:avLst/>
          </a:prstGeom>
        </p:spPr>
      </p:pic>
      <p:sp>
        <p:nvSpPr>
          <p:cNvPr id="19" name="Rectangle 18">
            <a:extLst>
              <a:ext uri="{FF2B5EF4-FFF2-40B4-BE49-F238E27FC236}">
                <a16:creationId xmlns:a16="http://schemas.microsoft.com/office/drawing/2014/main" id="{7B7D00FB-E983-459A-8D19-E825CBD13B35}"/>
              </a:ext>
            </a:extLst>
          </p:cNvPr>
          <p:cNvSpPr/>
          <p:nvPr/>
        </p:nvSpPr>
        <p:spPr>
          <a:xfrm>
            <a:off x="6853187" y="5619067"/>
            <a:ext cx="4810200" cy="369332"/>
          </a:xfrm>
          <a:prstGeom prst="rect">
            <a:avLst/>
          </a:prstGeom>
        </p:spPr>
        <p:txBody>
          <a:bodyPr wrap="square">
            <a:spAutoFit/>
          </a:bodyPr>
          <a:lstStyle/>
          <a:p>
            <a:r>
              <a:rPr lang="en-US" dirty="0"/>
              <a:t>Only cheating a little bit ….</a:t>
            </a:r>
          </a:p>
        </p:txBody>
      </p:sp>
      <p:pic>
        <p:nvPicPr>
          <p:cNvPr id="8" name="Picture 7">
            <a:extLst>
              <a:ext uri="{FF2B5EF4-FFF2-40B4-BE49-F238E27FC236}">
                <a16:creationId xmlns:a16="http://schemas.microsoft.com/office/drawing/2014/main" id="{85906E36-2AFF-4EC8-A215-F7DF6ABBE0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28744" y="1235614"/>
            <a:ext cx="6834643" cy="3878978"/>
          </a:xfrm>
          <a:prstGeom prst="rect">
            <a:avLst/>
          </a:prstGeom>
        </p:spPr>
      </p:pic>
      <p:pic>
        <p:nvPicPr>
          <p:cNvPr id="21" name="Picture 20">
            <a:extLst>
              <a:ext uri="{FF2B5EF4-FFF2-40B4-BE49-F238E27FC236}">
                <a16:creationId xmlns:a16="http://schemas.microsoft.com/office/drawing/2014/main" id="{8983BBC7-B12D-4A81-AD1D-5794D9EB47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28744" y="5282246"/>
            <a:ext cx="1828857" cy="1042974"/>
          </a:xfrm>
          <a:prstGeom prst="rect">
            <a:avLst/>
          </a:prstGeom>
        </p:spPr>
      </p:pic>
    </p:spTree>
    <p:extLst>
      <p:ext uri="{BB962C8B-B14F-4D97-AF65-F5344CB8AC3E}">
        <p14:creationId xmlns:p14="http://schemas.microsoft.com/office/powerpoint/2010/main" val="158415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a:t>© 2017 F5 Networks</a:t>
            </a:r>
          </a:p>
        </p:txBody>
      </p:sp>
      <p:sp>
        <p:nvSpPr>
          <p:cNvPr id="3" name="Slide Number Placeholder 2"/>
          <p:cNvSpPr>
            <a:spLocks noGrp="1"/>
          </p:cNvSpPr>
          <p:nvPr>
            <p:ph type="sldNum" sz="quarter" idx="4"/>
          </p:nvPr>
        </p:nvSpPr>
        <p:spPr/>
        <p:txBody>
          <a:bodyPr/>
          <a:lstStyle/>
          <a:p>
            <a:fld id="{49DF86D6-4B9D-4B83-AF23-D696D3CD110A}" type="slidenum">
              <a:rPr lang="en-US" smtClean="0"/>
              <a:pPr/>
              <a:t>67</a:t>
            </a:fld>
            <a:endParaRPr lang="en-US" dirty="0"/>
          </a:p>
        </p:txBody>
      </p:sp>
      <p:pic>
        <p:nvPicPr>
          <p:cNvPr id="6" name="Picture 5">
            <a:extLst>
              <a:ext uri="{FF2B5EF4-FFF2-40B4-BE49-F238E27FC236}">
                <a16:creationId xmlns:a16="http://schemas.microsoft.com/office/drawing/2014/main" id="{022C4D4D-854B-4FAD-811C-5305CA9426FB}"/>
              </a:ext>
            </a:extLst>
          </p:cNvPr>
          <p:cNvPicPr>
            <a:picLocks noChangeAspect="1"/>
          </p:cNvPicPr>
          <p:nvPr/>
        </p:nvPicPr>
        <p:blipFill>
          <a:blip r:embed="rId3"/>
          <a:stretch>
            <a:fillRect/>
          </a:stretch>
        </p:blipFill>
        <p:spPr>
          <a:xfrm>
            <a:off x="438799" y="1016355"/>
            <a:ext cx="7634588" cy="4961809"/>
          </a:xfrm>
          <a:prstGeom prst="rect">
            <a:avLst/>
          </a:prstGeom>
        </p:spPr>
      </p:pic>
      <p:pic>
        <p:nvPicPr>
          <p:cNvPr id="7" name="Picture 6">
            <a:extLst>
              <a:ext uri="{FF2B5EF4-FFF2-40B4-BE49-F238E27FC236}">
                <a16:creationId xmlns:a16="http://schemas.microsoft.com/office/drawing/2014/main" id="{0A77F7DB-634D-44B3-8C62-8BD7D50701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7063" y="3202778"/>
            <a:ext cx="4704689" cy="2477803"/>
          </a:xfrm>
          <a:prstGeom prst="rect">
            <a:avLst/>
          </a:prstGeom>
          <a:effectLst>
            <a:outerShdw blurRad="50800" dist="38100" dir="8100000" algn="tr" rotWithShape="0">
              <a:prstClr val="black">
                <a:alpha val="40000"/>
              </a:prstClr>
            </a:outerShdw>
          </a:effectLst>
        </p:spPr>
      </p:pic>
      <p:sp>
        <p:nvSpPr>
          <p:cNvPr id="16" name="Title 3">
            <a:extLst>
              <a:ext uri="{FF2B5EF4-FFF2-40B4-BE49-F238E27FC236}">
                <a16:creationId xmlns:a16="http://schemas.microsoft.com/office/drawing/2014/main" id="{594F69EC-7637-4038-8F17-49BD27A48768}"/>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Bot Signatures…</a:t>
            </a:r>
          </a:p>
        </p:txBody>
      </p:sp>
      <p:pic>
        <p:nvPicPr>
          <p:cNvPr id="5" name="Picture 4">
            <a:extLst>
              <a:ext uri="{FF2B5EF4-FFF2-40B4-BE49-F238E27FC236}">
                <a16:creationId xmlns:a16="http://schemas.microsoft.com/office/drawing/2014/main" id="{261E030F-4443-452D-94E9-B8F6430685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7063" y="1453430"/>
            <a:ext cx="4649976" cy="1559548"/>
          </a:xfrm>
          <a:prstGeom prst="rect">
            <a:avLst/>
          </a:prstGeom>
          <a:effectLst>
            <a:outerShdw blurRad="50800" dist="38100" dir="8100000" algn="tr" rotWithShape="0">
              <a:prstClr val="black">
                <a:alpha val="40000"/>
              </a:prstClr>
            </a:outerShdw>
          </a:effectLst>
        </p:spPr>
      </p:pic>
      <p:grpSp>
        <p:nvGrpSpPr>
          <p:cNvPr id="17" name="Group 16">
            <a:extLst>
              <a:ext uri="{FF2B5EF4-FFF2-40B4-BE49-F238E27FC236}">
                <a16:creationId xmlns:a16="http://schemas.microsoft.com/office/drawing/2014/main" id="{EC7FE5CB-322D-44A8-B3BC-9416EB5D2220}"/>
              </a:ext>
            </a:extLst>
          </p:cNvPr>
          <p:cNvGrpSpPr/>
          <p:nvPr/>
        </p:nvGrpSpPr>
        <p:grpSpPr>
          <a:xfrm>
            <a:off x="11017741" y="68583"/>
            <a:ext cx="1071024" cy="1104148"/>
            <a:chOff x="8567498" y="2000036"/>
            <a:chExt cx="2771775" cy="2857500"/>
          </a:xfrm>
        </p:grpSpPr>
        <p:grpSp>
          <p:nvGrpSpPr>
            <p:cNvPr id="18" name="Group 17">
              <a:extLst>
                <a:ext uri="{FF2B5EF4-FFF2-40B4-BE49-F238E27FC236}">
                  <a16:creationId xmlns:a16="http://schemas.microsoft.com/office/drawing/2014/main" id="{3864E368-5BAA-42E5-BC95-E885EF82872F}"/>
                </a:ext>
              </a:extLst>
            </p:cNvPr>
            <p:cNvGrpSpPr/>
            <p:nvPr/>
          </p:nvGrpSpPr>
          <p:grpSpPr>
            <a:xfrm>
              <a:off x="8567498" y="2000036"/>
              <a:ext cx="2771775" cy="2857500"/>
              <a:chOff x="8567498" y="2000036"/>
              <a:chExt cx="2771775" cy="2857500"/>
            </a:xfrm>
          </p:grpSpPr>
          <p:pic>
            <p:nvPicPr>
              <p:cNvPr id="21" name="Picture 20">
                <a:extLst>
                  <a:ext uri="{FF2B5EF4-FFF2-40B4-BE49-F238E27FC236}">
                    <a16:creationId xmlns:a16="http://schemas.microsoft.com/office/drawing/2014/main" id="{545D239A-BA23-47E9-B279-C18C0D4784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22" name="Picture 21">
                <a:extLst>
                  <a:ext uri="{FF2B5EF4-FFF2-40B4-BE49-F238E27FC236}">
                    <a16:creationId xmlns:a16="http://schemas.microsoft.com/office/drawing/2014/main" id="{3E921CBD-2454-44F0-BC17-86B0D64B6B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19" name="Picture 18">
              <a:extLst>
                <a:ext uri="{FF2B5EF4-FFF2-40B4-BE49-F238E27FC236}">
                  <a16:creationId xmlns:a16="http://schemas.microsoft.com/office/drawing/2014/main" id="{16B6CB33-792D-46C4-A55E-4E213FAB3F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FB5E1FF2-AFD4-4FC8-88B7-68C5ECE734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pic>
        <p:nvPicPr>
          <p:cNvPr id="23" name="Picture 22">
            <a:extLst>
              <a:ext uri="{FF2B5EF4-FFF2-40B4-BE49-F238E27FC236}">
                <a16:creationId xmlns:a16="http://schemas.microsoft.com/office/drawing/2014/main" id="{DD66BD6D-B7B3-422A-A856-1FEB0211AB2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729" t="24595" r="6729" b="78"/>
          <a:stretch/>
        </p:blipFill>
        <p:spPr>
          <a:xfrm>
            <a:off x="9457769" y="109031"/>
            <a:ext cx="1358407" cy="1023251"/>
          </a:xfrm>
          <a:prstGeom prst="rect">
            <a:avLst/>
          </a:prstGeom>
        </p:spPr>
      </p:pic>
      <p:sp>
        <p:nvSpPr>
          <p:cNvPr id="24" name="Rectangle 23">
            <a:extLst>
              <a:ext uri="{FF2B5EF4-FFF2-40B4-BE49-F238E27FC236}">
                <a16:creationId xmlns:a16="http://schemas.microsoft.com/office/drawing/2014/main" id="{9EC91190-1D17-42C1-8403-B5E290426374}"/>
              </a:ext>
            </a:extLst>
          </p:cNvPr>
          <p:cNvSpPr/>
          <p:nvPr/>
        </p:nvSpPr>
        <p:spPr>
          <a:xfrm>
            <a:off x="741405" y="6085417"/>
            <a:ext cx="10988807" cy="369332"/>
          </a:xfrm>
          <a:prstGeom prst="rect">
            <a:avLst/>
          </a:prstGeom>
        </p:spPr>
        <p:txBody>
          <a:bodyPr wrap="square">
            <a:spAutoFit/>
          </a:bodyPr>
          <a:lstStyle/>
          <a:p>
            <a:r>
              <a:rPr lang="en-US" dirty="0"/>
              <a:t>Security  ››  </a:t>
            </a:r>
            <a:r>
              <a:rPr lang="en-US" dirty="0" err="1"/>
              <a:t>DoS</a:t>
            </a:r>
            <a:r>
              <a:rPr lang="en-US" dirty="0"/>
              <a:t> Protection : </a:t>
            </a:r>
            <a:r>
              <a:rPr lang="en-US" dirty="0" err="1"/>
              <a:t>DoS</a:t>
            </a:r>
            <a:r>
              <a:rPr lang="en-US" dirty="0"/>
              <a:t> Profiles  ››  &lt;profile&gt; &gt;&gt; Application Security : Bot Signatures</a:t>
            </a:r>
          </a:p>
        </p:txBody>
      </p:sp>
    </p:spTree>
    <p:extLst>
      <p:ext uri="{BB962C8B-B14F-4D97-AF65-F5344CB8AC3E}">
        <p14:creationId xmlns:p14="http://schemas.microsoft.com/office/powerpoint/2010/main" val="45423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70FBD2-3761-42C4-89D0-657906803C54}"/>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02D45D40-4849-4C53-BC1C-164324CF4306}"/>
              </a:ext>
            </a:extLst>
          </p:cNvPr>
          <p:cNvSpPr>
            <a:spLocks noGrp="1"/>
          </p:cNvSpPr>
          <p:nvPr>
            <p:ph type="sldNum" sz="quarter" idx="4"/>
          </p:nvPr>
        </p:nvSpPr>
        <p:spPr/>
        <p:txBody>
          <a:bodyPr/>
          <a:lstStyle/>
          <a:p>
            <a:fld id="{49DF86D6-4B9D-4B83-AF23-D696D3CD110A}" type="slidenum">
              <a:rPr lang="en-US" smtClean="0"/>
              <a:pPr/>
              <a:t>68</a:t>
            </a:fld>
            <a:endParaRPr lang="en-US" dirty="0"/>
          </a:p>
        </p:txBody>
      </p:sp>
      <p:pic>
        <p:nvPicPr>
          <p:cNvPr id="4" name="Picture 3">
            <a:extLst>
              <a:ext uri="{FF2B5EF4-FFF2-40B4-BE49-F238E27FC236}">
                <a16:creationId xmlns:a16="http://schemas.microsoft.com/office/drawing/2014/main" id="{20135D46-079C-4B62-BCAA-83E91438BE25}"/>
              </a:ext>
            </a:extLst>
          </p:cNvPr>
          <p:cNvPicPr>
            <a:picLocks noChangeAspect="1"/>
          </p:cNvPicPr>
          <p:nvPr/>
        </p:nvPicPr>
        <p:blipFill>
          <a:blip r:embed="rId3"/>
          <a:stretch>
            <a:fillRect/>
          </a:stretch>
        </p:blipFill>
        <p:spPr>
          <a:xfrm>
            <a:off x="409021" y="1052091"/>
            <a:ext cx="8791575" cy="3838575"/>
          </a:xfrm>
          <a:prstGeom prst="rect">
            <a:avLst/>
          </a:prstGeom>
        </p:spPr>
      </p:pic>
      <p:pic>
        <p:nvPicPr>
          <p:cNvPr id="5" name="Picture 4">
            <a:extLst>
              <a:ext uri="{FF2B5EF4-FFF2-40B4-BE49-F238E27FC236}">
                <a16:creationId xmlns:a16="http://schemas.microsoft.com/office/drawing/2014/main" id="{B4BE922C-9053-4875-84EF-CC59CD2139AD}"/>
              </a:ext>
            </a:extLst>
          </p:cNvPr>
          <p:cNvPicPr>
            <a:picLocks noChangeAspect="1"/>
          </p:cNvPicPr>
          <p:nvPr/>
        </p:nvPicPr>
        <p:blipFill>
          <a:blip r:embed="rId4"/>
          <a:stretch>
            <a:fillRect/>
          </a:stretch>
        </p:blipFill>
        <p:spPr>
          <a:xfrm>
            <a:off x="3865854" y="1682537"/>
            <a:ext cx="7151887" cy="4123372"/>
          </a:xfrm>
          <a:prstGeom prst="rect">
            <a:avLst/>
          </a:prstGeom>
        </p:spPr>
      </p:pic>
      <p:grpSp>
        <p:nvGrpSpPr>
          <p:cNvPr id="6" name="Group 5">
            <a:extLst>
              <a:ext uri="{FF2B5EF4-FFF2-40B4-BE49-F238E27FC236}">
                <a16:creationId xmlns:a16="http://schemas.microsoft.com/office/drawing/2014/main" id="{92BFB698-07E1-4422-AD03-B6DACF900994}"/>
              </a:ext>
            </a:extLst>
          </p:cNvPr>
          <p:cNvGrpSpPr/>
          <p:nvPr/>
        </p:nvGrpSpPr>
        <p:grpSpPr>
          <a:xfrm>
            <a:off x="11017741" y="68583"/>
            <a:ext cx="1071024" cy="1104148"/>
            <a:chOff x="8567498" y="2000036"/>
            <a:chExt cx="2771775" cy="2857500"/>
          </a:xfrm>
        </p:grpSpPr>
        <p:grpSp>
          <p:nvGrpSpPr>
            <p:cNvPr id="7" name="Group 6">
              <a:extLst>
                <a:ext uri="{FF2B5EF4-FFF2-40B4-BE49-F238E27FC236}">
                  <a16:creationId xmlns:a16="http://schemas.microsoft.com/office/drawing/2014/main" id="{9B0F82C0-C741-41F8-B0D4-F3F2D2FA5336}"/>
                </a:ext>
              </a:extLst>
            </p:cNvPr>
            <p:cNvGrpSpPr/>
            <p:nvPr/>
          </p:nvGrpSpPr>
          <p:grpSpPr>
            <a:xfrm>
              <a:off x="8567498" y="2000036"/>
              <a:ext cx="2771775" cy="2857500"/>
              <a:chOff x="8567498" y="2000036"/>
              <a:chExt cx="2771775" cy="2857500"/>
            </a:xfrm>
          </p:grpSpPr>
          <p:pic>
            <p:nvPicPr>
              <p:cNvPr id="10" name="Picture 9">
                <a:extLst>
                  <a:ext uri="{FF2B5EF4-FFF2-40B4-BE49-F238E27FC236}">
                    <a16:creationId xmlns:a16="http://schemas.microsoft.com/office/drawing/2014/main" id="{17922F3A-FD5F-4942-BFA4-392A986324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11" name="Picture 10">
                <a:extLst>
                  <a:ext uri="{FF2B5EF4-FFF2-40B4-BE49-F238E27FC236}">
                    <a16:creationId xmlns:a16="http://schemas.microsoft.com/office/drawing/2014/main" id="{3DE57CE0-3440-430C-A21C-61D395D1A2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8" name="Picture 7">
              <a:extLst>
                <a:ext uri="{FF2B5EF4-FFF2-40B4-BE49-F238E27FC236}">
                  <a16:creationId xmlns:a16="http://schemas.microsoft.com/office/drawing/2014/main" id="{14214EAA-4169-477B-8C5A-5B12357800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8D01B8B-1B9C-4E26-8DB3-553DC92CEC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pic>
        <p:nvPicPr>
          <p:cNvPr id="12" name="Picture 11">
            <a:extLst>
              <a:ext uri="{FF2B5EF4-FFF2-40B4-BE49-F238E27FC236}">
                <a16:creationId xmlns:a16="http://schemas.microsoft.com/office/drawing/2014/main" id="{7DEA40D6-917E-4FB2-8D1B-6F1AE8B873A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729" t="24595" r="6729" b="78"/>
          <a:stretch/>
        </p:blipFill>
        <p:spPr>
          <a:xfrm>
            <a:off x="9457769" y="109031"/>
            <a:ext cx="1358407" cy="1023251"/>
          </a:xfrm>
          <a:prstGeom prst="rect">
            <a:avLst/>
          </a:prstGeom>
        </p:spPr>
      </p:pic>
      <p:sp>
        <p:nvSpPr>
          <p:cNvPr id="13" name="Title 3">
            <a:extLst>
              <a:ext uri="{FF2B5EF4-FFF2-40B4-BE49-F238E27FC236}">
                <a16:creationId xmlns:a16="http://schemas.microsoft.com/office/drawing/2014/main" id="{FB808CAA-8EFC-4A38-82C8-FB8863110470}"/>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Proactive Bot Defense</a:t>
            </a:r>
          </a:p>
        </p:txBody>
      </p:sp>
      <p:sp>
        <p:nvSpPr>
          <p:cNvPr id="14" name="Rectangle 13">
            <a:extLst>
              <a:ext uri="{FF2B5EF4-FFF2-40B4-BE49-F238E27FC236}">
                <a16:creationId xmlns:a16="http://schemas.microsoft.com/office/drawing/2014/main" id="{634AE516-4875-4C9D-9026-8802B4447433}"/>
              </a:ext>
            </a:extLst>
          </p:cNvPr>
          <p:cNvSpPr/>
          <p:nvPr/>
        </p:nvSpPr>
        <p:spPr>
          <a:xfrm>
            <a:off x="559966" y="5977203"/>
            <a:ext cx="10988807" cy="369332"/>
          </a:xfrm>
          <a:prstGeom prst="rect">
            <a:avLst/>
          </a:prstGeom>
        </p:spPr>
        <p:txBody>
          <a:bodyPr wrap="square">
            <a:spAutoFit/>
          </a:bodyPr>
          <a:lstStyle/>
          <a:p>
            <a:r>
              <a:rPr lang="en-US" dirty="0"/>
              <a:t>Security  ››  </a:t>
            </a:r>
            <a:r>
              <a:rPr lang="en-US" dirty="0" err="1"/>
              <a:t>DoS</a:t>
            </a:r>
            <a:r>
              <a:rPr lang="en-US" dirty="0"/>
              <a:t> Protection : </a:t>
            </a:r>
            <a:r>
              <a:rPr lang="en-US" dirty="0" err="1"/>
              <a:t>DoS</a:t>
            </a:r>
            <a:r>
              <a:rPr lang="en-US" dirty="0"/>
              <a:t> Profiles  ››  &lt;profile&gt; &gt;&gt; Application Security : Proactive Bot Defense</a:t>
            </a:r>
          </a:p>
        </p:txBody>
      </p:sp>
    </p:spTree>
    <p:extLst>
      <p:ext uri="{BB962C8B-B14F-4D97-AF65-F5344CB8AC3E}">
        <p14:creationId xmlns:p14="http://schemas.microsoft.com/office/powerpoint/2010/main" val="289095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B9D176-E426-4BDE-8F6C-211CBB4FB803}"/>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6FD6A7E8-98BB-4FC3-9E77-74FC1F34D259}"/>
              </a:ext>
            </a:extLst>
          </p:cNvPr>
          <p:cNvSpPr>
            <a:spLocks noGrp="1"/>
          </p:cNvSpPr>
          <p:nvPr>
            <p:ph type="sldNum" sz="quarter" idx="4"/>
          </p:nvPr>
        </p:nvSpPr>
        <p:spPr/>
        <p:txBody>
          <a:bodyPr/>
          <a:lstStyle/>
          <a:p>
            <a:fld id="{49DF86D6-4B9D-4B83-AF23-D696D3CD110A}" type="slidenum">
              <a:rPr lang="en-US" smtClean="0"/>
              <a:pPr/>
              <a:t>69</a:t>
            </a:fld>
            <a:endParaRPr lang="en-US" dirty="0"/>
          </a:p>
        </p:txBody>
      </p:sp>
      <p:grpSp>
        <p:nvGrpSpPr>
          <p:cNvPr id="4" name="Group 3">
            <a:extLst>
              <a:ext uri="{FF2B5EF4-FFF2-40B4-BE49-F238E27FC236}">
                <a16:creationId xmlns:a16="http://schemas.microsoft.com/office/drawing/2014/main" id="{39F6F9F9-F0A4-4A1F-835E-2DCFBEF190B8}"/>
              </a:ext>
            </a:extLst>
          </p:cNvPr>
          <p:cNvGrpSpPr/>
          <p:nvPr/>
        </p:nvGrpSpPr>
        <p:grpSpPr>
          <a:xfrm>
            <a:off x="11017741" y="68583"/>
            <a:ext cx="1071024" cy="1104148"/>
            <a:chOff x="8567498" y="2000036"/>
            <a:chExt cx="2771775" cy="2857500"/>
          </a:xfrm>
        </p:grpSpPr>
        <p:grpSp>
          <p:nvGrpSpPr>
            <p:cNvPr id="5" name="Group 4">
              <a:extLst>
                <a:ext uri="{FF2B5EF4-FFF2-40B4-BE49-F238E27FC236}">
                  <a16:creationId xmlns:a16="http://schemas.microsoft.com/office/drawing/2014/main" id="{5001F80C-93F4-43A9-8F86-85BEB5F87BC4}"/>
                </a:ext>
              </a:extLst>
            </p:cNvPr>
            <p:cNvGrpSpPr/>
            <p:nvPr/>
          </p:nvGrpSpPr>
          <p:grpSpPr>
            <a:xfrm>
              <a:off x="8567498" y="2000036"/>
              <a:ext cx="2771775" cy="2857500"/>
              <a:chOff x="8567498" y="2000036"/>
              <a:chExt cx="2771775" cy="2857500"/>
            </a:xfrm>
          </p:grpSpPr>
          <p:pic>
            <p:nvPicPr>
              <p:cNvPr id="8" name="Picture 7">
                <a:extLst>
                  <a:ext uri="{FF2B5EF4-FFF2-40B4-BE49-F238E27FC236}">
                    <a16:creationId xmlns:a16="http://schemas.microsoft.com/office/drawing/2014/main" id="{990556EE-849D-40E4-A1DD-F009586DAA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9" name="Picture 8">
                <a:extLst>
                  <a:ext uri="{FF2B5EF4-FFF2-40B4-BE49-F238E27FC236}">
                    <a16:creationId xmlns:a16="http://schemas.microsoft.com/office/drawing/2014/main" id="{F8DAF190-50DF-46DF-8478-2B819F858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6" name="Picture 5">
              <a:extLst>
                <a:ext uri="{FF2B5EF4-FFF2-40B4-BE49-F238E27FC236}">
                  <a16:creationId xmlns:a16="http://schemas.microsoft.com/office/drawing/2014/main" id="{7251C235-5573-4599-833E-CF2A3FBF3F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44386261-14A8-4813-8D2C-C945FA0CF5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pic>
        <p:nvPicPr>
          <p:cNvPr id="10" name="Picture 9">
            <a:extLst>
              <a:ext uri="{FF2B5EF4-FFF2-40B4-BE49-F238E27FC236}">
                <a16:creationId xmlns:a16="http://schemas.microsoft.com/office/drawing/2014/main" id="{8CD0F048-33D1-4E28-A8BE-288CC0BC476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29" t="24595" r="6729" b="78"/>
          <a:stretch/>
        </p:blipFill>
        <p:spPr>
          <a:xfrm>
            <a:off x="9457769" y="109031"/>
            <a:ext cx="1358407" cy="1023251"/>
          </a:xfrm>
          <a:prstGeom prst="rect">
            <a:avLst/>
          </a:prstGeom>
        </p:spPr>
      </p:pic>
      <p:sp>
        <p:nvSpPr>
          <p:cNvPr id="11" name="Title 3">
            <a:extLst>
              <a:ext uri="{FF2B5EF4-FFF2-40B4-BE49-F238E27FC236}">
                <a16:creationId xmlns:a16="http://schemas.microsoft.com/office/drawing/2014/main" id="{513246D4-B5D0-47DB-B143-C70C7F86F2EE}"/>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ASM: Why turn on Bot Protection</a:t>
            </a:r>
          </a:p>
        </p:txBody>
      </p:sp>
      <p:sp>
        <p:nvSpPr>
          <p:cNvPr id="12" name="Rectangle 11">
            <a:extLst>
              <a:ext uri="{FF2B5EF4-FFF2-40B4-BE49-F238E27FC236}">
                <a16:creationId xmlns:a16="http://schemas.microsoft.com/office/drawing/2014/main" id="{D5773A3B-A588-402F-A320-A6446D58A365}"/>
              </a:ext>
            </a:extLst>
          </p:cNvPr>
          <p:cNvSpPr/>
          <p:nvPr/>
        </p:nvSpPr>
        <p:spPr>
          <a:xfrm>
            <a:off x="630195" y="1408950"/>
            <a:ext cx="10737140" cy="4015666"/>
          </a:xfrm>
          <a:prstGeom prst="rect">
            <a:avLst/>
          </a:prstGeom>
        </p:spPr>
        <p:txBody>
          <a:bodyPr vert="horz" lIns="155448" tIns="155448" rIns="155448" bIns="155448" rtlCol="0">
            <a:noAutofit/>
          </a:bodyPr>
          <a:lstStyle/>
          <a:p>
            <a:pPr marL="463550" indent="-463550">
              <a:lnSpc>
                <a:spcPct val="90000"/>
              </a:lnSpc>
              <a:spcBef>
                <a:spcPts val="1000"/>
              </a:spcBef>
              <a:buClr>
                <a:schemeClr val="accent5"/>
              </a:buClr>
              <a:buFont typeface="Arial" charset="0"/>
              <a:buChar char="•"/>
            </a:pPr>
            <a:r>
              <a:rPr lang="en-US" sz="4400" dirty="0">
                <a:cs typeface="Arial" panose="020B0604020202020204" pitchFamily="34" charset="0"/>
              </a:rPr>
              <a:t>Easy, low hanging fruit </a:t>
            </a:r>
          </a:p>
          <a:p>
            <a:pPr marL="463550" indent="-463550">
              <a:lnSpc>
                <a:spcPct val="90000"/>
              </a:lnSpc>
              <a:spcBef>
                <a:spcPts val="1000"/>
              </a:spcBef>
              <a:buClr>
                <a:schemeClr val="accent5"/>
              </a:buClr>
              <a:buFont typeface="Arial" charset="0"/>
              <a:buChar char="•"/>
            </a:pPr>
            <a:r>
              <a:rPr lang="en-US" sz="4400" dirty="0">
                <a:cs typeface="Arial" panose="020B0604020202020204" pitchFamily="34" charset="0"/>
              </a:rPr>
              <a:t>Reduce reconnaissance </a:t>
            </a:r>
          </a:p>
          <a:p>
            <a:pPr marL="463550" indent="-463550">
              <a:lnSpc>
                <a:spcPct val="90000"/>
              </a:lnSpc>
              <a:spcBef>
                <a:spcPts val="1000"/>
              </a:spcBef>
              <a:buClr>
                <a:schemeClr val="accent5"/>
              </a:buClr>
              <a:buFont typeface="Arial" charset="0"/>
              <a:buChar char="•"/>
            </a:pPr>
            <a:r>
              <a:rPr lang="en-US" sz="4400" dirty="0">
                <a:cs typeface="Arial" panose="020B0604020202020204" pitchFamily="34" charset="0"/>
              </a:rPr>
              <a:t>Reduced noise</a:t>
            </a:r>
          </a:p>
          <a:p>
            <a:pPr marL="463550" indent="-463550">
              <a:lnSpc>
                <a:spcPct val="90000"/>
              </a:lnSpc>
              <a:spcBef>
                <a:spcPts val="1000"/>
              </a:spcBef>
              <a:buClr>
                <a:schemeClr val="accent5"/>
              </a:buClr>
              <a:buFont typeface="Arial" charset="0"/>
              <a:buChar char="•"/>
            </a:pPr>
            <a:r>
              <a:rPr lang="en-US" sz="4400" dirty="0">
                <a:cs typeface="Arial" panose="020B0604020202020204" pitchFamily="34" charset="0"/>
              </a:rPr>
              <a:t>Reduced logging impact (SIEM impact)</a:t>
            </a:r>
          </a:p>
          <a:p>
            <a:pPr marL="463550" indent="-463550">
              <a:lnSpc>
                <a:spcPct val="90000"/>
              </a:lnSpc>
              <a:spcBef>
                <a:spcPts val="1000"/>
              </a:spcBef>
              <a:buClr>
                <a:schemeClr val="accent5"/>
              </a:buClr>
              <a:buFont typeface="Arial" charset="0"/>
              <a:buChar char="•"/>
            </a:pPr>
            <a:r>
              <a:rPr lang="en-US" sz="4400" dirty="0">
                <a:cs typeface="Arial" panose="020B0604020202020204" pitchFamily="34" charset="0"/>
              </a:rPr>
              <a:t>More focus on critical alerts and events</a:t>
            </a:r>
          </a:p>
          <a:p>
            <a:pPr marL="463550" indent="-463550">
              <a:lnSpc>
                <a:spcPct val="90000"/>
              </a:lnSpc>
              <a:spcBef>
                <a:spcPts val="1000"/>
              </a:spcBef>
              <a:buClr>
                <a:schemeClr val="accent5"/>
              </a:buClr>
              <a:buFont typeface="Arial" charset="0"/>
              <a:buChar char="•"/>
            </a:pPr>
            <a:endParaRPr lang="en-US" sz="4400" dirty="0">
              <a:cs typeface="Arial" panose="020B0604020202020204" pitchFamily="34" charset="0"/>
            </a:endParaRPr>
          </a:p>
        </p:txBody>
      </p:sp>
    </p:spTree>
    <p:extLst>
      <p:ext uri="{BB962C8B-B14F-4D97-AF65-F5344CB8AC3E}">
        <p14:creationId xmlns:p14="http://schemas.microsoft.com/office/powerpoint/2010/main" val="334769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7</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LTM: IP Intelligence</a:t>
            </a:r>
          </a:p>
        </p:txBody>
      </p:sp>
      <p:grpSp>
        <p:nvGrpSpPr>
          <p:cNvPr id="5" name="Group 4">
            <a:extLst>
              <a:ext uri="{FF2B5EF4-FFF2-40B4-BE49-F238E27FC236}">
                <a16:creationId xmlns:a16="http://schemas.microsoft.com/office/drawing/2014/main" id="{DBEA0ADB-9BEA-4F1D-A87E-0AF207C6ED43}"/>
              </a:ext>
            </a:extLst>
          </p:cNvPr>
          <p:cNvGrpSpPr/>
          <p:nvPr/>
        </p:nvGrpSpPr>
        <p:grpSpPr>
          <a:xfrm>
            <a:off x="11062555" y="102928"/>
            <a:ext cx="1037709" cy="1069803"/>
            <a:chOff x="852727" y="2000036"/>
            <a:chExt cx="2771775" cy="2857500"/>
          </a:xfrm>
        </p:grpSpPr>
        <p:grpSp>
          <p:nvGrpSpPr>
            <p:cNvPr id="6" name="Group 5">
              <a:extLst>
                <a:ext uri="{FF2B5EF4-FFF2-40B4-BE49-F238E27FC236}">
                  <a16:creationId xmlns:a16="http://schemas.microsoft.com/office/drawing/2014/main" id="{41E1C4F6-945B-4DFA-B7DD-6844DD94A409}"/>
                </a:ext>
              </a:extLst>
            </p:cNvPr>
            <p:cNvGrpSpPr/>
            <p:nvPr/>
          </p:nvGrpSpPr>
          <p:grpSpPr>
            <a:xfrm>
              <a:off x="852727" y="2000036"/>
              <a:ext cx="2771775" cy="2857500"/>
              <a:chOff x="852727" y="755436"/>
              <a:chExt cx="2771775" cy="2857500"/>
            </a:xfrm>
          </p:grpSpPr>
          <p:pic>
            <p:nvPicPr>
              <p:cNvPr id="9" name="Picture 8">
                <a:extLst>
                  <a:ext uri="{FF2B5EF4-FFF2-40B4-BE49-F238E27FC236}">
                    <a16:creationId xmlns:a16="http://schemas.microsoft.com/office/drawing/2014/main" id="{4A927AE3-19AB-4BE7-8260-727CEFF7C3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10" name="Picture 9">
                <a:extLst>
                  <a:ext uri="{FF2B5EF4-FFF2-40B4-BE49-F238E27FC236}">
                    <a16:creationId xmlns:a16="http://schemas.microsoft.com/office/drawing/2014/main" id="{47F792E0-0FC6-40D4-AAFE-B0C69EECB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7" name="Picture 6">
              <a:extLst>
                <a:ext uri="{FF2B5EF4-FFF2-40B4-BE49-F238E27FC236}">
                  <a16:creationId xmlns:a16="http://schemas.microsoft.com/office/drawing/2014/main" id="{333D37F0-008C-41A5-A0DC-009AAE1204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888800F-3E45-40B1-8A93-08B248A2AB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pic>
        <p:nvPicPr>
          <p:cNvPr id="14" name="Picture 13">
            <a:extLst>
              <a:ext uri="{FF2B5EF4-FFF2-40B4-BE49-F238E27FC236}">
                <a16:creationId xmlns:a16="http://schemas.microsoft.com/office/drawing/2014/main" id="{10BD5C49-D91C-49D0-80AD-3EB21B1DBA9E}"/>
              </a:ext>
            </a:extLst>
          </p:cNvPr>
          <p:cNvPicPr>
            <a:picLocks noChangeAspect="1"/>
          </p:cNvPicPr>
          <p:nvPr/>
        </p:nvPicPr>
        <p:blipFill>
          <a:blip r:embed="rId7"/>
          <a:stretch>
            <a:fillRect/>
          </a:stretch>
        </p:blipFill>
        <p:spPr>
          <a:xfrm>
            <a:off x="457200" y="1620077"/>
            <a:ext cx="11052163" cy="4337595"/>
          </a:xfrm>
          <a:prstGeom prst="rect">
            <a:avLst/>
          </a:prstGeom>
        </p:spPr>
      </p:pic>
      <p:sp>
        <p:nvSpPr>
          <p:cNvPr id="39" name="Rectangle: Rounded Corners 38">
            <a:extLst>
              <a:ext uri="{FF2B5EF4-FFF2-40B4-BE49-F238E27FC236}">
                <a16:creationId xmlns:a16="http://schemas.microsoft.com/office/drawing/2014/main" id="{FE5A6A39-D683-45CC-AC07-DDF1DD30A861}"/>
              </a:ext>
            </a:extLst>
          </p:cNvPr>
          <p:cNvSpPr/>
          <p:nvPr/>
        </p:nvSpPr>
        <p:spPr>
          <a:xfrm>
            <a:off x="8655326" y="1477836"/>
            <a:ext cx="3162300" cy="4576980"/>
          </a:xfrm>
          <a:prstGeom prst="roundRect">
            <a:avLst>
              <a:gd name="adj" fmla="val 5824"/>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b="1" u="sng" dirty="0" err="1">
                <a:solidFill>
                  <a:schemeClr val="bg1"/>
                </a:solidFill>
              </a:rPr>
              <a:t>iRule</a:t>
            </a:r>
            <a:r>
              <a:rPr lang="en-US" sz="2000" b="1" u="sng" dirty="0">
                <a:solidFill>
                  <a:schemeClr val="bg1"/>
                </a:solidFill>
              </a:rPr>
              <a:t> Implementation </a:t>
            </a:r>
          </a:p>
          <a:p>
            <a:pPr algn="ctr">
              <a:lnSpc>
                <a:spcPct val="90000"/>
              </a:lnSpc>
            </a:pPr>
            <a:endParaRPr lang="en-US" sz="2000" b="1" u="sng" dirty="0">
              <a:solidFill>
                <a:schemeClr val="bg1"/>
              </a:solidFill>
            </a:endParaRPr>
          </a:p>
          <a:p>
            <a:pPr algn="ctr">
              <a:lnSpc>
                <a:spcPct val="90000"/>
              </a:lnSpc>
            </a:pPr>
            <a:r>
              <a:rPr lang="en-US" sz="2000" dirty="0">
                <a:solidFill>
                  <a:schemeClr val="bg1"/>
                </a:solidFill>
              </a:rPr>
              <a:t>Available on DevCentral</a:t>
            </a:r>
          </a:p>
          <a:p>
            <a:pPr algn="ctr">
              <a:lnSpc>
                <a:spcPct val="90000"/>
              </a:lnSpc>
            </a:pPr>
            <a:endParaRPr lang="en-US" sz="2000" dirty="0">
              <a:solidFill>
                <a:schemeClr val="bg1"/>
              </a:solidFill>
            </a:endParaRPr>
          </a:p>
          <a:p>
            <a:pPr algn="ctr">
              <a:lnSpc>
                <a:spcPct val="90000"/>
              </a:lnSpc>
            </a:pPr>
            <a:r>
              <a:rPr lang="en-US" sz="2000" dirty="0"/>
              <a:t>https://devcentral.f5.com/wiki/iRules.IP-intelligence-reputation-blocking-with-whitelist-support.ashx</a:t>
            </a:r>
          </a:p>
          <a:p>
            <a:pPr algn="ctr">
              <a:lnSpc>
                <a:spcPct val="90000"/>
              </a:lnSpc>
            </a:pPr>
            <a:endParaRPr lang="en-US" sz="2000" dirty="0">
              <a:solidFill>
                <a:schemeClr val="bg1"/>
              </a:solidFill>
            </a:endParaRPr>
          </a:p>
          <a:p>
            <a:pPr algn="ctr">
              <a:lnSpc>
                <a:spcPct val="90000"/>
              </a:lnSpc>
            </a:pPr>
            <a:endParaRPr lang="en-US" sz="2000" dirty="0">
              <a:solidFill>
                <a:schemeClr val="bg1"/>
              </a:solidFill>
            </a:endParaRPr>
          </a:p>
        </p:txBody>
      </p:sp>
    </p:spTree>
    <p:extLst>
      <p:ext uri="{BB962C8B-B14F-4D97-AF65-F5344CB8AC3E}">
        <p14:creationId xmlns:p14="http://schemas.microsoft.com/office/powerpoint/2010/main" val="378051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3">
            <a:extLst>
              <a:ext uri="{FF2B5EF4-FFF2-40B4-BE49-F238E27FC236}">
                <a16:creationId xmlns:a16="http://schemas.microsoft.com/office/drawing/2014/main" id="{CEEB54C7-65F8-449D-8A58-174381540A77}"/>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Wrapping up …</a:t>
            </a:r>
          </a:p>
        </p:txBody>
      </p:sp>
      <p:grpSp>
        <p:nvGrpSpPr>
          <p:cNvPr id="58" name="Group 57">
            <a:extLst>
              <a:ext uri="{FF2B5EF4-FFF2-40B4-BE49-F238E27FC236}">
                <a16:creationId xmlns:a16="http://schemas.microsoft.com/office/drawing/2014/main" id="{A4F9374D-D79D-4AFD-9961-7F1C4678D5B4}"/>
              </a:ext>
            </a:extLst>
          </p:cNvPr>
          <p:cNvGrpSpPr/>
          <p:nvPr/>
        </p:nvGrpSpPr>
        <p:grpSpPr>
          <a:xfrm>
            <a:off x="4710112" y="1600542"/>
            <a:ext cx="2771775" cy="2857500"/>
            <a:chOff x="4710112" y="2000036"/>
            <a:chExt cx="2771775" cy="2857500"/>
          </a:xfrm>
        </p:grpSpPr>
        <p:grpSp>
          <p:nvGrpSpPr>
            <p:cNvPr id="36" name="Group 35">
              <a:extLst>
                <a:ext uri="{FF2B5EF4-FFF2-40B4-BE49-F238E27FC236}">
                  <a16:creationId xmlns:a16="http://schemas.microsoft.com/office/drawing/2014/main" id="{AA490C7F-3A7E-4544-B329-190157D73AED}"/>
                </a:ext>
              </a:extLst>
            </p:cNvPr>
            <p:cNvGrpSpPr/>
            <p:nvPr/>
          </p:nvGrpSpPr>
          <p:grpSpPr>
            <a:xfrm>
              <a:off x="4710112" y="2000036"/>
              <a:ext cx="2771775" cy="2857500"/>
              <a:chOff x="4710112" y="2000036"/>
              <a:chExt cx="2771775" cy="2857500"/>
            </a:xfrm>
          </p:grpSpPr>
          <p:pic>
            <p:nvPicPr>
              <p:cNvPr id="23" name="Picture 22">
                <a:extLst>
                  <a:ext uri="{FF2B5EF4-FFF2-40B4-BE49-F238E27FC236}">
                    <a16:creationId xmlns:a16="http://schemas.microsoft.com/office/drawing/2014/main" id="{BF13EA10-520F-4D31-9048-B3C28FE8D6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10112" y="2000036"/>
                <a:ext cx="2771775" cy="2857500"/>
              </a:xfrm>
              <a:prstGeom prst="rect">
                <a:avLst/>
              </a:prstGeom>
            </p:spPr>
          </p:pic>
          <p:pic>
            <p:nvPicPr>
              <p:cNvPr id="33" name="Picture 32">
                <a:extLst>
                  <a:ext uri="{FF2B5EF4-FFF2-40B4-BE49-F238E27FC236}">
                    <a16:creationId xmlns:a16="http://schemas.microsoft.com/office/drawing/2014/main" id="{1957D068-5B8F-432A-81E8-A7DB345647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9791" y="2455234"/>
                <a:ext cx="1787702" cy="1787702"/>
              </a:xfrm>
              <a:prstGeom prst="rect">
                <a:avLst/>
              </a:prstGeom>
            </p:spPr>
          </p:pic>
        </p:grpSp>
        <p:pic>
          <p:nvPicPr>
            <p:cNvPr id="53" name="Picture 52">
              <a:extLst>
                <a:ext uri="{FF2B5EF4-FFF2-40B4-BE49-F238E27FC236}">
                  <a16:creationId xmlns:a16="http://schemas.microsoft.com/office/drawing/2014/main" id="{B464948A-3353-4EEB-AE14-26BAEC74AD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9090" y="2777780"/>
              <a:ext cx="1133820" cy="1133820"/>
            </a:xfrm>
            <a:prstGeom prst="rect">
              <a:avLst/>
            </a:prstGeom>
          </p:spPr>
        </p:pic>
      </p:grpSp>
      <p:grpSp>
        <p:nvGrpSpPr>
          <p:cNvPr id="57" name="Group 56">
            <a:extLst>
              <a:ext uri="{FF2B5EF4-FFF2-40B4-BE49-F238E27FC236}">
                <a16:creationId xmlns:a16="http://schemas.microsoft.com/office/drawing/2014/main" id="{BF7D3852-C3C1-4E8C-871E-06898DE918A2}"/>
              </a:ext>
            </a:extLst>
          </p:cNvPr>
          <p:cNvGrpSpPr/>
          <p:nvPr/>
        </p:nvGrpSpPr>
        <p:grpSpPr>
          <a:xfrm>
            <a:off x="852727" y="1600542"/>
            <a:ext cx="2771775" cy="2857500"/>
            <a:chOff x="852727" y="2000036"/>
            <a:chExt cx="2771775" cy="2857500"/>
          </a:xfrm>
        </p:grpSpPr>
        <p:grpSp>
          <p:nvGrpSpPr>
            <p:cNvPr id="21" name="Group 20">
              <a:extLst>
                <a:ext uri="{FF2B5EF4-FFF2-40B4-BE49-F238E27FC236}">
                  <a16:creationId xmlns:a16="http://schemas.microsoft.com/office/drawing/2014/main" id="{DBF1C0F5-8A14-46E5-AB5C-DA0CABD8F09B}"/>
                </a:ext>
              </a:extLst>
            </p:cNvPr>
            <p:cNvGrpSpPr/>
            <p:nvPr/>
          </p:nvGrpSpPr>
          <p:grpSpPr>
            <a:xfrm>
              <a:off x="852727" y="2000036"/>
              <a:ext cx="2771775" cy="2857500"/>
              <a:chOff x="852727" y="755436"/>
              <a:chExt cx="2771775" cy="2857500"/>
            </a:xfrm>
          </p:grpSpPr>
          <p:pic>
            <p:nvPicPr>
              <p:cNvPr id="6" name="Picture 5">
                <a:extLst>
                  <a:ext uri="{FF2B5EF4-FFF2-40B4-BE49-F238E27FC236}">
                    <a16:creationId xmlns:a16="http://schemas.microsoft.com/office/drawing/2014/main" id="{C53162B8-D966-4693-9F52-7EAEA8999F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20" name="Picture 19">
                <a:extLst>
                  <a:ext uri="{FF2B5EF4-FFF2-40B4-BE49-F238E27FC236}">
                    <a16:creationId xmlns:a16="http://schemas.microsoft.com/office/drawing/2014/main" id="{8967E0FD-BC7B-4B60-AB95-1AD6DEC611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51" name="Picture 50">
              <a:extLst>
                <a:ext uri="{FF2B5EF4-FFF2-40B4-BE49-F238E27FC236}">
                  <a16:creationId xmlns:a16="http://schemas.microsoft.com/office/drawing/2014/main" id="{F6D41BA9-7DB6-4035-B701-198A253700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55" name="Picture 54">
              <a:extLst>
                <a:ext uri="{FF2B5EF4-FFF2-40B4-BE49-F238E27FC236}">
                  <a16:creationId xmlns:a16="http://schemas.microsoft.com/office/drawing/2014/main" id="{5D3A0DB0-3435-48D3-A25B-18F571ECBA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grpSp>
        <p:nvGrpSpPr>
          <p:cNvPr id="59" name="Group 58">
            <a:extLst>
              <a:ext uri="{FF2B5EF4-FFF2-40B4-BE49-F238E27FC236}">
                <a16:creationId xmlns:a16="http://schemas.microsoft.com/office/drawing/2014/main" id="{3ABFFD02-DDED-4F96-B621-327075E16B23}"/>
              </a:ext>
            </a:extLst>
          </p:cNvPr>
          <p:cNvGrpSpPr/>
          <p:nvPr/>
        </p:nvGrpSpPr>
        <p:grpSpPr>
          <a:xfrm>
            <a:off x="8567498" y="1600542"/>
            <a:ext cx="2771775" cy="2857500"/>
            <a:chOff x="8567498" y="2000036"/>
            <a:chExt cx="2771775" cy="2857500"/>
          </a:xfrm>
        </p:grpSpPr>
        <p:grpSp>
          <p:nvGrpSpPr>
            <p:cNvPr id="37" name="Group 36">
              <a:extLst>
                <a:ext uri="{FF2B5EF4-FFF2-40B4-BE49-F238E27FC236}">
                  <a16:creationId xmlns:a16="http://schemas.microsoft.com/office/drawing/2014/main" id="{6287BB55-A9EB-4B50-9B5E-911F480F081A}"/>
                </a:ext>
              </a:extLst>
            </p:cNvPr>
            <p:cNvGrpSpPr/>
            <p:nvPr/>
          </p:nvGrpSpPr>
          <p:grpSpPr>
            <a:xfrm>
              <a:off x="8567498" y="2000036"/>
              <a:ext cx="2771775" cy="2857500"/>
              <a:chOff x="8567498" y="2000036"/>
              <a:chExt cx="2771775" cy="2857500"/>
            </a:xfrm>
          </p:grpSpPr>
          <p:pic>
            <p:nvPicPr>
              <p:cNvPr id="26" name="Picture 25">
                <a:extLst>
                  <a:ext uri="{FF2B5EF4-FFF2-40B4-BE49-F238E27FC236}">
                    <a16:creationId xmlns:a16="http://schemas.microsoft.com/office/drawing/2014/main" id="{D79A5275-2CE8-4914-9A54-843F837FBE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67498" y="2000036"/>
                <a:ext cx="2771775" cy="2857500"/>
              </a:xfrm>
              <a:prstGeom prst="rect">
                <a:avLst/>
              </a:prstGeom>
            </p:spPr>
          </p:pic>
          <p:pic>
            <p:nvPicPr>
              <p:cNvPr id="35" name="Picture 34">
                <a:extLst>
                  <a:ext uri="{FF2B5EF4-FFF2-40B4-BE49-F238E27FC236}">
                    <a16:creationId xmlns:a16="http://schemas.microsoft.com/office/drawing/2014/main" id="{8EB1BE02-1367-455A-82D0-F37B4C5CFF4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047941" y="2455235"/>
                <a:ext cx="1787702" cy="1787702"/>
              </a:xfrm>
              <a:prstGeom prst="rect">
                <a:avLst/>
              </a:prstGeom>
            </p:spPr>
          </p:pic>
        </p:grpSp>
        <p:pic>
          <p:nvPicPr>
            <p:cNvPr id="43" name="Picture 42">
              <a:extLst>
                <a:ext uri="{FF2B5EF4-FFF2-40B4-BE49-F238E27FC236}">
                  <a16:creationId xmlns:a16="http://schemas.microsoft.com/office/drawing/2014/main" id="{07459A6F-BC4C-4D60-8238-82E19A0350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2235" y="2879528"/>
              <a:ext cx="939114" cy="939114"/>
            </a:xfrm>
            <a:prstGeom prst="rect">
              <a:avLst/>
            </a:prstGeom>
            <a:effectLst>
              <a:outerShdw blurRad="50800" dist="38100" dir="2700000" algn="tl" rotWithShape="0">
                <a:prstClr val="black">
                  <a:alpha val="40000"/>
                </a:prstClr>
              </a:outerShdw>
            </a:effectLst>
          </p:spPr>
        </p:pic>
        <p:pic>
          <p:nvPicPr>
            <p:cNvPr id="56" name="Picture 55">
              <a:extLst>
                <a:ext uri="{FF2B5EF4-FFF2-40B4-BE49-F238E27FC236}">
                  <a16:creationId xmlns:a16="http://schemas.microsoft.com/office/drawing/2014/main" id="{3D0AC499-4FC3-4EE2-A7DB-4421FFCE88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8414" y="3146201"/>
              <a:ext cx="386756" cy="347010"/>
            </a:xfrm>
            <a:prstGeom prst="rect">
              <a:avLst/>
            </a:prstGeom>
            <a:effectLst>
              <a:outerShdw blurRad="50800" dist="38100" dir="2700000" algn="tl" rotWithShape="0">
                <a:prstClr val="black">
                  <a:alpha val="40000"/>
                </a:prstClr>
              </a:outerShdw>
            </a:effectLst>
          </p:spPr>
        </p:pic>
      </p:grpSp>
      <p:sp>
        <p:nvSpPr>
          <p:cNvPr id="60" name="Text Placeholder 4">
            <a:extLst>
              <a:ext uri="{FF2B5EF4-FFF2-40B4-BE49-F238E27FC236}">
                <a16:creationId xmlns:a16="http://schemas.microsoft.com/office/drawing/2014/main" id="{5FB7A77D-63D9-4993-8C3C-74F1E8100BA6}"/>
              </a:ext>
            </a:extLst>
          </p:cNvPr>
          <p:cNvSpPr txBox="1">
            <a:spLocks/>
          </p:cNvSpPr>
          <p:nvPr/>
        </p:nvSpPr>
        <p:spPr>
          <a:xfrm>
            <a:off x="461640" y="4550989"/>
            <a:ext cx="3515558" cy="1752157"/>
          </a:xfrm>
          <a:prstGeom prst="rect">
            <a:avLst/>
          </a:prstGeom>
        </p:spPr>
        <p:txBody>
          <a:bodyPr/>
          <a:lst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0" dirty="0"/>
              <a:t>Delivery &amp; Traffic</a:t>
            </a:r>
          </a:p>
          <a:p>
            <a:pPr algn="ctr">
              <a:buNone/>
            </a:pPr>
            <a:r>
              <a:rPr lang="en-US" b="0" dirty="0"/>
              <a:t>Security Controls</a:t>
            </a:r>
          </a:p>
          <a:p>
            <a:pPr algn="ctr">
              <a:buNone/>
            </a:pPr>
            <a:r>
              <a:rPr lang="en-US" b="0" dirty="0">
                <a:solidFill>
                  <a:schemeClr val="accent1">
                    <a:lumMod val="60000"/>
                    <a:lumOff val="40000"/>
                  </a:schemeClr>
                </a:solidFill>
              </a:rPr>
              <a:t>[LTM]</a:t>
            </a:r>
          </a:p>
        </p:txBody>
      </p:sp>
      <p:sp>
        <p:nvSpPr>
          <p:cNvPr id="61" name="Text Placeholder 4">
            <a:extLst>
              <a:ext uri="{FF2B5EF4-FFF2-40B4-BE49-F238E27FC236}">
                <a16:creationId xmlns:a16="http://schemas.microsoft.com/office/drawing/2014/main" id="{8CFAB480-F239-40B3-948B-134E282279E6}"/>
              </a:ext>
            </a:extLst>
          </p:cNvPr>
          <p:cNvSpPr txBox="1">
            <a:spLocks/>
          </p:cNvSpPr>
          <p:nvPr/>
        </p:nvSpPr>
        <p:spPr>
          <a:xfrm>
            <a:off x="4324904" y="4550989"/>
            <a:ext cx="3515558" cy="1752157"/>
          </a:xfrm>
          <a:prstGeom prst="rect">
            <a:avLst/>
          </a:prstGeom>
        </p:spPr>
        <p:txBody>
          <a:bodyPr/>
          <a:lst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0" dirty="0"/>
              <a:t>Access</a:t>
            </a:r>
          </a:p>
          <a:p>
            <a:pPr algn="ctr">
              <a:buNone/>
            </a:pPr>
            <a:r>
              <a:rPr lang="en-US" b="0" dirty="0"/>
              <a:t>Security Controls</a:t>
            </a:r>
          </a:p>
          <a:p>
            <a:pPr algn="ctr">
              <a:buNone/>
            </a:pPr>
            <a:r>
              <a:rPr lang="en-US" b="0" dirty="0">
                <a:solidFill>
                  <a:srgbClr val="00FF00"/>
                </a:solidFill>
              </a:rPr>
              <a:t>[APM]</a:t>
            </a:r>
          </a:p>
        </p:txBody>
      </p:sp>
      <p:sp>
        <p:nvSpPr>
          <p:cNvPr id="62" name="Text Placeholder 4">
            <a:extLst>
              <a:ext uri="{FF2B5EF4-FFF2-40B4-BE49-F238E27FC236}">
                <a16:creationId xmlns:a16="http://schemas.microsoft.com/office/drawing/2014/main" id="{2E4EF497-AD99-421B-875B-6DE9176E6A80}"/>
              </a:ext>
            </a:extLst>
          </p:cNvPr>
          <p:cNvSpPr txBox="1">
            <a:spLocks/>
          </p:cNvSpPr>
          <p:nvPr/>
        </p:nvSpPr>
        <p:spPr>
          <a:xfrm>
            <a:off x="8188173" y="4550989"/>
            <a:ext cx="3515558" cy="1752157"/>
          </a:xfrm>
          <a:prstGeom prst="rect">
            <a:avLst/>
          </a:prstGeom>
        </p:spPr>
        <p:txBody>
          <a:bodyPr/>
          <a:lst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0" dirty="0"/>
              <a:t>Application</a:t>
            </a:r>
          </a:p>
          <a:p>
            <a:pPr algn="ctr">
              <a:buNone/>
            </a:pPr>
            <a:r>
              <a:rPr lang="en-US" b="0" dirty="0"/>
              <a:t>Security Controls</a:t>
            </a:r>
          </a:p>
          <a:p>
            <a:pPr algn="ctr">
              <a:buNone/>
            </a:pPr>
            <a:r>
              <a:rPr lang="en-US" b="0" dirty="0">
                <a:solidFill>
                  <a:srgbClr val="FF0000"/>
                </a:solidFill>
              </a:rPr>
              <a:t>[ASM]</a:t>
            </a:r>
          </a:p>
        </p:txBody>
      </p:sp>
    </p:spTree>
    <p:extLst>
      <p:ext uri="{BB962C8B-B14F-4D97-AF65-F5344CB8AC3E}">
        <p14:creationId xmlns:p14="http://schemas.microsoft.com/office/powerpoint/2010/main" val="271386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a:t>© 2017 F5 Networks</a:t>
            </a:r>
            <a:endParaRPr lang="en-US" dirty="0"/>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172200" cy="6858000"/>
          </a:xfrm>
          <a:prstGeom prst="rect">
            <a:avLst/>
          </a:prstGeom>
        </p:spPr>
      </p:pic>
      <p:pic>
        <p:nvPicPr>
          <p:cNvPr id="7" name="Picture 6"/>
          <p:cNvPicPr>
            <a:picLocks noChangeAspect="1"/>
          </p:cNvPicPr>
          <p:nvPr/>
        </p:nvPicPr>
        <p:blipFill>
          <a:blip r:embed="rId4" cstate="screen">
            <a:alphaModFix amt="51000"/>
            <a:extLst>
              <a:ext uri="{28A0092B-C50C-407E-A947-70E740481C1C}">
                <a14:useLocalDpi xmlns:a14="http://schemas.microsoft.com/office/drawing/2010/main"/>
              </a:ext>
            </a:extLst>
          </a:blip>
          <a:stretch>
            <a:fillRect/>
          </a:stretch>
        </p:blipFill>
        <p:spPr>
          <a:xfrm>
            <a:off x="679852" y="2311281"/>
            <a:ext cx="4812496" cy="2387840"/>
          </a:xfrm>
          <a:prstGeom prst="rect">
            <a:avLst/>
          </a:prstGeom>
        </p:spPr>
      </p:pic>
      <p:sp>
        <p:nvSpPr>
          <p:cNvPr id="10" name="Title 3">
            <a:extLst>
              <a:ext uri="{FF2B5EF4-FFF2-40B4-BE49-F238E27FC236}">
                <a16:creationId xmlns:a16="http://schemas.microsoft.com/office/drawing/2014/main" id="{7C8822B1-D86D-4A4C-9911-C8652C722B87}"/>
              </a:ext>
            </a:extLst>
          </p:cNvPr>
          <p:cNvSpPr txBox="1">
            <a:spLocks/>
          </p:cNvSpPr>
          <p:nvPr/>
        </p:nvSpPr>
        <p:spPr>
          <a:xfrm>
            <a:off x="7105134" y="3002692"/>
            <a:ext cx="4201298" cy="782924"/>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Thank You</a:t>
            </a:r>
          </a:p>
        </p:txBody>
      </p:sp>
    </p:spTree>
    <p:extLst>
      <p:ext uri="{BB962C8B-B14F-4D97-AF65-F5344CB8AC3E}">
        <p14:creationId xmlns:p14="http://schemas.microsoft.com/office/powerpoint/2010/main" val="10017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75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81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8</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LTM: IP Intelligence</a:t>
            </a:r>
          </a:p>
        </p:txBody>
      </p:sp>
      <p:grpSp>
        <p:nvGrpSpPr>
          <p:cNvPr id="5" name="Group 4">
            <a:extLst>
              <a:ext uri="{FF2B5EF4-FFF2-40B4-BE49-F238E27FC236}">
                <a16:creationId xmlns:a16="http://schemas.microsoft.com/office/drawing/2014/main" id="{DBEA0ADB-9BEA-4F1D-A87E-0AF207C6ED43}"/>
              </a:ext>
            </a:extLst>
          </p:cNvPr>
          <p:cNvGrpSpPr/>
          <p:nvPr/>
        </p:nvGrpSpPr>
        <p:grpSpPr>
          <a:xfrm>
            <a:off x="11062555" y="102928"/>
            <a:ext cx="1037709" cy="1069803"/>
            <a:chOff x="852727" y="2000036"/>
            <a:chExt cx="2771775" cy="2857500"/>
          </a:xfrm>
        </p:grpSpPr>
        <p:grpSp>
          <p:nvGrpSpPr>
            <p:cNvPr id="6" name="Group 5">
              <a:extLst>
                <a:ext uri="{FF2B5EF4-FFF2-40B4-BE49-F238E27FC236}">
                  <a16:creationId xmlns:a16="http://schemas.microsoft.com/office/drawing/2014/main" id="{41E1C4F6-945B-4DFA-B7DD-6844DD94A409}"/>
                </a:ext>
              </a:extLst>
            </p:cNvPr>
            <p:cNvGrpSpPr/>
            <p:nvPr/>
          </p:nvGrpSpPr>
          <p:grpSpPr>
            <a:xfrm>
              <a:off x="852727" y="2000036"/>
              <a:ext cx="2771775" cy="2857500"/>
              <a:chOff x="852727" y="755436"/>
              <a:chExt cx="2771775" cy="2857500"/>
            </a:xfrm>
          </p:grpSpPr>
          <p:pic>
            <p:nvPicPr>
              <p:cNvPr id="9" name="Picture 8">
                <a:extLst>
                  <a:ext uri="{FF2B5EF4-FFF2-40B4-BE49-F238E27FC236}">
                    <a16:creationId xmlns:a16="http://schemas.microsoft.com/office/drawing/2014/main" id="{4A927AE3-19AB-4BE7-8260-727CEFF7C3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10" name="Picture 9">
                <a:extLst>
                  <a:ext uri="{FF2B5EF4-FFF2-40B4-BE49-F238E27FC236}">
                    <a16:creationId xmlns:a16="http://schemas.microsoft.com/office/drawing/2014/main" id="{47F792E0-0FC6-40D4-AAFE-B0C69EECB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7" name="Picture 6">
              <a:extLst>
                <a:ext uri="{FF2B5EF4-FFF2-40B4-BE49-F238E27FC236}">
                  <a16:creationId xmlns:a16="http://schemas.microsoft.com/office/drawing/2014/main" id="{333D37F0-008C-41A5-A0DC-009AAE1204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888800F-3E45-40B1-8A93-08B248A2AB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pic>
        <p:nvPicPr>
          <p:cNvPr id="12" name="Picture 11">
            <a:extLst>
              <a:ext uri="{FF2B5EF4-FFF2-40B4-BE49-F238E27FC236}">
                <a16:creationId xmlns:a16="http://schemas.microsoft.com/office/drawing/2014/main" id="{35A80B53-AE0E-49DF-A3AF-0C299F72B043}"/>
              </a:ext>
            </a:extLst>
          </p:cNvPr>
          <p:cNvPicPr>
            <a:picLocks noChangeAspect="1"/>
          </p:cNvPicPr>
          <p:nvPr/>
        </p:nvPicPr>
        <p:blipFill>
          <a:blip r:embed="rId7"/>
          <a:stretch>
            <a:fillRect/>
          </a:stretch>
        </p:blipFill>
        <p:spPr>
          <a:xfrm>
            <a:off x="436896" y="1055421"/>
            <a:ext cx="8334375" cy="5305425"/>
          </a:xfrm>
          <a:prstGeom prst="rect">
            <a:avLst/>
          </a:prstGeom>
        </p:spPr>
      </p:pic>
      <p:sp>
        <p:nvSpPr>
          <p:cNvPr id="39" name="Rectangle: Rounded Corners 38">
            <a:extLst>
              <a:ext uri="{FF2B5EF4-FFF2-40B4-BE49-F238E27FC236}">
                <a16:creationId xmlns:a16="http://schemas.microsoft.com/office/drawing/2014/main" id="{EA8DFB31-CD0B-472E-83B1-1EC5C66D09FE}"/>
              </a:ext>
            </a:extLst>
          </p:cNvPr>
          <p:cNvSpPr/>
          <p:nvPr/>
        </p:nvSpPr>
        <p:spPr>
          <a:xfrm>
            <a:off x="9147659" y="2542165"/>
            <a:ext cx="2743200" cy="2495550"/>
          </a:xfrm>
          <a:prstGeom prst="roundRect">
            <a:avLst>
              <a:gd name="adj" fmla="val 5824"/>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b="1" u="sng" dirty="0">
                <a:solidFill>
                  <a:schemeClr val="bg1"/>
                </a:solidFill>
              </a:rPr>
              <a:t>Traffic Policy Implementation</a:t>
            </a:r>
          </a:p>
          <a:p>
            <a:pPr algn="ctr">
              <a:lnSpc>
                <a:spcPct val="90000"/>
              </a:lnSpc>
            </a:pPr>
            <a:endParaRPr lang="en-US" sz="2000" b="1" u="sng" dirty="0">
              <a:solidFill>
                <a:schemeClr val="bg1"/>
              </a:solidFill>
            </a:endParaRPr>
          </a:p>
        </p:txBody>
      </p:sp>
    </p:spTree>
    <p:extLst>
      <p:ext uri="{BB962C8B-B14F-4D97-AF65-F5344CB8AC3E}">
        <p14:creationId xmlns:p14="http://schemas.microsoft.com/office/powerpoint/2010/main" val="302682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6BD359-D5DE-494C-ADC5-E8F74885D57E}"/>
              </a:ext>
            </a:extLst>
          </p:cNvPr>
          <p:cNvSpPr>
            <a:spLocks noGrp="1"/>
          </p:cNvSpPr>
          <p:nvPr>
            <p:ph type="ftr" sz="quarter" idx="3"/>
          </p:nvPr>
        </p:nvSpPr>
        <p:spPr/>
        <p:txBody>
          <a:bodyPr/>
          <a:lstStyle/>
          <a:p>
            <a:r>
              <a:rPr lang="en-US"/>
              <a:t>© 2017 F5 Networks</a:t>
            </a:r>
            <a:endParaRPr lang="en-US" dirty="0"/>
          </a:p>
        </p:txBody>
      </p:sp>
      <p:sp>
        <p:nvSpPr>
          <p:cNvPr id="3" name="Slide Number Placeholder 2">
            <a:extLst>
              <a:ext uri="{FF2B5EF4-FFF2-40B4-BE49-F238E27FC236}">
                <a16:creationId xmlns:a16="http://schemas.microsoft.com/office/drawing/2014/main" id="{22EF7765-9FE9-497B-AF6B-221695620B44}"/>
              </a:ext>
            </a:extLst>
          </p:cNvPr>
          <p:cNvSpPr>
            <a:spLocks noGrp="1"/>
          </p:cNvSpPr>
          <p:nvPr>
            <p:ph type="sldNum" sz="quarter" idx="4"/>
          </p:nvPr>
        </p:nvSpPr>
        <p:spPr/>
        <p:txBody>
          <a:bodyPr/>
          <a:lstStyle/>
          <a:p>
            <a:fld id="{49DF86D6-4B9D-4B83-AF23-D696D3CD110A}" type="slidenum">
              <a:rPr lang="en-US" smtClean="0"/>
              <a:pPr/>
              <a:t>9</a:t>
            </a:fld>
            <a:endParaRPr lang="en-US" dirty="0"/>
          </a:p>
        </p:txBody>
      </p:sp>
      <p:sp>
        <p:nvSpPr>
          <p:cNvPr id="4" name="Title 3">
            <a:extLst>
              <a:ext uri="{FF2B5EF4-FFF2-40B4-BE49-F238E27FC236}">
                <a16:creationId xmlns:a16="http://schemas.microsoft.com/office/drawing/2014/main" id="{484B4697-8479-46A5-8F3E-1C6F44A9CB0F}"/>
              </a:ext>
            </a:extLst>
          </p:cNvPr>
          <p:cNvSpPr txBox="1">
            <a:spLocks/>
          </p:cNvSpPr>
          <p:nvPr/>
        </p:nvSpPr>
        <p:spPr>
          <a:xfrm>
            <a:off x="304800" y="304801"/>
            <a:ext cx="11582400" cy="867930"/>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LTM: Geo-Location</a:t>
            </a:r>
          </a:p>
        </p:txBody>
      </p:sp>
      <p:grpSp>
        <p:nvGrpSpPr>
          <p:cNvPr id="5" name="Group 4">
            <a:extLst>
              <a:ext uri="{FF2B5EF4-FFF2-40B4-BE49-F238E27FC236}">
                <a16:creationId xmlns:a16="http://schemas.microsoft.com/office/drawing/2014/main" id="{DBEA0ADB-9BEA-4F1D-A87E-0AF207C6ED43}"/>
              </a:ext>
            </a:extLst>
          </p:cNvPr>
          <p:cNvGrpSpPr/>
          <p:nvPr/>
        </p:nvGrpSpPr>
        <p:grpSpPr>
          <a:xfrm>
            <a:off x="11062555" y="102928"/>
            <a:ext cx="1037709" cy="1069803"/>
            <a:chOff x="852727" y="2000036"/>
            <a:chExt cx="2771775" cy="2857500"/>
          </a:xfrm>
        </p:grpSpPr>
        <p:grpSp>
          <p:nvGrpSpPr>
            <p:cNvPr id="6" name="Group 5">
              <a:extLst>
                <a:ext uri="{FF2B5EF4-FFF2-40B4-BE49-F238E27FC236}">
                  <a16:creationId xmlns:a16="http://schemas.microsoft.com/office/drawing/2014/main" id="{41E1C4F6-945B-4DFA-B7DD-6844DD94A409}"/>
                </a:ext>
              </a:extLst>
            </p:cNvPr>
            <p:cNvGrpSpPr/>
            <p:nvPr/>
          </p:nvGrpSpPr>
          <p:grpSpPr>
            <a:xfrm>
              <a:off x="852727" y="2000036"/>
              <a:ext cx="2771775" cy="2857500"/>
              <a:chOff x="852727" y="755436"/>
              <a:chExt cx="2771775" cy="2857500"/>
            </a:xfrm>
          </p:grpSpPr>
          <p:pic>
            <p:nvPicPr>
              <p:cNvPr id="9" name="Picture 8">
                <a:extLst>
                  <a:ext uri="{FF2B5EF4-FFF2-40B4-BE49-F238E27FC236}">
                    <a16:creationId xmlns:a16="http://schemas.microsoft.com/office/drawing/2014/main" id="{4A927AE3-19AB-4BE7-8260-727CEFF7C3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727" y="755436"/>
                <a:ext cx="2771775" cy="2857500"/>
              </a:xfrm>
              <a:prstGeom prst="rect">
                <a:avLst/>
              </a:prstGeom>
            </p:spPr>
          </p:pic>
          <p:pic>
            <p:nvPicPr>
              <p:cNvPr id="10" name="Picture 9">
                <a:extLst>
                  <a:ext uri="{FF2B5EF4-FFF2-40B4-BE49-F238E27FC236}">
                    <a16:creationId xmlns:a16="http://schemas.microsoft.com/office/drawing/2014/main" id="{47F792E0-0FC6-40D4-AAFE-B0C69EECB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6974" y="1210634"/>
                <a:ext cx="1787702" cy="1787702"/>
              </a:xfrm>
              <a:prstGeom prst="rect">
                <a:avLst/>
              </a:prstGeom>
            </p:spPr>
          </p:pic>
        </p:grpSp>
        <p:pic>
          <p:nvPicPr>
            <p:cNvPr id="7" name="Picture 6">
              <a:extLst>
                <a:ext uri="{FF2B5EF4-FFF2-40B4-BE49-F238E27FC236}">
                  <a16:creationId xmlns:a16="http://schemas.microsoft.com/office/drawing/2014/main" id="{333D37F0-008C-41A5-A0DC-009AAE1204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780651" y="2879528"/>
              <a:ext cx="880356" cy="88035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888800F-3E45-40B1-8A93-08B248A2AB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7447" y="2827141"/>
              <a:ext cx="386756" cy="347010"/>
            </a:xfrm>
            <a:prstGeom prst="rect">
              <a:avLst/>
            </a:prstGeom>
            <a:effectLst>
              <a:outerShdw blurRad="50800" dist="38100" dir="2700000" algn="tl" rotWithShape="0">
                <a:prstClr val="black">
                  <a:alpha val="40000"/>
                </a:prstClr>
              </a:outerShdw>
            </a:effectLst>
          </p:spPr>
        </p:pic>
      </p:grpSp>
      <p:pic>
        <p:nvPicPr>
          <p:cNvPr id="11" name="Picture 10">
            <a:extLst>
              <a:ext uri="{FF2B5EF4-FFF2-40B4-BE49-F238E27FC236}">
                <a16:creationId xmlns:a16="http://schemas.microsoft.com/office/drawing/2014/main" id="{4AFBFB50-A9C0-4EE8-AA29-A21B59C8652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4799" y="3351861"/>
            <a:ext cx="11509577" cy="3058464"/>
          </a:xfrm>
          <a:prstGeom prst="rect">
            <a:avLst/>
          </a:prstGeom>
          <a:effectLst>
            <a:outerShdw blurRad="63500" sx="102000" sy="102000" algn="ctr" rotWithShape="0">
              <a:srgbClr val="00FFFF">
                <a:alpha val="40000"/>
              </a:srgbClr>
            </a:outerShdw>
          </a:effectLst>
        </p:spPr>
      </p:pic>
      <p:pic>
        <p:nvPicPr>
          <p:cNvPr id="12" name="Picture 11">
            <a:extLst>
              <a:ext uri="{FF2B5EF4-FFF2-40B4-BE49-F238E27FC236}">
                <a16:creationId xmlns:a16="http://schemas.microsoft.com/office/drawing/2014/main" id="{2ADD1ED4-150F-4F03-B49F-D76385DC92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799" y="1028700"/>
            <a:ext cx="1771651" cy="2141276"/>
          </a:xfrm>
          <a:prstGeom prst="rect">
            <a:avLst/>
          </a:prstGeom>
        </p:spPr>
      </p:pic>
      <p:sp>
        <p:nvSpPr>
          <p:cNvPr id="13" name="Text Placeholder 4">
            <a:extLst>
              <a:ext uri="{FF2B5EF4-FFF2-40B4-BE49-F238E27FC236}">
                <a16:creationId xmlns:a16="http://schemas.microsoft.com/office/drawing/2014/main" id="{C69598FD-1643-4790-8675-B56D408F31F6}"/>
              </a:ext>
            </a:extLst>
          </p:cNvPr>
          <p:cNvSpPr txBox="1">
            <a:spLocks/>
          </p:cNvSpPr>
          <p:nvPr/>
        </p:nvSpPr>
        <p:spPr>
          <a:xfrm>
            <a:off x="2315945" y="1113053"/>
            <a:ext cx="9366451" cy="2053406"/>
          </a:xfrm>
          <a:prstGeom prst="rect">
            <a:avLst/>
          </a:prstGeom>
        </p:spPr>
        <p:txBody>
          <a:bodyPr vert="horz" lIns="155448" tIns="155448" rIns="155448" bIns="155448" rtlCol="0">
            <a:noAutofit/>
          </a:bodyPr>
          <a:lstStyle>
            <a:lvl1pPr marL="463550" indent="-463550">
              <a:lnSpc>
                <a:spcPct val="90000"/>
              </a:lnSpc>
              <a:spcBef>
                <a:spcPts val="1000"/>
              </a:spcBef>
              <a:buClr>
                <a:schemeClr val="accent5"/>
              </a:buClr>
              <a:buFont typeface="Arial" charset="0"/>
              <a:buChar char="•"/>
              <a:tabLst/>
              <a:defRPr lang="en-US" sz="3200" b="0">
                <a:gradFill>
                  <a:gsLst>
                    <a:gs pos="0">
                      <a:schemeClr val="tx1"/>
                    </a:gs>
                    <a:gs pos="100000">
                      <a:schemeClr val="tx1"/>
                    </a:gs>
                  </a:gsLst>
                  <a:lin ang="5400000" scaled="1"/>
                </a:gradFill>
                <a:cs typeface="Arial" panose="020B0604020202020204" pitchFamily="34" charset="0"/>
              </a:defRPr>
            </a:lvl1pPr>
            <a:lvl2pPr marL="463550" indent="-463550">
              <a:lnSpc>
                <a:spcPct val="90000"/>
              </a:lnSpc>
              <a:spcBef>
                <a:spcPts val="500"/>
              </a:spcBef>
              <a:buClr>
                <a:schemeClr val="accent5"/>
              </a:buClr>
              <a:buFont typeface="Arial" charset="0"/>
              <a:buChar char="•"/>
              <a:tabLst/>
              <a:defRPr lang="en-US" sz="2400">
                <a:gradFill>
                  <a:gsLst>
                    <a:gs pos="100000">
                      <a:schemeClr val="tx1">
                        <a:lumMod val="65000"/>
                      </a:schemeClr>
                    </a:gs>
                    <a:gs pos="0">
                      <a:schemeClr val="tx1">
                        <a:lumMod val="65000"/>
                      </a:schemeClr>
                    </a:gs>
                  </a:gsLst>
                  <a:lin ang="5400000" scaled="1"/>
                </a:gradFill>
                <a:cs typeface="Arial" panose="020B0604020202020204" pitchFamily="34" charset="0"/>
              </a:defRPr>
            </a:lvl2pPr>
            <a:lvl3pPr marL="463550" indent="-463550">
              <a:lnSpc>
                <a:spcPct val="90000"/>
              </a:lnSpc>
              <a:spcBef>
                <a:spcPts val="500"/>
              </a:spcBef>
              <a:buClr>
                <a:schemeClr val="accent5"/>
              </a:buClr>
              <a:buFont typeface="Arial" charset="0"/>
              <a:buChar char="•"/>
              <a:tabLst/>
              <a:defRPr lang="en-US" sz="2000">
                <a:gradFill>
                  <a:gsLst>
                    <a:gs pos="100000">
                      <a:schemeClr val="tx1">
                        <a:lumMod val="65000"/>
                      </a:schemeClr>
                    </a:gs>
                    <a:gs pos="0">
                      <a:schemeClr val="tx1">
                        <a:lumMod val="65000"/>
                      </a:schemeClr>
                    </a:gs>
                  </a:gsLst>
                  <a:lin ang="5400000" scaled="1"/>
                </a:gradFill>
                <a:cs typeface="Arial" panose="020B0604020202020204" pitchFamily="34" charset="0"/>
              </a:defRPr>
            </a:lvl3pPr>
            <a:lvl4pPr marL="463550" indent="-463550">
              <a:lnSpc>
                <a:spcPct val="90000"/>
              </a:lnSpc>
              <a:spcBef>
                <a:spcPts val="500"/>
              </a:spcBef>
              <a:buClr>
                <a:schemeClr val="accent5"/>
              </a:buClr>
              <a:buFont typeface="Arial" charset="0"/>
              <a:buChar char="•"/>
              <a:tabLst/>
              <a:defRPr lang="en-US">
                <a:gradFill>
                  <a:gsLst>
                    <a:gs pos="100000">
                      <a:schemeClr val="tx1">
                        <a:lumMod val="65000"/>
                      </a:schemeClr>
                    </a:gs>
                    <a:gs pos="0">
                      <a:schemeClr val="tx1">
                        <a:lumMod val="65000"/>
                      </a:schemeClr>
                    </a:gs>
                  </a:gsLst>
                  <a:lin ang="5400000" scaled="1"/>
                </a:gradFill>
                <a:cs typeface="Arial" panose="020B0604020202020204" pitchFamily="34" charset="0"/>
              </a:defRPr>
            </a:lvl4pPr>
            <a:lvl5pPr marL="463550" indent="-463550">
              <a:lnSpc>
                <a:spcPct val="90000"/>
              </a:lnSpc>
              <a:spcBef>
                <a:spcPts val="500"/>
              </a:spcBef>
              <a:buClr>
                <a:schemeClr val="accent5"/>
              </a:buClr>
              <a:buFont typeface="Arial" charset="0"/>
              <a:buChar char="•"/>
              <a:tabLst/>
              <a:defRPr lang="en-US">
                <a:gradFill>
                  <a:gsLst>
                    <a:gs pos="100000">
                      <a:schemeClr val="tx1">
                        <a:lumMod val="65000"/>
                      </a:schemeClr>
                    </a:gs>
                    <a:gs pos="0">
                      <a:schemeClr val="tx1">
                        <a:lumMod val="65000"/>
                      </a:schemeClr>
                    </a:gs>
                  </a:gsLst>
                  <a:lin ang="5400000" scaled="1"/>
                </a:gradFill>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Solution Article: K11176 (Manual, Quarterly)</a:t>
            </a:r>
          </a:p>
          <a:p>
            <a:r>
              <a:rPr lang="en-US" dirty="0"/>
              <a:t>Can be leveraged in all F5 modules</a:t>
            </a:r>
          </a:p>
          <a:p>
            <a:r>
              <a:rPr lang="en-US" dirty="0"/>
              <a:t>Script the update </a:t>
            </a:r>
            <a:r>
              <a:rPr lang="en-US" sz="2400" dirty="0"/>
              <a:t>(save running all the commands)</a:t>
            </a:r>
          </a:p>
        </p:txBody>
      </p:sp>
    </p:spTree>
    <p:extLst>
      <p:ext uri="{BB962C8B-B14F-4D97-AF65-F5344CB8AC3E}">
        <p14:creationId xmlns:p14="http://schemas.microsoft.com/office/powerpoint/2010/main" val="169618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5-Corporate-Template-2017_(Dark)">
  <a:themeElements>
    <a:clrScheme name="Custom 3">
      <a:dk1>
        <a:srgbClr val="4D4F53"/>
      </a:dk1>
      <a:lt1>
        <a:srgbClr val="FFFFFF"/>
      </a:lt1>
      <a:dk2>
        <a:srgbClr val="000000"/>
      </a:dk2>
      <a:lt2>
        <a:srgbClr val="F4F4F4"/>
      </a:lt2>
      <a:accent1>
        <a:srgbClr val="0194D2"/>
      </a:accent1>
      <a:accent2>
        <a:srgbClr val="F7901E"/>
      </a:accent2>
      <a:accent3>
        <a:srgbClr val="855FA8"/>
      </a:accent3>
      <a:accent4>
        <a:srgbClr val="004892"/>
      </a:accent4>
      <a:accent5>
        <a:srgbClr val="D60000"/>
      </a:accent5>
      <a:accent6>
        <a:srgbClr val="A0BF37"/>
      </a:accent6>
      <a:hlink>
        <a:srgbClr val="D60000"/>
      </a:hlink>
      <a:folHlink>
        <a:srgbClr val="C0C0C0"/>
      </a:folHlink>
    </a:clrScheme>
    <a:fontScheme name="F5 2016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55448" tIns="155448" rIns="155448" bIns="155448" rtlCol="0">
        <a:spAutoFit/>
      </a:bodyPr>
      <a:lstStyle>
        <a:defPPr>
          <a:defRPr sz="2400" dirty="0" err="1" smtClean="0">
            <a:gradFill>
              <a:gsLst>
                <a:gs pos="0">
                  <a:schemeClr val="tx1"/>
                </a:gs>
                <a:gs pos="100000">
                  <a:schemeClr val="tx1"/>
                </a:gs>
              </a:gsLst>
              <a:lin ang="5400000" scaled="1"/>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March-2018-UserGroup.potx" id="{722EAAE8-02BA-4161-A1D9-C9BAAADC0E64}" vid="{3348B193-1F76-499E-935B-57B1CF0FD90D}"/>
    </a:ext>
  </a:extLst>
</a:theme>
</file>

<file path=ppt/theme/theme2.xml><?xml version="1.0" encoding="utf-8"?>
<a:theme xmlns:a="http://schemas.openxmlformats.org/drawingml/2006/main" name="F5-Corporate-Template-2017_(Light)">
  <a:themeElements>
    <a:clrScheme name="Custom 3">
      <a:dk1>
        <a:srgbClr val="4D4F53"/>
      </a:dk1>
      <a:lt1>
        <a:srgbClr val="FFFFFF"/>
      </a:lt1>
      <a:dk2>
        <a:srgbClr val="000000"/>
      </a:dk2>
      <a:lt2>
        <a:srgbClr val="F4F4F4"/>
      </a:lt2>
      <a:accent1>
        <a:srgbClr val="0194D2"/>
      </a:accent1>
      <a:accent2>
        <a:srgbClr val="F7901E"/>
      </a:accent2>
      <a:accent3>
        <a:srgbClr val="855FA8"/>
      </a:accent3>
      <a:accent4>
        <a:srgbClr val="004892"/>
      </a:accent4>
      <a:accent5>
        <a:srgbClr val="D60000"/>
      </a:accent5>
      <a:accent6>
        <a:srgbClr val="A0BF37"/>
      </a:accent6>
      <a:hlink>
        <a:srgbClr val="D60000"/>
      </a:hlink>
      <a:folHlink>
        <a:srgbClr val="C0C0C0"/>
      </a:folHlink>
    </a:clrScheme>
    <a:fontScheme name="F5 2016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55448" tIns="155448" rIns="155448" bIns="155448" rtlCol="0">
        <a:spAutoFit/>
      </a:bodyPr>
      <a:lstStyle>
        <a:defPPr>
          <a:defRPr sz="2400" dirty="0" err="1" smtClean="0">
            <a:gradFill>
              <a:gsLst>
                <a:gs pos="0">
                  <a:schemeClr val="tx1"/>
                </a:gs>
                <a:gs pos="100000">
                  <a:schemeClr val="tx1"/>
                </a:gs>
              </a:gsLst>
              <a:lin ang="5400000" scaled="1"/>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March-2018-UserGroup.potx" id="{722EAAE8-02BA-4161-A1D9-C9BAAADC0E64}" vid="{4D0B4A6A-D19C-4530-BCAE-A2AB7DFFF5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D10E4AFB6F004FAF98BD1CB62ADE85" ma:contentTypeVersion="6" ma:contentTypeDescription="Create a new document." ma:contentTypeScope="" ma:versionID="a558a8d7665efe314a8db53402a15a60">
  <xsd:schema xmlns:xsd="http://www.w3.org/2001/XMLSchema" xmlns:xs="http://www.w3.org/2001/XMLSchema" xmlns:p="http://schemas.microsoft.com/office/2006/metadata/properties" xmlns:ns1="http://schemas.microsoft.com/sharepoint/v3" xmlns:ns2="e7cdeead-6725-48ab-8f7c-6d5489ea45f4" xmlns:ns3="c65e7935-94d7-431d-93b7-e7a00754d5fc" xmlns:ns4="4e8c7ecd-5484-4971-83a8-99300881b35d" targetNamespace="http://schemas.microsoft.com/office/2006/metadata/properties" ma:root="true" ma:fieldsID="9effb3db211e1feb596e621ca7f9625d" ns1:_="" ns2:_="" ns3:_="" ns4:_="">
    <xsd:import namespace="http://schemas.microsoft.com/sharepoint/v3"/>
    <xsd:import namespace="e7cdeead-6725-48ab-8f7c-6d5489ea45f4"/>
    <xsd:import namespace="c65e7935-94d7-431d-93b7-e7a00754d5fc"/>
    <xsd:import namespace="4e8c7ecd-5484-4971-83a8-99300881b35d"/>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LastSharedByUser" minOccurs="0"/>
                <xsd:element ref="ns3:LastSharedByTime"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description="" ma:hidden="true" ma:internalName="_ip_UnifiedCompliancePolicyProperties">
      <xsd:simpleType>
        <xsd:restriction base="dms:Note"/>
      </xsd:simpleType>
    </xsd:element>
    <xsd:element name="_ip_UnifiedCompliancePolicyUIAction" ma:index="11"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cdeead-6725-48ab-8f7c-6d5489ea45f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5e7935-94d7-431d-93b7-e7a00754d5fc" elementFormDefault="qualified">
    <xsd:import namespace="http://schemas.microsoft.com/office/2006/documentManagement/types"/>
    <xsd:import namespace="http://schemas.microsoft.com/office/infopath/2007/PartnerControls"/>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e8c7ecd-5484-4971-83a8-99300881b35d"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7cdeead-6725-48ab-8f7c-6d5489ea45f4">
      <UserInfo>
        <DisplayName>Gary O'SULLIVAN</DisplayName>
        <AccountId>3922</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8476E5A-1D59-45B6-AF24-ED09142F6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cdeead-6725-48ab-8f7c-6d5489ea45f4"/>
    <ds:schemaRef ds:uri="c65e7935-94d7-431d-93b7-e7a00754d5fc"/>
    <ds:schemaRef ds:uri="4e8c7ecd-5484-4971-83a8-99300881b3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189F46-3369-4E4C-B089-677496586336}">
  <ds:schemaRefs>
    <ds:schemaRef ds:uri="http://schemas.microsoft.com/sharepoint/v3/contenttype/forms"/>
  </ds:schemaRefs>
</ds:datastoreItem>
</file>

<file path=customXml/itemProps3.xml><?xml version="1.0" encoding="utf-8"?>
<ds:datastoreItem xmlns:ds="http://schemas.openxmlformats.org/officeDocument/2006/customXml" ds:itemID="{750CEE42-20A9-420E-BAF3-8D9A64E02D76}">
  <ds:schemaRefs>
    <ds:schemaRef ds:uri="http://schemas.microsoft.com/sharepoint/v3"/>
    <ds:schemaRef ds:uri="e7cdeead-6725-48ab-8f7c-6d5489ea45f4"/>
    <ds:schemaRef ds:uri="http://schemas.microsoft.com/office/infopath/2007/PartnerControls"/>
    <ds:schemaRef ds:uri="http://schemas.microsoft.com/office/2006/metadata/properties"/>
    <ds:schemaRef ds:uri="c65e7935-94d7-431d-93b7-e7a00754d5fc"/>
    <ds:schemaRef ds:uri="http://purl.org/dc/elements/1.1/"/>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4e8c7ecd-5484-4971-83a8-99300881b35d"/>
  </ds:schemaRefs>
</ds:datastoreItem>
</file>

<file path=docProps/app.xml><?xml version="1.0" encoding="utf-8"?>
<Properties xmlns="http://schemas.openxmlformats.org/officeDocument/2006/extended-properties" xmlns:vt="http://schemas.openxmlformats.org/officeDocument/2006/docPropsVTypes">
  <Template/>
  <TotalTime>9965</TotalTime>
  <Words>6819</Words>
  <Application>Microsoft Office PowerPoint</Application>
  <PresentationFormat>Widescreen</PresentationFormat>
  <Paragraphs>1063</Paragraphs>
  <Slides>73</Slides>
  <Notes>56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73</vt:i4>
      </vt:variant>
    </vt:vector>
  </HeadingPairs>
  <TitlesOfParts>
    <vt:vector size="81" baseType="lpstr">
      <vt:lpstr>Arial</vt:lpstr>
      <vt:lpstr>Calibri</vt:lpstr>
      <vt:lpstr>Franklin Gothic Book</vt:lpstr>
      <vt:lpstr>Franklin Gothic Medium</vt:lpstr>
      <vt:lpstr>Lato-Regular</vt:lpstr>
      <vt:lpstr>Tahoma</vt:lpstr>
      <vt:lpstr>F5-Corporate-Template-2017_(Dark)</vt:lpstr>
      <vt:lpstr>F5-Corporate-Template-2017_(Light)</vt:lpstr>
      <vt:lpstr>Sacramento F5 User Group F5 Fundamental IP Security Controls &amp; OWASP 2017 Top Ten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&lt;Speech writer name goes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Placeholder</dc:title>
  <dc:subject>F5 Networks</dc:subject>
  <dc:creator>Claire Delaney</dc:creator>
  <cp:lastModifiedBy>Chas Lesley</cp:lastModifiedBy>
  <cp:revision>113</cp:revision>
  <cp:lastPrinted>2016-08-10T19:03:55Z</cp:lastPrinted>
  <dcterms:created xsi:type="dcterms:W3CDTF">2017-04-14T15:51:34Z</dcterms:created>
  <dcterms:modified xsi:type="dcterms:W3CDTF">2018-03-24T16:17:00Z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0x01010085D10E4AFB6F004FAF98BD1CB62ADE85</vt:lpwstr>
  </property>
</Properties>
</file>